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7" r:id="rId2"/>
    <p:sldId id="523" r:id="rId3"/>
    <p:sldId id="581" r:id="rId4"/>
    <p:sldId id="582" r:id="rId5"/>
    <p:sldId id="583" r:id="rId6"/>
    <p:sldId id="585" r:id="rId7"/>
    <p:sldId id="586" r:id="rId8"/>
    <p:sldId id="594" r:id="rId9"/>
    <p:sldId id="623" r:id="rId10"/>
    <p:sldId id="620" r:id="rId11"/>
    <p:sldId id="624" r:id="rId12"/>
    <p:sldId id="625" r:id="rId13"/>
    <p:sldId id="679" r:id="rId14"/>
    <p:sldId id="677" r:id="rId15"/>
    <p:sldId id="678" r:id="rId16"/>
    <p:sldId id="626" r:id="rId17"/>
    <p:sldId id="628" r:id="rId18"/>
    <p:sldId id="630" r:id="rId19"/>
    <p:sldId id="631" r:id="rId20"/>
    <p:sldId id="632" r:id="rId21"/>
    <p:sldId id="633" r:id="rId22"/>
    <p:sldId id="636" r:id="rId23"/>
    <p:sldId id="680" r:id="rId24"/>
    <p:sldId id="634" r:id="rId25"/>
    <p:sldId id="635" r:id="rId26"/>
    <p:sldId id="637" r:id="rId27"/>
    <p:sldId id="638" r:id="rId28"/>
    <p:sldId id="648" r:id="rId29"/>
    <p:sldId id="649" r:id="rId30"/>
    <p:sldId id="650" r:id="rId31"/>
    <p:sldId id="652" r:id="rId32"/>
    <p:sldId id="653" r:id="rId33"/>
    <p:sldId id="654" r:id="rId34"/>
    <p:sldId id="639" r:id="rId35"/>
    <p:sldId id="684" r:id="rId36"/>
    <p:sldId id="656" r:id="rId37"/>
    <p:sldId id="657" r:id="rId38"/>
    <p:sldId id="682" r:id="rId39"/>
    <p:sldId id="658" r:id="rId40"/>
    <p:sldId id="659" r:id="rId41"/>
    <p:sldId id="683" r:id="rId42"/>
    <p:sldId id="660" r:id="rId43"/>
    <p:sldId id="661" r:id="rId44"/>
    <p:sldId id="663" r:id="rId45"/>
    <p:sldId id="685" r:id="rId46"/>
    <p:sldId id="664" r:id="rId47"/>
    <p:sldId id="674" r:id="rId48"/>
    <p:sldId id="665" r:id="rId49"/>
    <p:sldId id="686" r:id="rId50"/>
    <p:sldId id="666" r:id="rId51"/>
    <p:sldId id="662" r:id="rId52"/>
    <p:sldId id="667" r:id="rId53"/>
    <p:sldId id="675" r:id="rId54"/>
    <p:sldId id="668" r:id="rId55"/>
    <p:sldId id="669" r:id="rId56"/>
    <p:sldId id="670" r:id="rId57"/>
    <p:sldId id="676" r:id="rId58"/>
    <p:sldId id="672" r:id="rId59"/>
    <p:sldId id="671" r:id="rId60"/>
    <p:sldId id="673" r:id="rId61"/>
    <p:sldId id="655" r:id="rId62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FF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109" d="100"/>
          <a:sy n="109" d="100"/>
        </p:scale>
        <p:origin x="33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de-DE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76CBC915-255C-4CC3-B844-4CEBBB94A58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947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en-US"/>
          </a:p>
        </p:txBody>
      </p:sp>
      <p:sp>
        <p:nvSpPr>
          <p:cNvPr id="446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6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en-US"/>
          </a:p>
        </p:txBody>
      </p:sp>
      <p:sp>
        <p:nvSpPr>
          <p:cNvPr id="446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081E55FC-6939-4773-BD07-76E2B9F88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64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Exercise</a:t>
            </a:r>
            <a:r>
              <a:rPr lang="de-DE" dirty="0" smtClean="0"/>
              <a:t>: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 d-regular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girth</a:t>
            </a:r>
            <a:r>
              <a:rPr lang="de-DE" dirty="0" smtClean="0"/>
              <a:t> 2k+1 must </a:t>
            </a:r>
            <a:r>
              <a:rPr lang="de-DE" dirty="0" err="1" smtClean="0"/>
              <a:t>have</a:t>
            </a:r>
            <a:r>
              <a:rPr lang="de-DE" dirty="0" smtClean="0"/>
              <a:t> at least 1+k+k(k-1)+…+k(k-1)^{m-1}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derive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on |E(H)|.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E55FC-6939-4773-BD07-76E2B9F8871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4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472E7-989C-4106-8F95-AE888F88D73F}" type="slidenum">
              <a:rPr lang="en-US"/>
              <a:pPr/>
              <a:t>61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Transitive Hülle: Nach Kapitel 7, Verbesserter APSD: nach Lineare Algebra</a:t>
            </a:r>
          </a:p>
        </p:txBody>
      </p:sp>
    </p:spTree>
    <p:extLst>
      <p:ext uri="{BB962C8B-B14F-4D97-AF65-F5344CB8AC3E}">
        <p14:creationId xmlns:p14="http://schemas.microsoft.com/office/powerpoint/2010/main" val="370881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357A7-0B11-4263-9D00-7CE382F1D971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52F9-C4FC-42EB-893D-6FBA6754BD9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BA10E-2F12-4308-A58F-1056DCB556F1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405B-9CA9-46E1-9C2E-73A2FE7AC63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10F15-1ACF-4863-B4FE-B6C7F844025A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5EF7E-1283-4D57-84C4-56516444554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810CD-66BA-4E6B-AD3F-30D7887544C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8194-691C-428D-A610-FC6A3926D2E6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2BAB-8E20-43AA-8781-04D7C3B4F6B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E69FE-6E35-4130-81DC-B77A630F2B3D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2C97-01A2-48EB-8F82-415C4F0011E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716CF-95E8-497F-BE9C-8DB2EEC750B0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65D38-BABA-4C63-B280-90FA239F25B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36412-9715-42FF-B8A6-63D8EFCF1C5A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91626-761B-4C04-B8A4-8DB915CF3E2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D42BE-18B1-4026-AF1C-074F36A11D56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7D061-DD94-4D4F-B3AF-2235FF69B51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CFF23-754D-43C6-888F-E8A39653EC50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65D-A78E-428F-BB81-4BDCC6F351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D898D-1CC5-4B0E-AF07-D69B8C8B4882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B525-44E6-4E64-856C-454C5D982F2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8F505B1-91A3-49AB-AE71-051A41D01EC0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0D188-6DE3-441F-A112-F9565A561B55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r>
              <a:rPr lang="de-DE" sz="4000" dirty="0" smtClean="0">
                <a:solidFill>
                  <a:schemeClr val="accent2"/>
                </a:solidFill>
              </a:rPr>
              <a:t>Fundamental Algorithms</a:t>
            </a:r>
            <a:r>
              <a:rPr lang="de-DE" sz="4000" dirty="0">
                <a:solidFill>
                  <a:schemeClr val="accent2"/>
                </a:solidFill>
              </a:rPr>
              <a:t/>
            </a:r>
            <a:br>
              <a:rPr lang="de-DE" sz="4000" dirty="0">
                <a:solidFill>
                  <a:schemeClr val="accent2"/>
                </a:solidFill>
              </a:rPr>
            </a:b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4000" dirty="0" smtClean="0">
                <a:solidFill>
                  <a:schemeClr val="accent2"/>
                </a:solidFill>
              </a:rPr>
              <a:t>Chapter 4: Shortest Paths</a:t>
            </a:r>
            <a:endParaRPr lang="de-DE" sz="4000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r>
              <a:rPr lang="de-DE" dirty="0"/>
              <a:t>Sevag Gharibian</a:t>
            </a:r>
          </a:p>
          <a:p>
            <a:r>
              <a:rPr lang="de-DE" sz="2400" dirty="0"/>
              <a:t>(based on slides of Christian Scheideler)</a:t>
            </a:r>
          </a:p>
          <a:p>
            <a:r>
              <a:rPr lang="de-DE" dirty="0"/>
              <a:t>WS </a:t>
            </a:r>
            <a:r>
              <a:rPr lang="de-DE" dirty="0" smtClean="0"/>
              <a:t>2019</a:t>
            </a:r>
            <a:endParaRPr lang="de-DE" dirty="0"/>
          </a:p>
        </p:txBody>
      </p:sp>
      <p:sp>
        <p:nvSpPr>
          <p:cNvPr id="3076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cmsy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EFD2-E493-456B-AD57-250F5D69CBE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E127-5751-41CF-8FCC-B3CC8ABE020A}" type="slidenum">
              <a:rPr lang="de-DE"/>
              <a:pPr/>
              <a:t>10</a:t>
            </a:fld>
            <a:endParaRPr lang="de-DE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Example (Dijkstra with negative weights):</a:t>
            </a: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 smtClean="0"/>
              <a:t>Node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r>
              <a:rPr lang="de-DE" dirty="0" smtClean="0"/>
              <a:t>has wrong distance value!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21892" name="Oval 4"/>
          <p:cNvSpPr>
            <a:spLocks noChangeArrowheads="1"/>
          </p:cNvSpPr>
          <p:nvPr/>
        </p:nvSpPr>
        <p:spPr bwMode="auto">
          <a:xfrm>
            <a:off x="2339975" y="35020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21893" name="Oval 5"/>
          <p:cNvSpPr>
            <a:spLocks noChangeArrowheads="1"/>
          </p:cNvSpPr>
          <p:nvPr/>
        </p:nvSpPr>
        <p:spPr bwMode="auto">
          <a:xfrm>
            <a:off x="3995738" y="27813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1894" name="Oval 6"/>
          <p:cNvSpPr>
            <a:spLocks noChangeArrowheads="1"/>
          </p:cNvSpPr>
          <p:nvPr/>
        </p:nvSpPr>
        <p:spPr bwMode="auto">
          <a:xfrm>
            <a:off x="3924300" y="42211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1895" name="Oval 7"/>
          <p:cNvSpPr>
            <a:spLocks noChangeArrowheads="1"/>
          </p:cNvSpPr>
          <p:nvPr/>
        </p:nvSpPr>
        <p:spPr bwMode="auto">
          <a:xfrm>
            <a:off x="5508625" y="35020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1896" name="Line 8"/>
          <p:cNvSpPr>
            <a:spLocks noChangeShapeType="1"/>
          </p:cNvSpPr>
          <p:nvPr/>
        </p:nvSpPr>
        <p:spPr bwMode="auto">
          <a:xfrm>
            <a:off x="2771775" y="3933825"/>
            <a:ext cx="11525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 flipV="1">
            <a:off x="2771775" y="3070225"/>
            <a:ext cx="12239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 flipV="1">
            <a:off x="4429125" y="3862388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899" name="Line 11"/>
          <p:cNvSpPr>
            <a:spLocks noChangeShapeType="1"/>
          </p:cNvSpPr>
          <p:nvPr/>
        </p:nvSpPr>
        <p:spPr bwMode="auto">
          <a:xfrm flipH="1" flipV="1">
            <a:off x="4500563" y="3070225"/>
            <a:ext cx="10795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>
            <a:off x="3113088" y="424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>
            <a:off x="5076825" y="41497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-4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>
            <a:off x="5003800" y="2854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>
            <a:off x="3205163" y="2854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1904" name="Line 16"/>
          <p:cNvSpPr>
            <a:spLocks noChangeShapeType="1"/>
          </p:cNvSpPr>
          <p:nvPr/>
        </p:nvSpPr>
        <p:spPr bwMode="auto">
          <a:xfrm>
            <a:off x="2844800" y="3717925"/>
            <a:ext cx="266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>
            <a:off x="4121150" y="337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5572132" y="357187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1907" name="Text Box 19"/>
          <p:cNvSpPr txBox="1">
            <a:spLocks noChangeArrowheads="1"/>
          </p:cNvSpPr>
          <p:nvPr/>
        </p:nvSpPr>
        <p:spPr bwMode="auto">
          <a:xfrm>
            <a:off x="4071934" y="285749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1908" name="Text Box 20"/>
          <p:cNvSpPr txBox="1">
            <a:spLocks noChangeArrowheads="1"/>
          </p:cNvSpPr>
          <p:nvPr/>
        </p:nvSpPr>
        <p:spPr bwMode="auto">
          <a:xfrm>
            <a:off x="4000496" y="428625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21909" name="Text Box 21"/>
          <p:cNvSpPr txBox="1">
            <a:spLocks noChangeArrowheads="1"/>
          </p:cNvSpPr>
          <p:nvPr/>
        </p:nvSpPr>
        <p:spPr bwMode="auto">
          <a:xfrm>
            <a:off x="4071934" y="285749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421910" name="Text Box 22"/>
          <p:cNvSpPr txBox="1">
            <a:spLocks noChangeArrowheads="1"/>
          </p:cNvSpPr>
          <p:nvPr/>
        </p:nvSpPr>
        <p:spPr bwMode="auto">
          <a:xfrm>
            <a:off x="5572132" y="357187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421911" name="Text Box 23"/>
          <p:cNvSpPr txBox="1">
            <a:spLocks noChangeArrowheads="1"/>
          </p:cNvSpPr>
          <p:nvPr/>
        </p:nvSpPr>
        <p:spPr bwMode="auto">
          <a:xfrm>
            <a:off x="4479925" y="2439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421912" name="Freeform 24"/>
          <p:cNvSpPr>
            <a:spLocks/>
          </p:cNvSpPr>
          <p:nvPr/>
        </p:nvSpPr>
        <p:spPr bwMode="auto">
          <a:xfrm>
            <a:off x="2627313" y="2708275"/>
            <a:ext cx="3948112" cy="2293938"/>
          </a:xfrm>
          <a:custGeom>
            <a:avLst/>
            <a:gdLst/>
            <a:ahLst/>
            <a:cxnLst>
              <a:cxn ang="0">
                <a:pos x="0" y="908"/>
              </a:cxn>
              <a:cxn ang="0">
                <a:pos x="953" y="1407"/>
              </a:cxn>
              <a:cxn ang="0">
                <a:pos x="2404" y="681"/>
              </a:cxn>
              <a:cxn ang="0">
                <a:pos x="1452" y="0"/>
              </a:cxn>
            </a:cxnLst>
            <a:rect l="0" t="0" r="r" b="b"/>
            <a:pathLst>
              <a:path w="2487" h="1445">
                <a:moveTo>
                  <a:pt x="0" y="908"/>
                </a:moveTo>
                <a:cubicBezTo>
                  <a:pt x="276" y="1176"/>
                  <a:pt x="552" y="1445"/>
                  <a:pt x="953" y="1407"/>
                </a:cubicBezTo>
                <a:cubicBezTo>
                  <a:pt x="1354" y="1369"/>
                  <a:pt x="2321" y="916"/>
                  <a:pt x="2404" y="681"/>
                </a:cubicBezTo>
                <a:cubicBezTo>
                  <a:pt x="2487" y="446"/>
                  <a:pt x="1969" y="223"/>
                  <a:pt x="145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2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21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06" grpId="0"/>
      <p:bldP spid="421906" grpId="1"/>
      <p:bldP spid="421907" grpId="0"/>
      <p:bldP spid="421907" grpId="1"/>
      <p:bldP spid="421908" grpId="0"/>
      <p:bldP spid="421909" grpId="0"/>
      <p:bldP spid="421910" grpId="1"/>
      <p:bldP spid="4219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9A29-5C2D-410F-886F-45788145C0B3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791B-A33D-48DD-91E6-476256CBFD67}" type="slidenum">
              <a:rPr lang="de-DE"/>
              <a:pPr/>
              <a:t>11</a:t>
            </a:fld>
            <a:endParaRPr lang="de-DE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Lemma </a:t>
            </a:r>
            <a:r>
              <a:rPr lang="de-DE" dirty="0" smtClean="0">
                <a:solidFill>
                  <a:schemeClr val="accent2"/>
                </a:solidFill>
              </a:rPr>
              <a:t>4.1:</a:t>
            </a:r>
            <a:r>
              <a:rPr lang="de-DE" dirty="0" smtClean="0"/>
              <a:t> For every node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r>
              <a:rPr lang="de-DE" dirty="0" smtClean="0"/>
              <a:t>with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dirty="0">
                <a:solidFill>
                  <a:schemeClr val="hlink"/>
                </a:solidFill>
              </a:rPr>
              <a:t>(s,v</a:t>
            </a:r>
            <a:r>
              <a:rPr lang="de-DE" dirty="0" smtClean="0">
                <a:solidFill>
                  <a:schemeClr val="hlink"/>
                </a:solidFill>
              </a:rPr>
              <a:t>)&gt;-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dirty="0" smtClean="0"/>
              <a:t> there is a </a:t>
            </a:r>
            <a:r>
              <a:rPr lang="de-DE" dirty="0" smtClean="0">
                <a:solidFill>
                  <a:srgbClr val="FF0000"/>
                </a:solidFill>
              </a:rPr>
              <a:t>simple</a:t>
            </a:r>
            <a:r>
              <a:rPr lang="de-DE" dirty="0" smtClean="0"/>
              <a:t> path (without cycle!) from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</a:t>
            </a:r>
            <a:r>
              <a:rPr lang="de-DE" dirty="0" smtClean="0"/>
              <a:t>to </a:t>
            </a:r>
            <a:r>
              <a:rPr lang="de-DE" dirty="0" smtClean="0">
                <a:solidFill>
                  <a:schemeClr val="hlink"/>
                </a:solidFill>
              </a:rPr>
              <a:t>v</a:t>
            </a:r>
            <a:r>
              <a:rPr lang="de-DE" dirty="0" smtClean="0"/>
              <a:t> of length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dirty="0">
                <a:solidFill>
                  <a:schemeClr val="hlink"/>
                </a:solidFill>
              </a:rPr>
              <a:t>(s,v).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  <a:r>
              <a:rPr lang="de-DE" dirty="0" smtClean="0"/>
              <a:t> 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/>
              <a:t>Path with cycle of length </a:t>
            </a:r>
            <a:r>
              <a:rPr lang="de-DE" dirty="0" smtClean="0">
                <a:solidFill>
                  <a:schemeClr val="hlink"/>
                </a:solidFill>
                <a:sym typeface="Symbol"/>
              </a:rPr>
              <a:t></a:t>
            </a:r>
            <a:r>
              <a:rPr lang="de-DE" dirty="0" smtClean="0">
                <a:solidFill>
                  <a:schemeClr val="hlink"/>
                </a:solidFill>
              </a:rPr>
              <a:t>0</a:t>
            </a:r>
            <a:r>
              <a:rPr lang="de-DE" dirty="0"/>
              <a:t>: </a:t>
            </a:r>
            <a:r>
              <a:rPr lang="de-DE" dirty="0" smtClean="0"/>
              <a:t>removing the cycle does not increase the path length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/>
              <a:t>Path with cycle of length </a:t>
            </a:r>
            <a:r>
              <a:rPr lang="de-DE" dirty="0">
                <a:solidFill>
                  <a:schemeClr val="hlink"/>
                </a:solidFill>
              </a:rPr>
              <a:t>&lt;0</a:t>
            </a:r>
            <a:r>
              <a:rPr lang="de-DE" dirty="0"/>
              <a:t>: </a:t>
            </a:r>
            <a:r>
              <a:rPr lang="de-DE" dirty="0" smtClean="0"/>
              <a:t>distance from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</a:t>
            </a:r>
            <a:r>
              <a:rPr lang="de-DE" dirty="0" smtClean="0"/>
              <a:t>is </a:t>
            </a:r>
            <a:r>
              <a:rPr lang="de-DE" dirty="0" smtClean="0">
                <a:solidFill>
                  <a:schemeClr val="hlink"/>
                </a:solidFill>
              </a:rPr>
              <a:t>-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dirty="0" smtClean="0"/>
              <a:t> </a:t>
            </a:r>
            <a:r>
              <a:rPr lang="de-DE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5B3-A307-48BF-A0DD-258F1C7C788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9D08-4C62-4308-97AB-FBCC80500485}" type="slidenum">
              <a:rPr lang="de-DE"/>
              <a:pPr/>
              <a:t>12</a:t>
            </a:fld>
            <a:endParaRPr lang="de-DE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Conclusion: </a:t>
            </a:r>
            <a:r>
              <a:rPr lang="de-DE" dirty="0" smtClean="0"/>
              <a:t>(graph with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smtClean="0"/>
              <a:t>nodes)   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For every node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r>
              <a:rPr lang="de-DE" dirty="0" smtClean="0"/>
              <a:t>with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dirty="0">
                <a:solidFill>
                  <a:schemeClr val="hlink"/>
                </a:solidFill>
              </a:rPr>
              <a:t>(s,v)&gt; </a:t>
            </a:r>
            <a:r>
              <a:rPr lang="de-DE" dirty="0" smtClean="0">
                <a:solidFill>
                  <a:schemeClr val="hlink"/>
                </a:solidFill>
              </a:rPr>
              <a:t>-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dirty="0" smtClean="0"/>
              <a:t> there is a shortest path along </a:t>
            </a:r>
            <a:r>
              <a:rPr lang="de-DE" dirty="0">
                <a:solidFill>
                  <a:schemeClr val="hlink"/>
                </a:solidFill>
              </a:rPr>
              <a:t>&lt;n</a:t>
            </a:r>
            <a:r>
              <a:rPr lang="de-DE" dirty="0"/>
              <a:t> </a:t>
            </a:r>
            <a:r>
              <a:rPr lang="de-DE" dirty="0" smtClean="0"/>
              <a:t>nodes to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.</a:t>
            </a:r>
          </a:p>
          <a:p>
            <a:pPr>
              <a:buFontTx/>
              <a:buNone/>
            </a:pPr>
            <a:endParaRPr lang="de-DE" sz="1600" dirty="0"/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Why is this important?</a:t>
            </a:r>
          </a:p>
          <a:p>
            <a:r>
              <a:rPr lang="de-DE" dirty="0" smtClean="0"/>
              <a:t>It gives us a </a:t>
            </a:r>
            <a:r>
              <a:rPr lang="de-DE" i="1" dirty="0" smtClean="0"/>
              <a:t>stopping </a:t>
            </a:r>
            <a:r>
              <a:rPr lang="de-DE" dirty="0" smtClean="0"/>
              <a:t>criterion.</a:t>
            </a:r>
          </a:p>
          <a:p>
            <a:r>
              <a:rPr lang="de-DE" dirty="0" smtClean="0"/>
              <a:t>Namely, takes at most n-1 steps to compute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dirty="0">
                <a:solidFill>
                  <a:schemeClr val="hlink"/>
                </a:solidFill>
              </a:rPr>
              <a:t>(s,v</a:t>
            </a:r>
            <a:r>
              <a:rPr lang="de-DE" dirty="0" smtClean="0">
                <a:solidFill>
                  <a:schemeClr val="hlink"/>
                </a:solidFill>
              </a:rPr>
              <a:t>).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5B3-A307-48BF-A0DD-258F1C7C788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9D08-4C62-4308-97AB-FBCC80500485}" type="slidenum">
              <a:rPr lang="de-DE"/>
              <a:pPr/>
              <a:t>13</a:t>
            </a:fld>
            <a:endParaRPr lang="de-DE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Conclusion: </a:t>
            </a:r>
            <a:r>
              <a:rPr lang="de-DE" dirty="0" smtClean="0"/>
              <a:t>(graph with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smtClean="0"/>
              <a:t>nodes)   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For every node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r>
              <a:rPr lang="de-DE" dirty="0" smtClean="0"/>
              <a:t>with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dirty="0">
                <a:solidFill>
                  <a:schemeClr val="hlink"/>
                </a:solidFill>
              </a:rPr>
              <a:t>(s,v)&gt; </a:t>
            </a:r>
            <a:r>
              <a:rPr lang="de-DE" dirty="0" smtClean="0">
                <a:solidFill>
                  <a:schemeClr val="hlink"/>
                </a:solidFill>
              </a:rPr>
              <a:t>-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dirty="0" smtClean="0"/>
              <a:t> there is a shortest path along </a:t>
            </a:r>
            <a:r>
              <a:rPr lang="de-DE" dirty="0">
                <a:solidFill>
                  <a:schemeClr val="hlink"/>
                </a:solidFill>
              </a:rPr>
              <a:t>&lt;n</a:t>
            </a:r>
            <a:r>
              <a:rPr lang="de-DE" dirty="0"/>
              <a:t> </a:t>
            </a:r>
            <a:r>
              <a:rPr lang="de-DE" dirty="0" smtClean="0"/>
              <a:t>nodes to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.</a:t>
            </a:r>
          </a:p>
          <a:p>
            <a:pPr>
              <a:buFontTx/>
              <a:buNone/>
            </a:pPr>
            <a:endParaRPr lang="de-DE" sz="1600" dirty="0"/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Strategy: </a:t>
            </a:r>
            <a:r>
              <a:rPr lang="de-DE" dirty="0" smtClean="0"/>
              <a:t>repeat the following n-1 times –</a:t>
            </a:r>
          </a:p>
          <a:p>
            <a:pPr>
              <a:buFontTx/>
              <a:buNone/>
            </a:pPr>
            <a:r>
              <a:rPr lang="de-DE" dirty="0"/>
              <a:t>	</a:t>
            </a:r>
            <a:r>
              <a:rPr lang="de-DE" dirty="0" smtClean="0"/>
              <a:t>for each edge e in E, traverse e and update relevant node costs. 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rgbClr val="002060"/>
                </a:solidFill>
              </a:rPr>
              <a:t>Claim:</a:t>
            </a:r>
            <a:r>
              <a:rPr lang="de-DE" dirty="0" smtClean="0"/>
              <a:t> This will consider all simple paths of length n-1.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27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5B3-A307-48BF-A0DD-258F1C7C788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9D08-4C62-4308-97AB-FBCC80500485}" type="slidenum">
              <a:rPr lang="de-DE"/>
              <a:pPr/>
              <a:t>14</a:t>
            </a:fld>
            <a:endParaRPr lang="de-DE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Strategy: </a:t>
            </a:r>
            <a:r>
              <a:rPr lang="de-DE" dirty="0" smtClean="0"/>
              <a:t>repeat the following n-1 times –</a:t>
            </a:r>
          </a:p>
          <a:p>
            <a:pPr>
              <a:buFontTx/>
              <a:buNone/>
            </a:pPr>
            <a:r>
              <a:rPr lang="de-DE" dirty="0"/>
              <a:t>	</a:t>
            </a:r>
            <a:r>
              <a:rPr lang="de-DE" dirty="0" smtClean="0"/>
              <a:t>for each edge e in E, traverse e and update relevant node costs. 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accent6"/>
                </a:solidFill>
              </a:rPr>
              <a:t>Claim:</a:t>
            </a:r>
            <a:r>
              <a:rPr lang="de-DE" dirty="0" smtClean="0"/>
              <a:t> This will consider all simple paths of length n-1. </a:t>
            </a:r>
            <a:r>
              <a:rPr lang="de-DE" dirty="0" smtClean="0">
                <a:solidFill>
                  <a:srgbClr val="FF0000"/>
                </a:solidFill>
              </a:rPr>
              <a:t>Why?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accent6"/>
                </a:solidFill>
              </a:rPr>
              <a:t>Proof sketch: </a:t>
            </a:r>
            <a:r>
              <a:rPr lang="de-DE" dirty="0" smtClean="0"/>
              <a:t>For any simple path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de-DE" dirty="0" smtClean="0"/>
              <a:t>, let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de-DE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dirty="0" smtClean="0"/>
              <a:t> be its ith edge. Then, we view round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dirty="0" smtClean="0"/>
              <a:t> of the iteration as traversing edge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de-DE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04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5B3-A307-48BF-A0DD-258F1C7C788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9D08-4C62-4308-97AB-FBCC80500485}" type="slidenum">
              <a:rPr lang="de-DE"/>
              <a:pPr/>
              <a:t>15</a:t>
            </a:fld>
            <a:endParaRPr lang="de-DE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sz="3000" dirty="0" smtClean="0">
                <a:solidFill>
                  <a:schemeClr val="accent6"/>
                </a:solidFill>
              </a:rPr>
              <a:t>Proof sketch: </a:t>
            </a:r>
            <a:r>
              <a:rPr lang="de-DE" sz="3000" dirty="0" smtClean="0"/>
              <a:t>For any simple path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de-DE" sz="3000" dirty="0" smtClean="0"/>
              <a:t>,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de-DE" sz="3000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sz="3000" dirty="0" smtClean="0"/>
              <a:t> be its ith edge. Then, we view round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sz="3000" dirty="0" smtClean="0"/>
              <a:t> of the loop as traversing edge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de-DE" sz="3000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sz="3000" dirty="0" smtClean="0"/>
              <a:t>. </a:t>
            </a:r>
          </a:p>
          <a:p>
            <a:pPr lvl="1"/>
            <a:r>
              <a:rPr lang="de-DE" dirty="0" smtClean="0"/>
              <a:t>Another viewpoint: Each iteration „applies all edges in parallel“.</a:t>
            </a:r>
          </a:p>
          <a:p>
            <a:pPr>
              <a:buFontTx/>
              <a:buNone/>
            </a:pPr>
            <a:r>
              <a:rPr lang="de-DE" sz="3000" dirty="0" smtClean="0">
                <a:solidFill>
                  <a:srgbClr val="FF0000"/>
                </a:solidFill>
              </a:rPr>
              <a:t>Aside: </a:t>
            </a:r>
            <a:r>
              <a:rPr lang="de-DE" sz="3000" dirty="0" smtClean="0"/>
              <a:t>This idea is used in other places, too – e.g., if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de-DE" sz="3000" dirty="0" smtClean="0"/>
              <a:t> is the adjacency matrix of a graph, then entry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(i,j) </a:t>
            </a:r>
            <a:r>
              <a:rPr lang="de-DE" sz="3000" dirty="0" smtClean="0"/>
              <a:t>of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de-DE" sz="3000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de-DE" sz="3000" dirty="0" smtClean="0"/>
              <a:t> contains number of walks of length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de-DE" sz="3000" dirty="0" smtClean="0"/>
              <a:t> from vertex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de-DE" sz="3000" dirty="0" smtClean="0"/>
              <a:t> to vertex </a:t>
            </a:r>
            <a:r>
              <a:rPr lang="de-DE" sz="3000" dirty="0" smtClean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lang="de-DE" sz="3000" dirty="0" smtClean="0"/>
              <a:t>.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6269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E6F1-2F9B-4D13-923B-26D490A70366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1DB2-0BB4-4DC1-99F0-C9FEFF05D8E0}" type="slidenum">
              <a:rPr lang="de-DE"/>
              <a:pPr/>
              <a:t>16</a:t>
            </a:fld>
            <a:endParaRPr lang="de-DE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Problem:</a:t>
            </a:r>
            <a:r>
              <a:rPr lang="de-DE" sz="2800" dirty="0"/>
              <a:t> </a:t>
            </a:r>
            <a:r>
              <a:rPr lang="de-DE" sz="2800" dirty="0" smtClean="0"/>
              <a:t>detection of negative cycles</a:t>
            </a: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Conclusion:</a:t>
            </a:r>
            <a:r>
              <a:rPr lang="de-DE" sz="2800" dirty="0" smtClean="0"/>
              <a:t> in a negative cycle, distance of at least one node keeps decreasing in each round, starting with a round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&lt;n</a:t>
            </a:r>
            <a:endParaRPr lang="de-DE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8036" name="Oval 4"/>
          <p:cNvSpPr>
            <a:spLocks noChangeArrowheads="1"/>
          </p:cNvSpPr>
          <p:nvPr/>
        </p:nvSpPr>
        <p:spPr bwMode="auto">
          <a:xfrm>
            <a:off x="1548383" y="306915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28037" name="Oval 5"/>
          <p:cNvSpPr>
            <a:spLocks noChangeArrowheads="1"/>
          </p:cNvSpPr>
          <p:nvPr/>
        </p:nvSpPr>
        <p:spPr bwMode="auto">
          <a:xfrm>
            <a:off x="3132708" y="314059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38" name="Oval 6"/>
          <p:cNvSpPr>
            <a:spLocks noChangeArrowheads="1"/>
          </p:cNvSpPr>
          <p:nvPr/>
        </p:nvSpPr>
        <p:spPr bwMode="auto">
          <a:xfrm>
            <a:off x="4644008" y="249289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39" name="Oval 7"/>
          <p:cNvSpPr>
            <a:spLocks noChangeArrowheads="1"/>
          </p:cNvSpPr>
          <p:nvPr/>
        </p:nvSpPr>
        <p:spPr bwMode="auto">
          <a:xfrm>
            <a:off x="4644008" y="393275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40" name="Oval 8"/>
          <p:cNvSpPr>
            <a:spLocks noChangeArrowheads="1"/>
          </p:cNvSpPr>
          <p:nvPr/>
        </p:nvSpPr>
        <p:spPr bwMode="auto">
          <a:xfrm>
            <a:off x="6085458" y="314059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428041" name="Line 9"/>
          <p:cNvSpPr>
            <a:spLocks noChangeShapeType="1"/>
          </p:cNvSpPr>
          <p:nvPr/>
        </p:nvSpPr>
        <p:spPr bwMode="auto">
          <a:xfrm>
            <a:off x="2051620" y="3356496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2" name="Line 10"/>
          <p:cNvSpPr>
            <a:spLocks noChangeShapeType="1"/>
          </p:cNvSpPr>
          <p:nvPr/>
        </p:nvSpPr>
        <p:spPr bwMode="auto">
          <a:xfrm>
            <a:off x="3564508" y="3573984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5077395" y="3500959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H="1" flipV="1">
            <a:off x="5148833" y="2781821"/>
            <a:ext cx="10080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H="1">
            <a:off x="3564508" y="2708796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2464370" y="280087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3851845" y="386132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5652070" y="378988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5652070" y="263735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28050" name="Text Box 18"/>
          <p:cNvSpPr txBox="1">
            <a:spLocks noChangeArrowheads="1"/>
          </p:cNvSpPr>
          <p:nvPr/>
        </p:nvSpPr>
        <p:spPr bwMode="auto">
          <a:xfrm>
            <a:off x="3851845" y="2492896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428052" name="Text Box 20"/>
          <p:cNvSpPr txBox="1">
            <a:spLocks noChangeArrowheads="1"/>
          </p:cNvSpPr>
          <p:nvPr/>
        </p:nvSpPr>
        <p:spPr bwMode="auto">
          <a:xfrm>
            <a:off x="3215248" y="321362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3" name="Text Box 21"/>
          <p:cNvSpPr txBox="1">
            <a:spLocks noChangeArrowheads="1"/>
          </p:cNvSpPr>
          <p:nvPr/>
        </p:nvSpPr>
        <p:spPr bwMode="auto">
          <a:xfrm>
            <a:off x="4715446" y="399943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8054" name="Text Box 22"/>
          <p:cNvSpPr txBox="1">
            <a:spLocks noChangeArrowheads="1"/>
          </p:cNvSpPr>
          <p:nvPr/>
        </p:nvSpPr>
        <p:spPr bwMode="auto">
          <a:xfrm>
            <a:off x="6144206" y="321362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5" name="Text Box 23"/>
          <p:cNvSpPr txBox="1">
            <a:spLocks noChangeArrowheads="1"/>
          </p:cNvSpPr>
          <p:nvPr/>
        </p:nvSpPr>
        <p:spPr bwMode="auto">
          <a:xfrm>
            <a:off x="4715446" y="257067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6" name="Text Box 24"/>
          <p:cNvSpPr txBox="1">
            <a:spLocks noChangeArrowheads="1"/>
          </p:cNvSpPr>
          <p:nvPr/>
        </p:nvSpPr>
        <p:spPr bwMode="auto">
          <a:xfrm>
            <a:off x="3215248" y="3213621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428057" name="Text Box 25"/>
          <p:cNvSpPr txBox="1">
            <a:spLocks noChangeArrowheads="1"/>
          </p:cNvSpPr>
          <p:nvPr/>
        </p:nvSpPr>
        <p:spPr bwMode="auto">
          <a:xfrm>
            <a:off x="4715446" y="3999439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428058" name="Text Box 26"/>
          <p:cNvSpPr txBox="1">
            <a:spLocks noChangeArrowheads="1"/>
          </p:cNvSpPr>
          <p:nvPr/>
        </p:nvSpPr>
        <p:spPr bwMode="auto">
          <a:xfrm>
            <a:off x="6144206" y="3213621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28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28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52" grpId="0"/>
      <p:bldP spid="428052" grpId="1"/>
      <p:bldP spid="428053" grpId="0"/>
      <p:bldP spid="428053" grpId="1"/>
      <p:bldP spid="428054" grpId="0"/>
      <p:bldP spid="428054" grpId="1"/>
      <p:bldP spid="428055" grpId="0"/>
      <p:bldP spid="428056" grpId="0"/>
      <p:bldP spid="428057" grpId="0"/>
      <p:bldP spid="4280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2B2F-04F6-4709-BE38-2E5B8335429F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9EC1-953C-45F0-8461-8C774D6A7238}" type="slidenum">
              <a:rPr lang="de-DE"/>
              <a:pPr/>
              <a:t>17</a:t>
            </a:fld>
            <a:endParaRPr lang="de-DE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Lemma 4.2: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 smtClean="0">
                <a:solidFill>
                  <a:srgbClr val="FF0000"/>
                </a:solidFill>
              </a:rPr>
              <a:t>If no decrease of a distance</a:t>
            </a:r>
            <a:r>
              <a:rPr lang="de-DE" sz="2800" dirty="0" smtClean="0"/>
              <a:t> in a round </a:t>
            </a:r>
            <a:br>
              <a:rPr lang="de-DE" sz="2800" dirty="0" smtClean="0"/>
            </a:br>
            <a:r>
              <a:rPr lang="de-DE" sz="2800" dirty="0" smtClean="0"/>
              <a:t>(i.e., </a:t>
            </a:r>
            <a:r>
              <a:rPr lang="de-DE" sz="2800" dirty="0" smtClean="0">
                <a:solidFill>
                  <a:schemeClr val="hlink"/>
                </a:solidFill>
              </a:rPr>
              <a:t>d[v</a:t>
            </a:r>
            <a:r>
              <a:rPr lang="de-DE" sz="2800" dirty="0">
                <a:solidFill>
                  <a:schemeClr val="hlink"/>
                </a:solidFill>
              </a:rPr>
              <a:t>]+c(v,w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sz="2800" dirty="0" smtClean="0">
                <a:solidFill>
                  <a:schemeClr val="hlink"/>
                </a:solidFill>
              </a:rPr>
              <a:t>d[w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de-DE" sz="2800" dirty="0"/>
              <a:t> </a:t>
            </a:r>
            <a:r>
              <a:rPr lang="de-DE" sz="2800" dirty="0" smtClean="0"/>
              <a:t>for all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 smtClean="0"/>
              <a:t>), then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>
                <a:solidFill>
                  <a:schemeClr val="hlink"/>
                </a:solidFill>
              </a:rPr>
              <a:t>d[w</a:t>
            </a:r>
            <a:r>
              <a:rPr lang="de-DE" sz="2800" dirty="0">
                <a:solidFill>
                  <a:schemeClr val="hlink"/>
                </a:solidFill>
              </a:rPr>
              <a:t>]=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(s,w)</a:t>
            </a:r>
            <a:r>
              <a:rPr lang="de-DE" sz="2800" dirty="0"/>
              <a:t> </a:t>
            </a:r>
            <a:r>
              <a:rPr lang="de-DE" sz="2800" dirty="0" smtClean="0"/>
              <a:t>for all </a:t>
            </a:r>
            <a:r>
              <a:rPr lang="de-DE" sz="2800" dirty="0" smtClean="0">
                <a:solidFill>
                  <a:schemeClr val="hlink"/>
                </a:solidFill>
              </a:rPr>
              <a:t>w </a:t>
            </a:r>
            <a:r>
              <a:rPr lang="de-DE" sz="2800" dirty="0" smtClean="0"/>
              <a:t>(i.e. reached correct values)</a:t>
            </a:r>
            <a:endParaRPr lang="de-DE" sz="1600" dirty="0"/>
          </a:p>
          <a:p>
            <a:r>
              <a:rPr lang="de-DE" sz="2800" dirty="0" smtClean="0">
                <a:solidFill>
                  <a:srgbClr val="FF0000"/>
                </a:solidFill>
              </a:rPr>
              <a:t>If some node w‘s distance decreases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FF0000"/>
                </a:solidFill>
              </a:rPr>
              <a:t>in n-th round</a:t>
            </a:r>
            <a:r>
              <a:rPr lang="de-DE" sz="2800" dirty="0" smtClean="0"/>
              <a:t> (i.e., </a:t>
            </a:r>
            <a:r>
              <a:rPr lang="de-DE" sz="2800" dirty="0" smtClean="0">
                <a:solidFill>
                  <a:schemeClr val="hlink"/>
                </a:solidFill>
              </a:rPr>
              <a:t>d[v</a:t>
            </a:r>
            <a:r>
              <a:rPr lang="de-DE" sz="2800" dirty="0">
                <a:solidFill>
                  <a:schemeClr val="hlink"/>
                </a:solidFill>
              </a:rPr>
              <a:t>]+c(v,w)&lt;d[w]</a:t>
            </a:r>
            <a:r>
              <a:rPr lang="de-DE" sz="2800" dirty="0"/>
              <a:t> </a:t>
            </a:r>
            <a:r>
              <a:rPr lang="de-DE" sz="2800" dirty="0" smtClean="0"/>
              <a:t>for some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):</a:t>
            </a:r>
            <a:br>
              <a:rPr lang="de-DE" sz="2800" dirty="0"/>
            </a:br>
            <a:r>
              <a:rPr lang="de-DE" sz="2800" dirty="0" smtClean="0"/>
              <a:t>There are negative cycles for all such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 smtClean="0"/>
              <a:t>, so node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smtClean="0"/>
              <a:t>has distance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(s,w</a:t>
            </a:r>
            <a:r>
              <a:rPr lang="de-DE" sz="2800" dirty="0" smtClean="0">
                <a:solidFill>
                  <a:schemeClr val="hlink"/>
                </a:solidFill>
              </a:rPr>
              <a:t>)=-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. If this is true </a:t>
            </a:r>
            <a:r>
              <a:rPr lang="de-DE" sz="2800" dirty="0" err="1" smtClean="0"/>
              <a:t>for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, </a:t>
            </a:r>
            <a:r>
              <a:rPr lang="de-DE" sz="2800" dirty="0" smtClean="0"/>
              <a:t>then also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nodes reachable from </a:t>
            </a:r>
            <a:r>
              <a:rPr lang="de-DE" sz="2800" dirty="0" smtClean="0">
                <a:solidFill>
                  <a:schemeClr val="hlink"/>
                </a:solidFill>
              </a:rPr>
              <a:t>w</a:t>
            </a:r>
            <a:r>
              <a:rPr lang="de-DE" sz="2800" dirty="0" smtClean="0"/>
              <a:t>. </a:t>
            </a:r>
          </a:p>
          <a:p>
            <a:pPr>
              <a:buNone/>
            </a:pPr>
            <a:r>
              <a:rPr lang="de-DE" sz="2800" dirty="0" smtClean="0">
                <a:solidFill>
                  <a:schemeClr val="accent6"/>
                </a:solidFill>
              </a:rPr>
              <a:t>Proof: </a:t>
            </a:r>
            <a:r>
              <a:rPr lang="de-DE" sz="2800" dirty="0" smtClean="0"/>
              <a:t>exercise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EEB6-8781-4863-A593-775A2B934B17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DD4E-CCE0-4AE3-B215-6F0979D0F060}" type="slidenum">
              <a:rPr lang="de-DE"/>
              <a:pPr/>
              <a:t>18</a:t>
            </a:fld>
            <a:endParaRPr lang="de-DE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BellmanFord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err="1">
                <a:solidFill>
                  <a:schemeClr val="hlink"/>
                </a:solidFill>
              </a:rPr>
              <a:t>NodeId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</a:t>
            </a:r>
            <a:r>
              <a:rPr lang="de-DE" sz="2400" dirty="0" smtClean="0">
                <a:solidFill>
                  <a:schemeClr val="hlink"/>
                </a:solidFill>
              </a:rPr>
              <a:t>=&lt;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&gt;: </a:t>
            </a:r>
            <a:r>
              <a:rPr lang="de-DE" sz="2400" dirty="0" err="1">
                <a:solidFill>
                  <a:schemeClr val="hlink"/>
                </a:solidFill>
              </a:rPr>
              <a:t>NodeArray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ℝ∪</a:t>
            </a:r>
            <a:r>
              <a:rPr lang="de-DE" sz="2400" dirty="0" smtClean="0">
                <a:solidFill>
                  <a:schemeClr val="hlink"/>
                </a:solidFill>
              </a:rPr>
              <a:t>{-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 </a:t>
            </a:r>
            <a:r>
              <a:rPr lang="de-DE" sz="2400" dirty="0" smtClean="0">
                <a:solidFill>
                  <a:schemeClr val="hlink"/>
                </a:solidFill>
              </a:rPr>
              <a:t>}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=&lt;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 ⊥</a:t>
            </a:r>
            <a:r>
              <a:rPr lang="de-DE" sz="2400" dirty="0" smtClean="0">
                <a:solidFill>
                  <a:schemeClr val="hlink"/>
                </a:solidFill>
              </a:rPr>
              <a:t>&gt;: </a:t>
            </a:r>
            <a:r>
              <a:rPr lang="de-DE" sz="2400" dirty="0">
                <a:solidFill>
                  <a:schemeClr val="hlink"/>
                </a:solidFill>
              </a:rPr>
              <a:t>NodeArray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NodeId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d[s]:=0; parent[s]:=s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i:=1</a:t>
            </a:r>
            <a:r>
              <a:rPr lang="de-DE" sz="2400" dirty="0"/>
              <a:t> to </a:t>
            </a:r>
            <a:r>
              <a:rPr lang="de-DE" sz="2400" dirty="0">
                <a:solidFill>
                  <a:schemeClr val="hlink"/>
                </a:solidFill>
              </a:rPr>
              <a:t>n-1</a:t>
            </a:r>
            <a:r>
              <a:rPr lang="de-DE" sz="2400" dirty="0"/>
              <a:t> do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update distances </a:t>
            </a:r>
            <a:r>
              <a:rPr lang="de-DE" sz="2400" dirty="0" err="1" smtClean="0">
                <a:solidFill>
                  <a:srgbClr val="FF0000"/>
                </a:solidFill>
              </a:rPr>
              <a:t>for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rgbClr val="FF0000"/>
                </a:solidFill>
              </a:rPr>
              <a:t>n-1 </a:t>
            </a:r>
            <a:r>
              <a:rPr lang="de-DE" sz="2400" dirty="0" smtClean="0">
                <a:solidFill>
                  <a:srgbClr val="FF0000"/>
                </a:solidFill>
              </a:rPr>
              <a:t>rounds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forall </a:t>
            </a:r>
            <a:r>
              <a:rPr lang="de-DE" sz="2400" dirty="0">
                <a:solidFill>
                  <a:schemeClr val="hlink"/>
                </a:solidFill>
              </a:rPr>
              <a:t>e=(</a:t>
            </a:r>
            <a:r>
              <a:rPr lang="de-DE" sz="2400" dirty="0" smtClean="0">
                <a:solidFill>
                  <a:schemeClr val="hlink"/>
                </a:solidFill>
              </a:rPr>
              <a:t>v,w)</a:t>
            </a:r>
            <a:r>
              <a:rPr lang="de-DE" sz="24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 smtClean="0"/>
              <a:t> </a:t>
            </a:r>
            <a:r>
              <a:rPr lang="de-DE" sz="2400" dirty="0"/>
              <a:t>do</a:t>
            </a:r>
            <a:br>
              <a:rPr lang="de-DE" sz="2400" dirty="0"/>
            </a:br>
            <a:r>
              <a:rPr lang="de-DE" sz="2400" dirty="0"/>
              <a:t>        if </a:t>
            </a:r>
            <a:r>
              <a:rPr lang="de-DE" sz="2400" dirty="0">
                <a:solidFill>
                  <a:schemeClr val="hlink"/>
                </a:solidFill>
              </a:rPr>
              <a:t>d[w] &gt; d[v]+c(e)</a:t>
            </a:r>
            <a:r>
              <a:rPr lang="de-DE" sz="2400" dirty="0"/>
              <a:t> then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better distance?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        </a:t>
            </a:r>
            <a:r>
              <a:rPr lang="de-DE" sz="2400" dirty="0">
                <a:solidFill>
                  <a:schemeClr val="hlink"/>
                </a:solidFill>
              </a:rPr>
              <a:t>d[w]:=d[v]+c(e); parent[w]:=v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forall </a:t>
            </a:r>
            <a:r>
              <a:rPr lang="de-DE" sz="2400" dirty="0">
                <a:solidFill>
                  <a:schemeClr val="hlink"/>
                </a:solidFill>
              </a:rPr>
              <a:t>e=(v,w</a:t>
            </a:r>
            <a:r>
              <a:rPr lang="de-DE" sz="2400" dirty="0" smtClean="0">
                <a:solidFill>
                  <a:schemeClr val="hlink"/>
                </a:solidFill>
              </a:rPr>
              <a:t>)</a:t>
            </a:r>
            <a:r>
              <a:rPr lang="de-DE" sz="2400" dirty="0" smtClean="0">
                <a:solidFill>
                  <a:schemeClr val="hlink"/>
                </a:solidFill>
                <a:sym typeface="Symbol"/>
              </a:rPr>
              <a:t> 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 smtClean="0"/>
              <a:t> </a:t>
            </a:r>
            <a:r>
              <a:rPr lang="de-DE" sz="2400" dirty="0"/>
              <a:t>do      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still better in n-th round?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d[w] &gt; d[v]+c(e)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w</a:t>
            </a:r>
            <a:r>
              <a:rPr lang="de-DE" sz="2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Procedure </a:t>
            </a:r>
            <a:r>
              <a:rPr lang="de-DE" sz="2400" dirty="0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r>
              <a:rPr lang="de-DE" sz="2400" dirty="0"/>
              <a:t>)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smtClean="0">
                <a:solidFill>
                  <a:srgbClr val="FF0000"/>
                </a:solidFill>
              </a:rPr>
              <a:t>set -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rgbClr val="FF0000"/>
                </a:solidFill>
              </a:rPr>
              <a:t>-distance starting with v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if </a:t>
            </a:r>
            <a:r>
              <a:rPr lang="de-DE" sz="2400" dirty="0">
                <a:solidFill>
                  <a:schemeClr val="hlink"/>
                </a:solidFill>
              </a:rPr>
              <a:t>d[v</a:t>
            </a:r>
            <a:r>
              <a:rPr lang="de-DE" sz="2400" dirty="0" smtClean="0">
                <a:solidFill>
                  <a:schemeClr val="hlink"/>
                </a:solidFill>
              </a:rPr>
              <a:t>]&gt;-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 </a:t>
            </a:r>
            <a:r>
              <a:rPr lang="de-DE" sz="2400" dirty="0" err="1"/>
              <a:t>then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d[v</a:t>
            </a:r>
            <a:r>
              <a:rPr lang="de-DE" sz="2400" dirty="0" smtClean="0">
                <a:solidFill>
                  <a:schemeClr val="hlink"/>
                </a:solidFill>
              </a:rPr>
              <a:t>]:=-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forall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</a:rPr>
              <a:t>v,w</a:t>
            </a:r>
            <a:r>
              <a:rPr lang="de-DE" sz="2400" dirty="0" smtClean="0">
                <a:solidFill>
                  <a:schemeClr val="hlink"/>
                </a:solidFill>
              </a:rPr>
              <a:t>)</a:t>
            </a:r>
            <a:r>
              <a:rPr lang="de-DE" sz="24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de-DE" sz="2400" dirty="0" smtClean="0">
                <a:solidFill>
                  <a:schemeClr val="hlink"/>
                </a:solidFill>
              </a:rPr>
              <a:t>E</a:t>
            </a:r>
            <a:r>
              <a:rPr lang="de-DE" sz="2400" dirty="0" smtClean="0"/>
              <a:t> </a:t>
            </a:r>
            <a:r>
              <a:rPr lang="de-DE" sz="2400" dirty="0"/>
              <a:t>do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w</a:t>
            </a:r>
            <a:r>
              <a:rPr lang="de-DE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EF9-1909-446B-9C19-535D715EA4B5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21C6-EFE6-4A8F-BC93-1E8A280FA635}" type="slidenum">
              <a:rPr lang="de-DE"/>
              <a:pPr/>
              <a:t>19</a:t>
            </a:fld>
            <a:endParaRPr lang="de-DE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Runtime: </a:t>
            </a:r>
            <a:r>
              <a:rPr lang="de-DE" dirty="0" smtClean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Improvements:</a:t>
            </a: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Check in each update round if we still have </a:t>
            </a:r>
            <a:r>
              <a:rPr lang="de-DE" dirty="0">
                <a:solidFill>
                  <a:schemeClr val="hlink"/>
                </a:solidFill>
              </a:rPr>
              <a:t>d[v]+c[v,w]&lt;d[w]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some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(v,w)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No: done!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smtClean="0"/>
              <a:t>Visit in each round only those nodes </a:t>
            </a:r>
            <a:r>
              <a:rPr lang="de-DE" dirty="0" smtClean="0">
                <a:solidFill>
                  <a:schemeClr val="hlink"/>
                </a:solidFill>
              </a:rPr>
              <a:t>w</a:t>
            </a:r>
            <a:r>
              <a:rPr lang="de-DE" dirty="0" smtClean="0"/>
              <a:t> with some edge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(v,w)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/>
              <a:t> where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d[v] </a:t>
            </a:r>
            <a:r>
              <a:rPr lang="de-DE" dirty="0" smtClean="0"/>
              <a:t>has decreased in the previous round.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F8F7-F0DF-403A-BFFE-70D3517B8B99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C62B-AB13-49FF-92A3-5DE0E88A3CB6}" type="slidenum">
              <a:rPr lang="de-DE"/>
              <a:pPr/>
              <a:t>2</a:t>
            </a:fld>
            <a:endParaRPr 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Shortest Paths</a:t>
            </a:r>
            <a:endParaRPr lang="de-DE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Central question:</a:t>
            </a:r>
            <a:r>
              <a:rPr lang="de-DE" sz="2400" dirty="0" smtClean="0"/>
              <a:t> Determine fastest way to get from </a:t>
            </a:r>
            <a:r>
              <a:rPr lang="de-DE" sz="2400" dirty="0"/>
              <a:t>s</a:t>
            </a:r>
            <a:r>
              <a:rPr lang="de-DE" sz="2400" dirty="0" smtClean="0"/>
              <a:t> to t.</a:t>
            </a:r>
            <a:endParaRPr lang="de-DE" sz="2400" dirty="0"/>
          </a:p>
        </p:txBody>
      </p:sp>
      <p:pic>
        <p:nvPicPr>
          <p:cNvPr id="30" name="Picture 2" descr="weltkarte_1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90" y="1403775"/>
            <a:ext cx="7326225" cy="414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2178978" y="248389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2" name="Oval 44"/>
          <p:cNvSpPr>
            <a:spLocks noChangeArrowheads="1"/>
          </p:cNvSpPr>
          <p:nvPr/>
        </p:nvSpPr>
        <p:spPr bwMode="auto">
          <a:xfrm>
            <a:off x="2681790" y="269979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3" name="Oval 44"/>
          <p:cNvSpPr>
            <a:spLocks noChangeArrowheads="1"/>
          </p:cNvSpPr>
          <p:nvPr/>
        </p:nvSpPr>
        <p:spPr bwMode="auto">
          <a:xfrm>
            <a:off x="2071028" y="315897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Oval 44"/>
          <p:cNvSpPr>
            <a:spLocks noChangeArrowheads="1"/>
          </p:cNvSpPr>
          <p:nvPr/>
        </p:nvSpPr>
        <p:spPr bwMode="auto">
          <a:xfrm>
            <a:off x="2897690" y="37440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44"/>
          <p:cNvSpPr>
            <a:spLocks noChangeArrowheads="1"/>
          </p:cNvSpPr>
          <p:nvPr/>
        </p:nvSpPr>
        <p:spPr bwMode="auto">
          <a:xfrm>
            <a:off x="3951055" y="3343251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Oval 44"/>
          <p:cNvSpPr>
            <a:spLocks noChangeArrowheads="1"/>
          </p:cNvSpPr>
          <p:nvPr/>
        </p:nvSpPr>
        <p:spPr bwMode="auto">
          <a:xfrm>
            <a:off x="4166955" y="259184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Oval 44"/>
          <p:cNvSpPr>
            <a:spLocks noChangeArrowheads="1"/>
          </p:cNvSpPr>
          <p:nvPr/>
        </p:nvSpPr>
        <p:spPr bwMode="auto">
          <a:xfrm>
            <a:off x="4572000" y="194383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44"/>
          <p:cNvSpPr>
            <a:spLocks noChangeArrowheads="1"/>
          </p:cNvSpPr>
          <p:nvPr/>
        </p:nvSpPr>
        <p:spPr bwMode="auto">
          <a:xfrm>
            <a:off x="5112060" y="237594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44"/>
          <p:cNvSpPr>
            <a:spLocks noChangeArrowheads="1"/>
          </p:cNvSpPr>
          <p:nvPr/>
        </p:nvSpPr>
        <p:spPr bwMode="auto">
          <a:xfrm>
            <a:off x="5112060" y="329853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Oval 44"/>
          <p:cNvSpPr>
            <a:spLocks noChangeArrowheads="1"/>
          </p:cNvSpPr>
          <p:nvPr/>
        </p:nvSpPr>
        <p:spPr bwMode="auto">
          <a:xfrm>
            <a:off x="5803900" y="337487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Oval 44"/>
          <p:cNvSpPr>
            <a:spLocks noChangeArrowheads="1"/>
          </p:cNvSpPr>
          <p:nvPr/>
        </p:nvSpPr>
        <p:spPr bwMode="auto">
          <a:xfrm>
            <a:off x="6337300" y="237594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2" name="Oval 44"/>
          <p:cNvSpPr>
            <a:spLocks noChangeArrowheads="1"/>
          </p:cNvSpPr>
          <p:nvPr/>
        </p:nvSpPr>
        <p:spPr bwMode="auto">
          <a:xfrm>
            <a:off x="4787900" y="45270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Oval 44"/>
          <p:cNvSpPr>
            <a:spLocks noChangeArrowheads="1"/>
          </p:cNvSpPr>
          <p:nvPr/>
        </p:nvSpPr>
        <p:spPr bwMode="auto">
          <a:xfrm>
            <a:off x="7066195" y="474296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44" name="Straight Connector 43"/>
          <p:cNvCxnSpPr>
            <a:stCxn id="31" idx="6"/>
            <a:endCxn id="32" idx="1"/>
          </p:cNvCxnSpPr>
          <p:nvPr/>
        </p:nvCxnSpPr>
        <p:spPr bwMode="auto">
          <a:xfrm>
            <a:off x="2394878" y="2591845"/>
            <a:ext cx="318530" cy="139568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1" idx="4"/>
            <a:endCxn id="33" idx="0"/>
          </p:cNvCxnSpPr>
          <p:nvPr/>
        </p:nvCxnSpPr>
        <p:spPr bwMode="auto">
          <a:xfrm rot="5400000">
            <a:off x="2003366" y="2875407"/>
            <a:ext cx="459175" cy="10795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2" idx="4"/>
            <a:endCxn id="34" idx="0"/>
          </p:cNvCxnSpPr>
          <p:nvPr/>
        </p:nvCxnSpPr>
        <p:spPr bwMode="auto">
          <a:xfrm rot="16200000" flipH="1">
            <a:off x="2483520" y="3221915"/>
            <a:ext cx="828340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3" idx="5"/>
            <a:endCxn id="34" idx="2"/>
          </p:cNvCxnSpPr>
          <p:nvPr/>
        </p:nvCxnSpPr>
        <p:spPr bwMode="auto">
          <a:xfrm rot="16200000" flipH="1">
            <a:off x="2322134" y="3276428"/>
            <a:ext cx="508733" cy="64238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2" idx="6"/>
            <a:endCxn id="36" idx="2"/>
          </p:cNvCxnSpPr>
          <p:nvPr/>
        </p:nvCxnSpPr>
        <p:spPr bwMode="auto">
          <a:xfrm flipV="1">
            <a:off x="2897690" y="2699795"/>
            <a:ext cx="1269265" cy="10795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4" idx="6"/>
            <a:endCxn id="35" idx="2"/>
          </p:cNvCxnSpPr>
          <p:nvPr/>
        </p:nvCxnSpPr>
        <p:spPr bwMode="auto">
          <a:xfrm flipV="1">
            <a:off x="3113590" y="3451201"/>
            <a:ext cx="837465" cy="400784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35" idx="0"/>
            <a:endCxn id="36" idx="4"/>
          </p:cNvCxnSpPr>
          <p:nvPr/>
        </p:nvCxnSpPr>
        <p:spPr bwMode="auto">
          <a:xfrm rot="5400000" flipH="1" flipV="1">
            <a:off x="3899202" y="2967548"/>
            <a:ext cx="535506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6" idx="7"/>
            <a:endCxn id="37" idx="3"/>
          </p:cNvCxnSpPr>
          <p:nvPr/>
        </p:nvCxnSpPr>
        <p:spPr bwMode="auto">
          <a:xfrm rot="5400000" flipH="1" flipV="1">
            <a:off x="4229754" y="2249600"/>
            <a:ext cx="495346" cy="25238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1"/>
            <a:endCxn id="37" idx="5"/>
          </p:cNvCxnSpPr>
          <p:nvPr/>
        </p:nvCxnSpPr>
        <p:spPr bwMode="auto">
          <a:xfrm rot="16200000" flipV="1">
            <a:off x="4810257" y="2074142"/>
            <a:ext cx="279446" cy="387396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9" idx="0"/>
            <a:endCxn id="38" idx="4"/>
          </p:cNvCxnSpPr>
          <p:nvPr/>
        </p:nvCxnSpPr>
        <p:spPr bwMode="auto">
          <a:xfrm rot="5400000" flipH="1" flipV="1">
            <a:off x="4866663" y="2945192"/>
            <a:ext cx="706694" cy="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1" idx="2"/>
            <a:endCxn id="38" idx="6"/>
          </p:cNvCxnSpPr>
          <p:nvPr/>
        </p:nvCxnSpPr>
        <p:spPr bwMode="auto">
          <a:xfrm rot="10800000">
            <a:off x="5327960" y="2483895"/>
            <a:ext cx="1009340" cy="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7"/>
            <a:endCxn id="40" idx="3"/>
          </p:cNvCxnSpPr>
          <p:nvPr/>
        </p:nvCxnSpPr>
        <p:spPr bwMode="auto">
          <a:xfrm rot="5400000" flipH="1" flipV="1">
            <a:off x="4904087" y="3627247"/>
            <a:ext cx="999526" cy="863336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0" idx="7"/>
            <a:endCxn id="41" idx="4"/>
          </p:cNvCxnSpPr>
          <p:nvPr/>
        </p:nvCxnSpPr>
        <p:spPr bwMode="auto">
          <a:xfrm rot="5400000" flipH="1" flipV="1">
            <a:off x="5809395" y="2770633"/>
            <a:ext cx="814643" cy="457068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2"/>
            <a:endCxn id="42" idx="6"/>
          </p:cNvCxnSpPr>
          <p:nvPr/>
        </p:nvCxnSpPr>
        <p:spPr bwMode="auto">
          <a:xfrm rot="10800000">
            <a:off x="5003801" y="4635010"/>
            <a:ext cx="2062395" cy="2159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3" idx="1"/>
            <a:endCxn id="41" idx="5"/>
          </p:cNvCxnSpPr>
          <p:nvPr/>
        </p:nvCxnSpPr>
        <p:spPr bwMode="auto">
          <a:xfrm rot="16200000" flipV="1">
            <a:off x="5702523" y="3379287"/>
            <a:ext cx="2214351" cy="57623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9" idx="6"/>
            <a:endCxn id="40" idx="2"/>
          </p:cNvCxnSpPr>
          <p:nvPr/>
        </p:nvCxnSpPr>
        <p:spPr bwMode="auto">
          <a:xfrm>
            <a:off x="5327960" y="3406489"/>
            <a:ext cx="475940" cy="7633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42" idx="1"/>
            <a:endCxn id="35" idx="5"/>
          </p:cNvCxnSpPr>
          <p:nvPr/>
        </p:nvCxnSpPr>
        <p:spPr bwMode="auto">
          <a:xfrm rot="16200000" flipV="1">
            <a:off x="3961856" y="3701015"/>
            <a:ext cx="1031145" cy="684181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758121" y="3051091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62" name="TextBox 61"/>
          <p:cNvSpPr txBox="1"/>
          <p:nvPr/>
        </p:nvSpPr>
        <p:spPr>
          <a:xfrm>
            <a:off x="6582054" y="2207508"/>
            <a:ext cx="255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F621-3EC2-4167-946F-19370DFD178E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22EA-A196-40E5-86DE-AB43BA0A0A3A}" type="slidenum">
              <a:rPr lang="de-DE"/>
              <a:pPr/>
              <a:t>20</a:t>
            </a:fld>
            <a:endParaRPr lang="de-DE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Assumption:</a:t>
            </a:r>
            <a:r>
              <a:rPr lang="de-DE" dirty="0" smtClean="0"/>
              <a:t> </a:t>
            </a:r>
            <a:r>
              <a:rPr lang="de-DE" dirty="0"/>
              <a:t>g</a:t>
            </a:r>
            <a:r>
              <a:rPr lang="de-DE" dirty="0" smtClean="0"/>
              <a:t>raph with arbitrary edge costs, but no negative cycles</a:t>
            </a:r>
            <a:endParaRPr lang="de-DE" dirty="0"/>
          </a:p>
          <a:p>
            <a:pPr>
              <a:buFontTx/>
              <a:buNone/>
            </a:pPr>
            <a:endParaRPr lang="de-DE" sz="20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Naive </a:t>
            </a:r>
            <a:r>
              <a:rPr lang="de-DE" dirty="0" smtClean="0">
                <a:solidFill>
                  <a:schemeClr val="accent2"/>
                </a:solidFill>
              </a:rPr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graph with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smtClean="0"/>
              <a:t>nodes: run 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de-DE" dirty="0" smtClean="0"/>
              <a:t> times </a:t>
            </a:r>
            <a:r>
              <a:rPr lang="de-DE" dirty="0"/>
              <a:t>Bellman-Ford </a:t>
            </a:r>
            <a:r>
              <a:rPr lang="de-DE" dirty="0" smtClean="0"/>
              <a:t>Algorithm (once </a:t>
            </a:r>
            <a:r>
              <a:rPr lang="de-DE" dirty="0" err="1" smtClean="0"/>
              <a:t>for</a:t>
            </a:r>
            <a:r>
              <a:rPr lang="de-DE" dirty="0" smtClean="0"/>
              <a:t> every node as the source)</a:t>
            </a:r>
            <a:endParaRPr lang="de-DE" dirty="0"/>
          </a:p>
          <a:p>
            <a:pPr>
              <a:buFontTx/>
              <a:buNone/>
            </a:pPr>
            <a:endParaRPr lang="de-DE" sz="2000" dirty="0"/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Runtime: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O(n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E279-D771-44D4-AE65-13A458D6E0D2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3FE7-F351-41D8-A2B1-C31358DC650A}" type="slidenum">
              <a:rPr lang="de-DE"/>
              <a:pPr/>
              <a:t>21</a:t>
            </a:fld>
            <a:endParaRPr lang="de-DE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Better Strategy:</a:t>
            </a:r>
            <a:r>
              <a:rPr lang="de-DE" dirty="0" smtClean="0"/>
              <a:t> Reduce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Bellman-Ford a</a:t>
            </a:r>
            <a:r>
              <a:rPr lang="de-DE" dirty="0" smtClean="0"/>
              <a:t>pplications to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Dijkstra </a:t>
            </a:r>
            <a:r>
              <a:rPr lang="de-DE" dirty="0" smtClean="0"/>
              <a:t>applications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de-DE" dirty="0" smtClean="0"/>
              <a:t>(Recall: Dijkstra requires O((m+n)logn) time using binary heaps.)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</a:t>
            </a:r>
            <a:r>
              <a:rPr lang="de-DE" dirty="0" smtClean="0"/>
              <a:t>we need </a:t>
            </a:r>
            <a:r>
              <a:rPr lang="de-DE" dirty="0" smtClean="0">
                <a:solidFill>
                  <a:srgbClr val="FF0000"/>
                </a:solidFill>
              </a:rPr>
              <a:t>non-negative</a:t>
            </a:r>
            <a:r>
              <a:rPr lang="de-DE" dirty="0" smtClean="0"/>
              <a:t> edge costs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Solution:</a:t>
            </a:r>
            <a:r>
              <a:rPr lang="de-DE" dirty="0" smtClean="0"/>
              <a:t> convert edge costs into non-negative edge costs without changing the shortest paths (not so easy!)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A6F6-427A-43EE-9BCB-DE8966AB1557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AAF-34A3-4110-810B-0969572FBABF}" type="slidenum">
              <a:rPr lang="de-DE"/>
              <a:pPr/>
              <a:t>22</a:t>
            </a:fld>
            <a:endParaRPr lang="de-DE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Counterexample</a:t>
            </a:r>
            <a:r>
              <a:rPr lang="de-DE" dirty="0" smtClean="0"/>
              <a:t> to additive increase by </a:t>
            </a:r>
            <a:r>
              <a:rPr lang="de-DE" dirty="0">
                <a:solidFill>
                  <a:schemeClr val="hlink"/>
                </a:solidFill>
              </a:rPr>
              <a:t>c</a:t>
            </a:r>
            <a:r>
              <a:rPr lang="de-DE" dirty="0"/>
              <a:t>: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908175" y="2781300"/>
            <a:ext cx="1058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before</a:t>
            </a:r>
            <a:endParaRPr lang="de-DE" sz="2400" dirty="0"/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5003800" y="2781300"/>
            <a:ext cx="28632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cost </a:t>
            </a:r>
            <a:r>
              <a:rPr lang="de-DE" sz="2400" dirty="0"/>
              <a:t>+1 </a:t>
            </a:r>
            <a:r>
              <a:rPr lang="de-DE" sz="2400" dirty="0" smtClean="0"/>
              <a:t>everywhere</a:t>
            </a:r>
            <a:endParaRPr lang="de-DE" sz="2400" dirty="0"/>
          </a:p>
        </p:txBody>
      </p:sp>
      <p:sp>
        <p:nvSpPr>
          <p:cNvPr id="438278" name="Oval 6"/>
          <p:cNvSpPr>
            <a:spLocks noChangeArrowheads="1"/>
          </p:cNvSpPr>
          <p:nvPr/>
        </p:nvSpPr>
        <p:spPr bwMode="auto">
          <a:xfrm>
            <a:off x="1187450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8279" name="Oval 7"/>
          <p:cNvSpPr>
            <a:spLocks noChangeArrowheads="1"/>
          </p:cNvSpPr>
          <p:nvPr/>
        </p:nvSpPr>
        <p:spPr bwMode="auto">
          <a:xfrm>
            <a:off x="2266950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v</a:t>
            </a:r>
          </a:p>
        </p:txBody>
      </p:sp>
      <p:sp>
        <p:nvSpPr>
          <p:cNvPr id="438280" name="Oval 8"/>
          <p:cNvSpPr>
            <a:spLocks noChangeArrowheads="1"/>
          </p:cNvSpPr>
          <p:nvPr/>
        </p:nvSpPr>
        <p:spPr bwMode="auto">
          <a:xfrm>
            <a:off x="3275013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81" name="Oval 9"/>
          <p:cNvSpPr>
            <a:spLocks noChangeArrowheads="1"/>
          </p:cNvSpPr>
          <p:nvPr/>
        </p:nvSpPr>
        <p:spPr bwMode="auto">
          <a:xfrm>
            <a:off x="2195513" y="48688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 flipV="1">
            <a:off x="1619250" y="38608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>
            <a:off x="1619250" y="4581525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4" name="Line 12"/>
          <p:cNvSpPr>
            <a:spLocks noChangeShapeType="1"/>
          </p:cNvSpPr>
          <p:nvPr/>
        </p:nvSpPr>
        <p:spPr bwMode="auto">
          <a:xfrm flipV="1">
            <a:off x="2700338" y="45815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5" name="Line 13"/>
          <p:cNvSpPr>
            <a:spLocks noChangeShapeType="1"/>
          </p:cNvSpPr>
          <p:nvPr/>
        </p:nvSpPr>
        <p:spPr bwMode="auto">
          <a:xfrm flipH="1" flipV="1">
            <a:off x="2771775" y="3860800"/>
            <a:ext cx="5762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1527175" y="481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3059113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38288" name="Text Box 16"/>
          <p:cNvSpPr txBox="1">
            <a:spLocks noChangeArrowheads="1"/>
          </p:cNvSpPr>
          <p:nvPr/>
        </p:nvSpPr>
        <p:spPr bwMode="auto">
          <a:xfrm>
            <a:off x="3059113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8289" name="Text Box 17"/>
          <p:cNvSpPr txBox="1">
            <a:spLocks noChangeArrowheads="1"/>
          </p:cNvSpPr>
          <p:nvPr/>
        </p:nvSpPr>
        <p:spPr bwMode="auto">
          <a:xfrm>
            <a:off x="1763713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290" name="Oval 18"/>
          <p:cNvSpPr>
            <a:spLocks noChangeArrowheads="1"/>
          </p:cNvSpPr>
          <p:nvPr/>
        </p:nvSpPr>
        <p:spPr bwMode="auto">
          <a:xfrm>
            <a:off x="4932363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6011863" y="35004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v</a:t>
            </a:r>
          </a:p>
        </p:txBody>
      </p:sp>
      <p:sp>
        <p:nvSpPr>
          <p:cNvPr id="438292" name="Oval 20"/>
          <p:cNvSpPr>
            <a:spLocks noChangeArrowheads="1"/>
          </p:cNvSpPr>
          <p:nvPr/>
        </p:nvSpPr>
        <p:spPr bwMode="auto">
          <a:xfrm>
            <a:off x="7019925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93" name="Oval 21"/>
          <p:cNvSpPr>
            <a:spLocks noChangeArrowheads="1"/>
          </p:cNvSpPr>
          <p:nvPr/>
        </p:nvSpPr>
        <p:spPr bwMode="auto">
          <a:xfrm>
            <a:off x="5940425" y="48688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94" name="Line 22"/>
          <p:cNvSpPr>
            <a:spLocks noChangeShapeType="1"/>
          </p:cNvSpPr>
          <p:nvPr/>
        </p:nvSpPr>
        <p:spPr bwMode="auto">
          <a:xfrm flipV="1">
            <a:off x="5364163" y="38608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5" name="Line 23"/>
          <p:cNvSpPr>
            <a:spLocks noChangeShapeType="1"/>
          </p:cNvSpPr>
          <p:nvPr/>
        </p:nvSpPr>
        <p:spPr bwMode="auto">
          <a:xfrm>
            <a:off x="5364163" y="4581525"/>
            <a:ext cx="5762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6" name="Line 24"/>
          <p:cNvSpPr>
            <a:spLocks noChangeShapeType="1"/>
          </p:cNvSpPr>
          <p:nvPr/>
        </p:nvSpPr>
        <p:spPr bwMode="auto">
          <a:xfrm flipV="1">
            <a:off x="6445250" y="45815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7" name="Line 25"/>
          <p:cNvSpPr>
            <a:spLocks noChangeShapeType="1"/>
          </p:cNvSpPr>
          <p:nvPr/>
        </p:nvSpPr>
        <p:spPr bwMode="auto">
          <a:xfrm flipH="1" flipV="1">
            <a:off x="6516688" y="3860800"/>
            <a:ext cx="5762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298" name="Text Box 26"/>
          <p:cNvSpPr txBox="1">
            <a:spLocks noChangeArrowheads="1"/>
          </p:cNvSpPr>
          <p:nvPr/>
        </p:nvSpPr>
        <p:spPr bwMode="auto">
          <a:xfrm>
            <a:off x="5272088" y="481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299" name="Text Box 27"/>
          <p:cNvSpPr txBox="1">
            <a:spLocks noChangeArrowheads="1"/>
          </p:cNvSpPr>
          <p:nvPr/>
        </p:nvSpPr>
        <p:spPr bwMode="auto">
          <a:xfrm>
            <a:off x="6804025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38300" name="Text Box 28"/>
          <p:cNvSpPr txBox="1">
            <a:spLocks noChangeArrowheads="1"/>
          </p:cNvSpPr>
          <p:nvPr/>
        </p:nvSpPr>
        <p:spPr bwMode="auto">
          <a:xfrm>
            <a:off x="6804025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301" name="Text Box 29"/>
          <p:cNvSpPr txBox="1">
            <a:spLocks noChangeArrowheads="1"/>
          </p:cNvSpPr>
          <p:nvPr/>
        </p:nvSpPr>
        <p:spPr bwMode="auto">
          <a:xfrm>
            <a:off x="5508625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38302" name="Line 30"/>
          <p:cNvSpPr>
            <a:spLocks noChangeShapeType="1"/>
          </p:cNvSpPr>
          <p:nvPr/>
        </p:nvSpPr>
        <p:spPr bwMode="auto">
          <a:xfrm>
            <a:off x="2698750" y="6021388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8303" name="Text Box 31"/>
          <p:cNvSpPr txBox="1">
            <a:spLocks noChangeArrowheads="1"/>
          </p:cNvSpPr>
          <p:nvPr/>
        </p:nvSpPr>
        <p:spPr bwMode="auto">
          <a:xfrm>
            <a:off x="3563938" y="5805488"/>
            <a:ext cx="2133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/>
              <a:t>: </a:t>
            </a:r>
            <a:r>
              <a:rPr lang="de-DE" sz="2400" dirty="0" smtClean="0"/>
              <a:t>shortest path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A6F6-427A-43EE-9BCB-DE8966AB1557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AAF-34A3-4110-810B-0969572FBABF}" type="slidenum">
              <a:rPr lang="de-DE"/>
              <a:pPr/>
              <a:t>23</a:t>
            </a:fld>
            <a:endParaRPr lang="de-DE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rgbClr val="FF0000"/>
                </a:solidFill>
              </a:rPr>
              <a:t>Why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smtClean="0"/>
              <a:t>does this counterexample work?</a:t>
            </a:r>
          </a:p>
          <a:p>
            <a:r>
              <a:rPr lang="de-DE" dirty="0" smtClean="0"/>
              <a:t>Let p be a path in the original graph with cost c(p).</a:t>
            </a:r>
          </a:p>
          <a:p>
            <a:r>
              <a:rPr lang="de-DE" dirty="0" smtClean="0"/>
              <a:t>After adding +1 to each edge, its new cost is c‘(p)=c(p)+|p|, for |p| the length of p. </a:t>
            </a:r>
          </a:p>
          <a:p>
            <a:r>
              <a:rPr lang="de-DE" dirty="0" smtClean="0"/>
              <a:t>Thus, </a:t>
            </a:r>
            <a:r>
              <a:rPr lang="de-DE" i="1" dirty="0" smtClean="0"/>
              <a:t>longer</a:t>
            </a:r>
            <a:r>
              <a:rPr lang="de-DE" dirty="0" smtClean="0"/>
              <a:t> paths are penalized disproportionately!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Idea:</a:t>
            </a:r>
            <a:r>
              <a:rPr lang="de-DE" dirty="0" smtClean="0"/>
              <a:t> New edge weights must not ``accumulate‘‘ when added over any path.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3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362C-BEDC-446B-A623-202EBBC2165C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47C-5070-4F4B-AF0C-AAEE91E7E445}" type="slidenum">
              <a:rPr lang="de-DE"/>
              <a:pPr/>
              <a:t>24</a:t>
            </a:fld>
            <a:endParaRPr lang="de-DE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Idea:</a:t>
            </a:r>
            <a:r>
              <a:rPr lang="de-DE" sz="2800" dirty="0" smtClean="0"/>
              <a:t> Use telescoping terms via potentials</a:t>
            </a:r>
          </a:p>
          <a:p>
            <a:r>
              <a:rPr lang="de-DE" sz="2800" dirty="0" smtClean="0"/>
              <a:t>Let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:</a:t>
            </a:r>
            <a:r>
              <a:rPr lang="de-DE" sz="2800" dirty="0" smtClean="0">
                <a:solidFill>
                  <a:schemeClr val="hlink"/>
                </a:solidFill>
              </a:rPr>
              <a:t>V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sz="2800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sz="2800" dirty="0" smtClean="0"/>
              <a:t> be a function that assigns a </a:t>
            </a:r>
            <a:r>
              <a:rPr lang="de-DE" sz="2800" dirty="0" smtClean="0">
                <a:solidFill>
                  <a:srgbClr val="FF0000"/>
                </a:solidFill>
              </a:rPr>
              <a:t>potential</a:t>
            </a:r>
            <a:r>
              <a:rPr lang="de-DE" sz="2800" dirty="0" smtClean="0"/>
              <a:t> to every node.</a:t>
            </a:r>
            <a:endParaRPr lang="de-DE" sz="2800" dirty="0"/>
          </a:p>
          <a:p>
            <a:r>
              <a:rPr lang="de-DE" sz="2800" dirty="0" smtClean="0"/>
              <a:t>The </a:t>
            </a:r>
            <a:r>
              <a:rPr lang="de-DE" sz="2800" dirty="0" smtClean="0">
                <a:solidFill>
                  <a:srgbClr val="FF0000"/>
                </a:solidFill>
              </a:rPr>
              <a:t>reduced cost</a:t>
            </a:r>
            <a:r>
              <a:rPr lang="de-DE" sz="2800" dirty="0" smtClean="0"/>
              <a:t> of </a:t>
            </a:r>
            <a:r>
              <a:rPr lang="de-DE" sz="2800" dirty="0">
                <a:solidFill>
                  <a:schemeClr val="hlink"/>
                </a:solidFill>
              </a:rPr>
              <a:t>e=(v,w)</a:t>
            </a:r>
            <a:r>
              <a:rPr lang="de-DE" sz="2800" dirty="0"/>
              <a:t> </a:t>
            </a:r>
            <a:r>
              <a:rPr lang="de-DE" sz="2800" dirty="0" smtClean="0"/>
              <a:t>is: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          </a:t>
            </a:r>
            <a:r>
              <a:rPr lang="de-DE" sz="2800" dirty="0" smtClean="0"/>
              <a:t>       </a:t>
            </a:r>
            <a:r>
              <a:rPr lang="de-DE" sz="2800" dirty="0" smtClean="0">
                <a:solidFill>
                  <a:schemeClr val="hlink"/>
                </a:solidFill>
              </a:rPr>
              <a:t>r(e</a:t>
            </a:r>
            <a:r>
              <a:rPr lang="de-DE" sz="2800" dirty="0">
                <a:solidFill>
                  <a:schemeClr val="hlink"/>
                </a:solidFill>
              </a:rPr>
              <a:t>) := c(e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>
                <a:solidFill>
                  <a:schemeClr val="hlink"/>
                </a:solidFill>
              </a:rPr>
              <a:t> +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(v) </a:t>
            </a:r>
            <a:r>
              <a:rPr lang="de-DE" sz="2800" dirty="0" smtClean="0">
                <a:solidFill>
                  <a:schemeClr val="hlink"/>
                </a:solidFill>
              </a:rPr>
              <a:t>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(w)</a:t>
            </a:r>
            <a:r>
              <a:rPr lang="de-DE" sz="2800" dirty="0"/>
              <a:t> </a:t>
            </a:r>
            <a:endParaRPr lang="de-DE" sz="2800" dirty="0" smtClean="0"/>
          </a:p>
          <a:p>
            <a:r>
              <a:rPr lang="de-DE" sz="2800" dirty="0" smtClean="0">
                <a:solidFill>
                  <a:schemeClr val="accent6"/>
                </a:solidFill>
              </a:rPr>
              <a:t>Claim:</a:t>
            </a:r>
            <a:r>
              <a:rPr lang="de-DE" sz="2800" dirty="0" smtClean="0"/>
              <a:t> By choosing appropriate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/>
              <a:t>, the reduced cost can be used as non-negative edge labels.</a:t>
            </a:r>
            <a:endParaRPr lang="de-DE" sz="2800" dirty="0"/>
          </a:p>
          <a:p>
            <a:endParaRPr lang="de-DE" sz="2800" dirty="0"/>
          </a:p>
          <a:p>
            <a:pPr>
              <a:buFontTx/>
              <a:buNone/>
            </a:pPr>
            <a:r>
              <a:rPr lang="de-DE" sz="2800" dirty="0" smtClean="0"/>
              <a:t>For this, need two lemmas: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Prove that for any paths p and q mapping vertex v to w, and for any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, </a:t>
            </a:r>
            <a:r>
              <a:rPr lang="de-DE" sz="2800" dirty="0" smtClean="0"/>
              <a:t>r(p</a:t>
            </a:r>
            <a:r>
              <a:rPr lang="de-DE" sz="2800" smtClean="0"/>
              <a:t>)&lt;r(q) </a:t>
            </a:r>
            <a:r>
              <a:rPr lang="de-DE" sz="2800" dirty="0" smtClean="0"/>
              <a:t>iff c(p)&lt;c(q).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Give explicit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smtClean="0"/>
              <a:t>such that all r(e)&gt;=0.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6387-ABED-44F1-B71B-87B4AB3F3FB3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DA82-BADF-499C-A0EB-08D6A9986AF8}" type="slidenum">
              <a:rPr lang="de-DE"/>
              <a:pPr/>
              <a:t>25</a:t>
            </a:fld>
            <a:endParaRPr lang="de-DE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Lemma </a:t>
            </a:r>
            <a:r>
              <a:rPr lang="de-DE" sz="2800" dirty="0" smtClean="0">
                <a:solidFill>
                  <a:schemeClr val="accent2"/>
                </a:solidFill>
              </a:rPr>
              <a:t>4.3:</a:t>
            </a:r>
            <a:r>
              <a:rPr lang="de-DE" sz="2800" dirty="0" smtClean="0"/>
              <a:t> Fix any pair of vertices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baseline="-25000" dirty="0">
                <a:solidFill>
                  <a:schemeClr val="hlink"/>
                </a:solidFill>
              </a:rPr>
              <a:t>1 </a:t>
            </a:r>
            <a:r>
              <a:rPr lang="de-DE" sz="2800" dirty="0" smtClean="0"/>
              <a:t>and </a:t>
            </a:r>
            <a:r>
              <a:rPr lang="de-DE" sz="2800" dirty="0" smtClean="0">
                <a:solidFill>
                  <a:schemeClr val="hlink"/>
                </a:solidFill>
              </a:rPr>
              <a:t>v</a:t>
            </a:r>
            <a:r>
              <a:rPr lang="de-DE" sz="2800" baseline="-25000" dirty="0">
                <a:solidFill>
                  <a:schemeClr val="hlink"/>
                </a:solidFill>
              </a:rPr>
              <a:t>k</a:t>
            </a:r>
            <a:r>
              <a:rPr lang="de-DE" sz="2800" dirty="0" smtClean="0"/>
              <a:t>. Let </a:t>
            </a:r>
            <a:r>
              <a:rPr lang="de-DE" sz="2800" dirty="0" smtClean="0">
                <a:solidFill>
                  <a:schemeClr val="hlink"/>
                </a:solidFill>
              </a:rPr>
              <a:t>p</a:t>
            </a:r>
            <a:r>
              <a:rPr lang="de-DE" sz="2800" dirty="0" smtClean="0"/>
              <a:t> and </a:t>
            </a:r>
            <a:r>
              <a:rPr lang="de-DE" sz="2800" dirty="0" smtClean="0">
                <a:solidFill>
                  <a:schemeClr val="hlink"/>
                </a:solidFill>
              </a:rPr>
              <a:t>q </a:t>
            </a:r>
            <a:r>
              <a:rPr lang="de-DE" sz="2800" dirty="0" smtClean="0"/>
              <a:t>be paths connecting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baseline="-25000" dirty="0">
                <a:solidFill>
                  <a:schemeClr val="hlink"/>
                </a:solidFill>
              </a:rPr>
              <a:t>1 </a:t>
            </a:r>
            <a:r>
              <a:rPr lang="de-DE" sz="2800" dirty="0"/>
              <a:t>and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baseline="-25000" dirty="0">
                <a:solidFill>
                  <a:schemeClr val="hlink"/>
                </a:solidFill>
              </a:rPr>
              <a:t>k</a:t>
            </a:r>
            <a:r>
              <a:rPr lang="de-DE" sz="2800" dirty="0" smtClean="0"/>
              <a:t>. Then for every potential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/>
              <a:t>: </a:t>
            </a:r>
            <a:r>
              <a:rPr lang="de-DE" sz="2800" dirty="0" smtClean="0">
                <a:solidFill>
                  <a:schemeClr val="hlink"/>
                </a:solidFill>
              </a:rPr>
              <a:t>r(p)&lt;r(q)</a:t>
            </a:r>
            <a:r>
              <a:rPr lang="de-DE" sz="2800" dirty="0" smtClean="0"/>
              <a:t> if and only if </a:t>
            </a:r>
            <a:r>
              <a:rPr lang="de-DE" sz="2800" dirty="0" smtClean="0">
                <a:solidFill>
                  <a:schemeClr val="hlink"/>
                </a:solidFill>
              </a:rPr>
              <a:t>c(p)&lt;c(q). 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Proof:</a:t>
            </a:r>
            <a:r>
              <a:rPr lang="de-DE" sz="2800" dirty="0" smtClean="0"/>
              <a:t> Let </a:t>
            </a:r>
            <a:r>
              <a:rPr lang="de-DE" sz="2800" dirty="0">
                <a:solidFill>
                  <a:schemeClr val="hlink"/>
                </a:solidFill>
              </a:rPr>
              <a:t>p=(v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>
                <a:solidFill>
                  <a:schemeClr val="hlink"/>
                </a:solidFill>
              </a:rPr>
              <a:t>,…,v</a:t>
            </a:r>
            <a:r>
              <a:rPr lang="de-DE" sz="2800" baseline="-25000" dirty="0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smtClean="0"/>
              <a:t>be an arbitrary path and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=(v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,v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</a:t>
            </a:r>
            <a:r>
              <a:rPr lang="de-DE" sz="2800" dirty="0">
                <a:solidFill>
                  <a:schemeClr val="hlink"/>
                </a:solidFill>
              </a:rPr>
              <a:t>i. </a:t>
            </a:r>
            <a:r>
              <a:rPr lang="de-DE" sz="2800" dirty="0" smtClean="0"/>
              <a:t>It holds: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</a:t>
            </a:r>
            <a:r>
              <a:rPr lang="de-DE" sz="2800" dirty="0" smtClean="0"/>
              <a:t>               </a:t>
            </a:r>
            <a:r>
              <a:rPr lang="de-DE" sz="2800" dirty="0" smtClean="0">
                <a:solidFill>
                  <a:schemeClr val="hlink"/>
                </a:solidFill>
              </a:rPr>
              <a:t>r(p</a:t>
            </a:r>
            <a:r>
              <a:rPr lang="de-DE" sz="2800" dirty="0">
                <a:solidFill>
                  <a:schemeClr val="hlink"/>
                </a:solidFill>
              </a:rPr>
              <a:t>) 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r(e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     </a:t>
            </a:r>
            <a:r>
              <a:rPr lang="de-DE" sz="2800" dirty="0" smtClean="0">
                <a:solidFill>
                  <a:schemeClr val="hlink"/>
                </a:solidFill>
              </a:rPr>
              <a:t>                   </a:t>
            </a:r>
            <a:r>
              <a:rPr lang="de-DE" sz="2800" dirty="0">
                <a:solidFill>
                  <a:schemeClr val="hlink"/>
                </a:solidFill>
              </a:rPr>
              <a:t>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>
                <a:solidFill>
                  <a:schemeClr val="hlink"/>
                </a:solidFill>
                <a:sym typeface="Symbol" pitchFamily="18" charset="2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(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 + </a:t>
            </a:r>
            <a:r>
              <a:rPr lang="de-DE" sz="2800" dirty="0" smtClean="0">
                <a:solidFill>
                  <a:schemeClr val="hlink"/>
                </a:solidFill>
              </a:rPr>
              <a:t>c(e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 smtClean="0">
                <a:solidFill>
                  <a:schemeClr val="hlink"/>
                </a:solidFill>
              </a:rPr>
              <a:t>) </a:t>
            </a:r>
            <a:r>
              <a:rPr lang="de-DE" sz="2800" dirty="0">
                <a:solidFill>
                  <a:schemeClr val="hlink"/>
                </a:solidFill>
              </a:rPr>
              <a:t>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      </a:t>
            </a:r>
            <a:r>
              <a:rPr lang="de-DE" sz="2800" dirty="0" smtClean="0">
                <a:solidFill>
                  <a:schemeClr val="hlink"/>
                </a:solidFill>
              </a:rPr>
              <a:t>                  </a:t>
            </a:r>
            <a:r>
              <a:rPr lang="de-DE" sz="2800" dirty="0">
                <a:solidFill>
                  <a:schemeClr val="hlink"/>
                </a:solidFill>
              </a:rPr>
              <a:t>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>
                <a:solidFill>
                  <a:schemeClr val="hlink"/>
                </a:solidFill>
              </a:rPr>
              <a:t>) + c(p) 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k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de-DE" sz="2800" dirty="0"/>
              <a:t>(</a:t>
            </a:r>
            <a:r>
              <a:rPr lang="de-DE" sz="2800" dirty="0" smtClean="0"/>
              <a:t>Recall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baseline="-25000" dirty="0">
                <a:solidFill>
                  <a:schemeClr val="hlink"/>
                </a:solidFill>
              </a:rPr>
              <a:t>1 </a:t>
            </a:r>
            <a:r>
              <a:rPr lang="de-DE" sz="2800" dirty="0" smtClean="0"/>
              <a:t>and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baseline="-25000" dirty="0">
                <a:solidFill>
                  <a:schemeClr val="hlink"/>
                </a:solidFill>
              </a:rPr>
              <a:t>k </a:t>
            </a:r>
            <a:r>
              <a:rPr lang="de-DE" sz="2800" dirty="0" smtClean="0"/>
              <a:t>are fixed for the lemma‘s claim.)</a:t>
            </a:r>
            <a:endParaRPr lang="de-DE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DE06-E8F2-457D-8254-3D591F6727DE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BB57-C7DC-403A-8D11-06E84A00D071}" type="slidenum">
              <a:rPr lang="de-DE"/>
              <a:pPr/>
              <a:t>26</a:t>
            </a:fld>
            <a:endParaRPr lang="de-DE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Johnson´s Method</a:t>
            </a:r>
            <a:endParaRPr lang="de-DE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Lemma </a:t>
            </a:r>
            <a:r>
              <a:rPr lang="de-DE" sz="2800" dirty="0" smtClean="0">
                <a:solidFill>
                  <a:schemeClr val="accent2"/>
                </a:solidFill>
              </a:rPr>
              <a:t>4.4:</a:t>
            </a:r>
            <a:r>
              <a:rPr lang="de-DE" sz="2800" dirty="0" smtClean="0"/>
              <a:t> Suppose that </a:t>
            </a:r>
            <a:r>
              <a:rPr lang="de-DE" sz="2800" dirty="0">
                <a:solidFill>
                  <a:schemeClr val="hlink"/>
                </a:solidFill>
              </a:rPr>
              <a:t>G</a:t>
            </a:r>
            <a:r>
              <a:rPr lang="de-DE" sz="2800" dirty="0"/>
              <a:t> </a:t>
            </a:r>
            <a:r>
              <a:rPr lang="de-DE" sz="2800" dirty="0" smtClean="0"/>
              <a:t>has no negative cycles and that all nodes can be reached from </a:t>
            </a:r>
            <a:r>
              <a:rPr lang="de-DE" sz="2800" dirty="0" smtClean="0">
                <a:solidFill>
                  <a:schemeClr val="hlink"/>
                </a:solidFill>
              </a:rPr>
              <a:t>s</a:t>
            </a:r>
            <a:r>
              <a:rPr lang="de-DE" sz="2800" dirty="0" smtClean="0"/>
              <a:t>. Let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(v)=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(s,v)</a:t>
            </a:r>
            <a:r>
              <a:rPr lang="de-DE" sz="2800" dirty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</a:t>
            </a:r>
            <a:r>
              <a:rPr lang="de-DE" sz="2800" dirty="0" smtClean="0">
                <a:solidFill>
                  <a:schemeClr val="hlink"/>
                </a:solidFill>
              </a:rPr>
              <a:t> v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</a:rPr>
              <a:t>V</a:t>
            </a:r>
            <a:r>
              <a:rPr lang="de-DE" sz="2800" dirty="0"/>
              <a:t>. </a:t>
            </a:r>
            <a:r>
              <a:rPr lang="de-DE" sz="2800" dirty="0" smtClean="0"/>
              <a:t>With this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/>
              <a:t>, </a:t>
            </a:r>
            <a:r>
              <a:rPr lang="de-DE" sz="2800" dirty="0" smtClean="0">
                <a:solidFill>
                  <a:schemeClr val="hlink"/>
                </a:solidFill>
              </a:rPr>
              <a:t>r(e)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sz="2800" dirty="0" smtClean="0">
                <a:solidFill>
                  <a:schemeClr val="hlink"/>
                </a:solidFill>
              </a:rPr>
              <a:t>0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dirty="0"/>
              <a:t>.</a:t>
            </a:r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Proof: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 smtClean="0"/>
              <a:t>According to our assumption,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(s,v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</a:p>
          <a:p>
            <a:r>
              <a:rPr lang="de-DE" sz="2800" dirty="0" smtClean="0"/>
              <a:t>We know: </a:t>
            </a:r>
            <a:r>
              <a:rPr lang="de-DE" sz="2800" dirty="0" err="1" smtClean="0"/>
              <a:t>for</a:t>
            </a:r>
            <a:r>
              <a:rPr lang="de-DE" sz="2800" dirty="0" smtClean="0"/>
              <a:t> every edge </a:t>
            </a:r>
            <a:r>
              <a:rPr lang="de-DE" sz="2800" dirty="0">
                <a:solidFill>
                  <a:schemeClr val="hlink"/>
                </a:solidFill>
              </a:rPr>
              <a:t>e=(v,w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/>
              <a:t>,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(s,v)+c(e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 smtClean="0">
                <a:solidFill>
                  <a:schemeClr val="hlink"/>
                </a:solidFill>
              </a:rPr>
              <a:t>(s,w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de-DE" sz="2800" dirty="0" smtClean="0"/>
              <a:t>(otherwise, we have a contradiction to the definition of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 smtClean="0"/>
              <a:t>!)</a:t>
            </a:r>
            <a:endParaRPr lang="de-DE" sz="2800" dirty="0">
              <a:solidFill>
                <a:schemeClr val="hlink"/>
              </a:solidFill>
            </a:endParaRPr>
          </a:p>
          <a:p>
            <a:r>
              <a:rPr lang="de-DE" sz="2800" dirty="0" smtClean="0"/>
              <a:t>Therefore, </a:t>
            </a:r>
            <a:r>
              <a:rPr lang="de-DE" sz="2800" dirty="0">
                <a:solidFill>
                  <a:schemeClr val="hlink"/>
                </a:solidFill>
              </a:rPr>
              <a:t>r(e) =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(s,v) + c(e) -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800" dirty="0">
                <a:solidFill>
                  <a:schemeClr val="hlink"/>
                </a:solidFill>
              </a:rPr>
              <a:t>(s,w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en-US" sz="2400" b="1" dirty="0" smtClean="0">
                <a:solidFill>
                  <a:schemeClr val="hlink"/>
                </a:solidFill>
                <a:latin typeface="msam6" pitchFamily="34" charset="0"/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 </a:t>
            </a:r>
            <a:r>
              <a:rPr lang="de-DE" sz="2800" dirty="0" smtClean="0">
                <a:solidFill>
                  <a:schemeClr val="hlink"/>
                </a:solidFill>
              </a:rPr>
              <a:t>0</a:t>
            </a:r>
            <a:endParaRPr lang="de-DE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F62F-9387-404C-8864-A636A6505675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2F617-FC64-4521-9DBD-5A2BAF3A93DF}" type="slidenum">
              <a:rPr lang="de-DE"/>
              <a:pPr/>
              <a:t>27</a:t>
            </a:fld>
            <a:endParaRPr lang="de-DE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3"/>
            <a:ext cx="8229600" cy="1143000"/>
          </a:xfrm>
        </p:spPr>
        <p:txBody>
          <a:bodyPr/>
          <a:lstStyle/>
          <a:p>
            <a:r>
              <a:rPr lang="de-DE" sz="3200" dirty="0" smtClean="0"/>
              <a:t>Johnson´s Method</a:t>
            </a:r>
            <a:endParaRPr lang="de-DE" sz="3200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762" y="90872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Create </a:t>
            </a:r>
            <a:r>
              <a:rPr lang="de-DE" sz="2400" dirty="0" smtClean="0">
                <a:solidFill>
                  <a:srgbClr val="FF0000"/>
                </a:solidFill>
              </a:rPr>
              <a:t>new</a:t>
            </a:r>
            <a:r>
              <a:rPr lang="de-DE" sz="2400" dirty="0" smtClean="0"/>
              <a:t> node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smtClean="0"/>
              <a:t>and new edges </a:t>
            </a:r>
            <a:r>
              <a:rPr lang="de-DE" sz="2400" dirty="0">
                <a:solidFill>
                  <a:schemeClr val="hlink"/>
                </a:solidFill>
              </a:rPr>
              <a:t>(s,v)</a:t>
            </a:r>
            <a:r>
              <a:rPr lang="de-DE" sz="2400" dirty="0"/>
              <a:t> </a:t>
            </a:r>
            <a:r>
              <a:rPr lang="de-DE" sz="2400" dirty="0" smtClean="0"/>
              <a:t>for all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r>
              <a:rPr lang="de-DE" sz="2400" dirty="0"/>
              <a:t> </a:t>
            </a:r>
            <a:r>
              <a:rPr lang="de-DE" sz="2400" dirty="0" smtClean="0"/>
              <a:t>in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sz="2400" dirty="0" smtClean="0"/>
              <a:t> with </a:t>
            </a:r>
            <a:r>
              <a:rPr lang="de-DE" sz="2400" dirty="0">
                <a:solidFill>
                  <a:schemeClr val="hlink"/>
                </a:solidFill>
              </a:rPr>
              <a:t>c(s,v)=0 </a:t>
            </a:r>
            <a:r>
              <a:rPr lang="de-DE" sz="2400" dirty="0">
                <a:solidFill>
                  <a:srgbClr val="FF0000"/>
                </a:solidFill>
              </a:rPr>
              <a:t>(</a:t>
            </a:r>
            <a:r>
              <a:rPr lang="de-DE" sz="2400" dirty="0" smtClean="0">
                <a:solidFill>
                  <a:srgbClr val="FF0000"/>
                </a:solidFill>
              </a:rPr>
              <a:t>all nodes reachable!)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de-DE" sz="2400" dirty="0" smtClean="0"/>
              <a:t>	</a:t>
            </a:r>
            <a:r>
              <a:rPr lang="de-DE" sz="2000" dirty="0" smtClean="0"/>
              <a:t>- Fulfills assumption of Lemma 4.4 that such s exists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de-DE" sz="2000" dirty="0" smtClean="0"/>
              <a:t>	- Cannot change cost of shortest path between pair of orig 	  vertices v and w.</a:t>
            </a:r>
            <a:r>
              <a:rPr lang="de-DE" sz="2000" dirty="0" smtClean="0">
                <a:solidFill>
                  <a:srgbClr val="FF0000"/>
                </a:solidFill>
              </a:rPr>
              <a:t> (Why?)</a:t>
            </a:r>
            <a:endParaRPr lang="de-DE" sz="20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Compute 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</a:rPr>
              <a:t>(s,v)</a:t>
            </a:r>
            <a:r>
              <a:rPr lang="de-DE" sz="2400" dirty="0"/>
              <a:t> </a:t>
            </a:r>
            <a:r>
              <a:rPr lang="de-DE" sz="2400" dirty="0" smtClean="0"/>
              <a:t>using </a:t>
            </a:r>
            <a:r>
              <a:rPr lang="de-DE" sz="2400" dirty="0">
                <a:solidFill>
                  <a:schemeClr val="accent2"/>
                </a:solidFill>
              </a:rPr>
              <a:t>Bellman-Ford </a:t>
            </a:r>
            <a:r>
              <a:rPr lang="de-DE" sz="2400" dirty="0"/>
              <a:t>a</a:t>
            </a:r>
            <a:r>
              <a:rPr lang="de-DE" sz="2400" dirty="0" smtClean="0"/>
              <a:t>nd set 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dirty="0">
                <a:solidFill>
                  <a:schemeClr val="hlink"/>
                </a:solidFill>
              </a:rPr>
              <a:t>(v):=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</a:rPr>
              <a:t>(s,v)</a:t>
            </a:r>
            <a:r>
              <a:rPr lang="de-DE" sz="2400" dirty="0"/>
              <a:t> </a:t>
            </a:r>
            <a:r>
              <a:rPr lang="de-DE" sz="2400" dirty="0" smtClean="0"/>
              <a:t>for all </a:t>
            </a:r>
            <a:r>
              <a:rPr lang="de-DE" sz="2400" dirty="0" smtClean="0">
                <a:solidFill>
                  <a:schemeClr val="hlink"/>
                </a:solidFill>
              </a:rPr>
              <a:t>v</a:t>
            </a:r>
            <a:br>
              <a:rPr lang="de-DE" sz="2400" dirty="0" smtClean="0">
                <a:solidFill>
                  <a:schemeClr val="hlink"/>
                </a:solidFill>
              </a:rPr>
            </a:br>
            <a:r>
              <a:rPr lang="de-DE" sz="2400" dirty="0" smtClean="0"/>
              <a:t>	</a:t>
            </a:r>
            <a:r>
              <a:rPr lang="de-DE" sz="2000" dirty="0" smtClean="0"/>
              <a:t>- Needed to compute reduced costs</a:t>
            </a:r>
            <a:r>
              <a:rPr lang="de-DE" sz="2000" dirty="0" smtClean="0">
                <a:solidFill>
                  <a:schemeClr val="hlink"/>
                </a:solidFill>
              </a:rPr>
              <a:t> r(e).</a:t>
            </a:r>
            <a:endParaRPr lang="de-DE" sz="2000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Compute the reduced costs</a:t>
            </a:r>
            <a:r>
              <a:rPr lang="de-DE" sz="2400" dirty="0" smtClean="0">
                <a:solidFill>
                  <a:schemeClr val="hlink"/>
                </a:solidFill>
              </a:rPr>
              <a:t> </a:t>
            </a:r>
            <a:r>
              <a:rPr lang="de-DE" sz="2400" dirty="0">
                <a:solidFill>
                  <a:schemeClr val="hlink"/>
                </a:solidFill>
              </a:rPr>
              <a:t>r(e</a:t>
            </a:r>
            <a:r>
              <a:rPr lang="de-DE" sz="2400" dirty="0" smtClean="0">
                <a:solidFill>
                  <a:schemeClr val="hlink"/>
                </a:solidFill>
              </a:rPr>
              <a:t>)</a:t>
            </a:r>
            <a:r>
              <a:rPr lang="de-DE" sz="2400" dirty="0" smtClean="0"/>
              <a:t>; make these the new edge costs.</a:t>
            </a:r>
            <a:br>
              <a:rPr lang="de-DE" sz="2400" dirty="0" smtClean="0"/>
            </a:br>
            <a:r>
              <a:rPr lang="de-DE" sz="2400" dirty="0" smtClean="0"/>
              <a:t>	</a:t>
            </a:r>
            <a:r>
              <a:rPr lang="de-DE" sz="2000" dirty="0" smtClean="0"/>
              <a:t>- Ensures edges have non-negative weight</a:t>
            </a:r>
            <a:endParaRPr lang="de-DE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Compute for all </a:t>
            </a:r>
            <a:r>
              <a:rPr lang="de-DE" sz="2400" dirty="0" smtClean="0">
                <a:solidFill>
                  <a:schemeClr val="hlink"/>
                </a:solidFill>
              </a:rPr>
              <a:t>v</a:t>
            </a:r>
            <a:r>
              <a:rPr lang="de-DE" sz="2400" dirty="0" smtClean="0"/>
              <a:t> distances 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</a:rPr>
              <a:t>(v,w)</a:t>
            </a:r>
            <a:r>
              <a:rPr lang="de-DE" sz="2400" dirty="0"/>
              <a:t> </a:t>
            </a:r>
            <a:r>
              <a:rPr lang="de-DE" sz="2400" dirty="0" smtClean="0"/>
              <a:t>using </a:t>
            </a:r>
            <a:r>
              <a:rPr lang="de-DE" sz="2400" dirty="0">
                <a:solidFill>
                  <a:schemeClr val="accent2"/>
                </a:solidFill>
              </a:rPr>
              <a:t>Dijkstra </a:t>
            </a:r>
            <a:r>
              <a:rPr lang="de-DE" sz="2400" dirty="0" smtClean="0"/>
              <a:t>with on graph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without node s</a:t>
            </a:r>
            <a:br>
              <a:rPr lang="de-DE" sz="2400" dirty="0" smtClean="0">
                <a:solidFill>
                  <a:srgbClr val="FF0000"/>
                </a:solidFill>
              </a:rPr>
            </a:br>
            <a:r>
              <a:rPr lang="de-DE" sz="2400" dirty="0" smtClean="0">
                <a:solidFill>
                  <a:srgbClr val="FF0000"/>
                </a:solidFill>
              </a:rPr>
              <a:t>	</a:t>
            </a:r>
            <a:r>
              <a:rPr lang="de-DE" sz="2000" dirty="0" smtClean="0"/>
              <a:t>- Finds least cost paths, but these costs need to be adjusted</a:t>
            </a:r>
            <a:endParaRPr lang="de-DE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Update path costs by setting 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</a:rPr>
              <a:t>(v,w</a:t>
            </a:r>
            <a:r>
              <a:rPr lang="de-DE" sz="2400" dirty="0" smtClean="0">
                <a:solidFill>
                  <a:schemeClr val="hlink"/>
                </a:solidFill>
              </a:rPr>
              <a:t>):=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</a:rPr>
              <a:t>(v,w)+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dirty="0">
                <a:solidFill>
                  <a:schemeClr val="hlink"/>
                </a:solidFill>
              </a:rPr>
              <a:t>(w)-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dirty="0">
                <a:solidFill>
                  <a:schemeClr val="hlink"/>
                </a:solidFill>
              </a:rPr>
              <a:t>(v</a:t>
            </a:r>
            <a:r>
              <a:rPr lang="de-DE" sz="2400" dirty="0" smtClean="0">
                <a:solidFill>
                  <a:schemeClr val="hlink"/>
                </a:solidFill>
              </a:rPr>
              <a:t>).</a:t>
            </a:r>
            <a:endParaRPr lang="de-DE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373C-E76A-4A1E-9C39-B05CE4AC29B8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262A-4326-4EA7-A868-4239514759F6}" type="slidenum">
              <a:rPr lang="de-DE"/>
              <a:pPr/>
              <a:t>28</a:t>
            </a:fld>
            <a:endParaRPr lang="de-DE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1692275" y="37179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771775" y="30686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3779838" y="37179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700338" y="44370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 flipV="1">
            <a:off x="2124075" y="34290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>
            <a:off x="2124075" y="4149725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1" name="Line 11"/>
          <p:cNvSpPr>
            <a:spLocks noChangeShapeType="1"/>
          </p:cNvSpPr>
          <p:nvPr/>
        </p:nvSpPr>
        <p:spPr bwMode="auto">
          <a:xfrm flipV="1">
            <a:off x="3205163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2" name="Line 12"/>
          <p:cNvSpPr>
            <a:spLocks noChangeShapeType="1"/>
          </p:cNvSpPr>
          <p:nvPr/>
        </p:nvSpPr>
        <p:spPr bwMode="auto">
          <a:xfrm flipH="1" flipV="1">
            <a:off x="3276600" y="3429000"/>
            <a:ext cx="5762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693" name="Text Box 13"/>
          <p:cNvSpPr txBox="1">
            <a:spLocks noChangeArrowheads="1"/>
          </p:cNvSpPr>
          <p:nvPr/>
        </p:nvSpPr>
        <p:spPr bwMode="auto">
          <a:xfrm>
            <a:off x="2032000" y="438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694" name="Text Box 14"/>
          <p:cNvSpPr txBox="1">
            <a:spLocks noChangeArrowheads="1"/>
          </p:cNvSpPr>
          <p:nvPr/>
        </p:nvSpPr>
        <p:spPr bwMode="auto">
          <a:xfrm>
            <a:off x="3563938" y="4365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5695" name="Text Box 15"/>
          <p:cNvSpPr txBox="1">
            <a:spLocks noChangeArrowheads="1"/>
          </p:cNvSpPr>
          <p:nvPr/>
        </p:nvSpPr>
        <p:spPr bwMode="auto">
          <a:xfrm>
            <a:off x="3563938" y="314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696" name="Text Box 16"/>
          <p:cNvSpPr txBox="1">
            <a:spLocks noChangeArrowheads="1"/>
          </p:cNvSpPr>
          <p:nvPr/>
        </p:nvSpPr>
        <p:spPr bwMode="auto">
          <a:xfrm>
            <a:off x="2268538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5697" name="Oval 17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5698" name="Oval 18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5699" name="Oval 19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5700" name="Oval 20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5707" name="Freeform 2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08" name="Freeform 2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09" name="Freeform 2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10" name="Freeform 3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11" name="Text Box 31"/>
          <p:cNvSpPr txBox="1">
            <a:spLocks noChangeArrowheads="1"/>
          </p:cNvSpPr>
          <p:nvPr/>
        </p:nvSpPr>
        <p:spPr bwMode="auto">
          <a:xfrm>
            <a:off x="2108411" y="1844675"/>
            <a:ext cx="1893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455712" name="Line 32"/>
          <p:cNvSpPr>
            <a:spLocks noChangeShapeType="1"/>
          </p:cNvSpPr>
          <p:nvPr/>
        </p:nvSpPr>
        <p:spPr bwMode="auto">
          <a:xfrm>
            <a:off x="4859338" y="3933825"/>
            <a:ext cx="10810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5713" name="Text Box 3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5714" name="Text Box 34"/>
          <p:cNvSpPr txBox="1">
            <a:spLocks noChangeArrowheads="1"/>
          </p:cNvSpPr>
          <p:nvPr/>
        </p:nvSpPr>
        <p:spPr bwMode="auto">
          <a:xfrm>
            <a:off x="8027988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715" name="Text Box 3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716" name="Text Box 36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679C-7C6F-4486-A13F-C3A88A36D560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8343-078C-4B81-B808-3B8D044517F7}" type="slidenum">
              <a:rPr lang="de-DE"/>
              <a:pPr/>
              <a:t>29</a:t>
            </a:fld>
            <a:endParaRPr lang="de-DE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6709" name="Oval 5"/>
          <p:cNvSpPr>
            <a:spLocks noChangeArrowheads="1"/>
          </p:cNvSpPr>
          <p:nvPr/>
        </p:nvSpPr>
        <p:spPr bwMode="auto">
          <a:xfrm>
            <a:off x="36353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56719" name="Oval 15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6720" name="Oval 16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6721" name="Oval 17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6722" name="Oval 18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6723" name="Freeform 19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4" name="Freeform 20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5" name="Freeform 21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6" name="Freeform 22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417307" y="1628775"/>
            <a:ext cx="5262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Step </a:t>
            </a:r>
            <a:r>
              <a:rPr lang="en-US" sz="3200" dirty="0"/>
              <a:t>1: </a:t>
            </a:r>
            <a:r>
              <a:rPr lang="en-US" sz="3200" dirty="0" smtClean="0"/>
              <a:t>create new source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6729" name="Text Box 25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30" name="Text Box 26"/>
          <p:cNvSpPr txBox="1">
            <a:spLocks noChangeArrowheads="1"/>
          </p:cNvSpPr>
          <p:nvPr/>
        </p:nvSpPr>
        <p:spPr bwMode="auto">
          <a:xfrm>
            <a:off x="8027988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6733" name="Line 29"/>
          <p:cNvSpPr>
            <a:spLocks noChangeShapeType="1"/>
          </p:cNvSpPr>
          <p:nvPr/>
        </p:nvSpPr>
        <p:spPr bwMode="auto">
          <a:xfrm flipV="1">
            <a:off x="4140200" y="1989138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4" name="Line 30"/>
          <p:cNvSpPr>
            <a:spLocks noChangeShapeType="1"/>
          </p:cNvSpPr>
          <p:nvPr/>
        </p:nvSpPr>
        <p:spPr bwMode="auto">
          <a:xfrm flipV="1">
            <a:off x="4211638" y="3213100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5" name="Line 31"/>
          <p:cNvSpPr>
            <a:spLocks noChangeShapeType="1"/>
          </p:cNvSpPr>
          <p:nvPr/>
        </p:nvSpPr>
        <p:spPr bwMode="auto">
          <a:xfrm>
            <a:off x="4211638" y="3933825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6" name="Line 32"/>
          <p:cNvSpPr>
            <a:spLocks noChangeShapeType="1"/>
          </p:cNvSpPr>
          <p:nvPr/>
        </p:nvSpPr>
        <p:spPr bwMode="auto">
          <a:xfrm>
            <a:off x="4067175" y="4076700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6737" name="Text Box 33"/>
          <p:cNvSpPr txBox="1">
            <a:spLocks noChangeArrowheads="1"/>
          </p:cNvSpPr>
          <p:nvPr/>
        </p:nvSpPr>
        <p:spPr bwMode="auto">
          <a:xfrm>
            <a:off x="500380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5219700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39" name="Text Box 35"/>
          <p:cNvSpPr txBox="1">
            <a:spLocks noChangeArrowheads="1"/>
          </p:cNvSpPr>
          <p:nvPr/>
        </p:nvSpPr>
        <p:spPr bwMode="auto">
          <a:xfrm>
            <a:off x="5219700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40" name="Text Box 36"/>
          <p:cNvSpPr txBox="1">
            <a:spLocks noChangeArrowheads="1"/>
          </p:cNvSpPr>
          <p:nvPr/>
        </p:nvSpPr>
        <p:spPr bwMode="auto">
          <a:xfrm>
            <a:off x="5148263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27A7-DDD6-47B8-BEA1-A16262DD78A6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75C9-2241-41C4-923A-2FA4B335BEF9}" type="slidenum">
              <a:rPr lang="de-DE"/>
              <a:pPr/>
              <a:t>3</a:t>
            </a:fld>
            <a:endParaRPr lang="de-DE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Shortest</a:t>
            </a:r>
            <a:r>
              <a:rPr lang="de-DE" dirty="0" smtClean="0">
                <a:solidFill>
                  <a:schemeClr val="accent2"/>
                </a:solidFill>
              </a:rPr>
              <a:t> Path Problem:</a:t>
            </a: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err="1" smtClean="0"/>
              <a:t>directed</a:t>
            </a:r>
            <a:r>
              <a:rPr lang="de-DE" dirty="0" smtClean="0"/>
              <a:t>/</a:t>
            </a:r>
            <a:r>
              <a:rPr lang="de-DE" dirty="0" err="1" smtClean="0"/>
              <a:t>undirected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>
                <a:solidFill>
                  <a:schemeClr val="hlink"/>
                </a:solidFill>
              </a:rPr>
              <a:t>G=(V,E)</a:t>
            </a:r>
          </a:p>
          <a:p>
            <a:pPr>
              <a:lnSpc>
                <a:spcPct val="90000"/>
              </a:lnSpc>
            </a:pPr>
            <a:r>
              <a:rPr lang="de-DE" dirty="0"/>
              <a:t>e</a:t>
            </a:r>
            <a:r>
              <a:rPr lang="de-DE" dirty="0" smtClean="0"/>
              <a:t>dge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c:E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SSSP</a:t>
            </a:r>
            <a:r>
              <a:rPr lang="de-DE" dirty="0"/>
              <a:t> (single source shortest path):</a:t>
            </a:r>
            <a:br>
              <a:rPr lang="de-DE" dirty="0"/>
            </a:br>
            <a:r>
              <a:rPr lang="de-DE" dirty="0" smtClean="0"/>
              <a:t>find shortest paths from a source node to all other nodes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In Lecture 2, we solved this using Dijkstra‘s algorithm and Priority Queues. 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FF0000"/>
                </a:solidFill>
              </a:rPr>
              <a:t>Q:</a:t>
            </a:r>
            <a:r>
              <a:rPr lang="de-DE" dirty="0" smtClean="0"/>
              <a:t> What is different about the setting here?</a:t>
            </a:r>
            <a:br>
              <a:rPr lang="de-DE" dirty="0" smtClean="0"/>
            </a:br>
            <a:endParaRPr lang="de-DE" dirty="0"/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APSP</a:t>
            </a:r>
            <a:r>
              <a:rPr lang="de-DE" dirty="0"/>
              <a:t> (all pairs shortest path):</a:t>
            </a:r>
            <a:br>
              <a:rPr lang="de-DE" dirty="0"/>
            </a:br>
            <a:r>
              <a:rPr lang="de-DE" dirty="0" smtClean="0"/>
              <a:t>find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all </a:t>
            </a:r>
            <a:r>
              <a:rPr lang="de-DE" dirty="0" err="1" smtClean="0"/>
              <a:t>pairs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F4B5-BC5C-4187-B723-281FED9DD4DA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C8A6-EDDA-4FE6-84F3-8BFE75F40A03}" type="slidenum">
              <a:rPr lang="de-DE"/>
              <a:pPr/>
              <a:t>30</a:t>
            </a:fld>
            <a:endParaRPr lang="de-DE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7731" name="Oval 3"/>
          <p:cNvSpPr>
            <a:spLocks noChangeArrowheads="1"/>
          </p:cNvSpPr>
          <p:nvPr/>
        </p:nvSpPr>
        <p:spPr bwMode="auto">
          <a:xfrm>
            <a:off x="36353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57732" name="Oval 4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7733" name="Oval 5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7734" name="Oval 6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7735" name="Oval 7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7736" name="Freeform 8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37" name="Freeform 9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38" name="Freeform 10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39" name="Freeform 11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0" name="Text Box 12"/>
          <p:cNvSpPr txBox="1">
            <a:spLocks noChangeArrowheads="1"/>
          </p:cNvSpPr>
          <p:nvPr/>
        </p:nvSpPr>
        <p:spPr bwMode="auto">
          <a:xfrm>
            <a:off x="241074" y="1628775"/>
            <a:ext cx="5923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Step </a:t>
            </a:r>
            <a:r>
              <a:rPr lang="en-US" sz="3200" dirty="0"/>
              <a:t>2: </a:t>
            </a:r>
            <a:r>
              <a:rPr lang="en-US" sz="3200" dirty="0" smtClean="0"/>
              <a:t>apply Bellman-Ford 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457741" name="Text Box 1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7742" name="Text Box 14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7743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7744" name="Text Box 16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7745" name="Line 17"/>
          <p:cNvSpPr>
            <a:spLocks noChangeShapeType="1"/>
          </p:cNvSpPr>
          <p:nvPr/>
        </p:nvSpPr>
        <p:spPr bwMode="auto">
          <a:xfrm flipV="1">
            <a:off x="4140200" y="1989138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6" name="Line 18"/>
          <p:cNvSpPr>
            <a:spLocks noChangeShapeType="1"/>
          </p:cNvSpPr>
          <p:nvPr/>
        </p:nvSpPr>
        <p:spPr bwMode="auto">
          <a:xfrm flipV="1">
            <a:off x="4211638" y="3213100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7" name="Line 19"/>
          <p:cNvSpPr>
            <a:spLocks noChangeShapeType="1"/>
          </p:cNvSpPr>
          <p:nvPr/>
        </p:nvSpPr>
        <p:spPr bwMode="auto">
          <a:xfrm>
            <a:off x="4211638" y="3933825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>
            <a:off x="4067175" y="4076700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7749" name="Text Box 21"/>
          <p:cNvSpPr txBox="1">
            <a:spLocks noChangeArrowheads="1"/>
          </p:cNvSpPr>
          <p:nvPr/>
        </p:nvSpPr>
        <p:spPr bwMode="auto">
          <a:xfrm>
            <a:off x="500380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0" name="Text Box 22"/>
          <p:cNvSpPr txBox="1">
            <a:spLocks noChangeArrowheads="1"/>
          </p:cNvSpPr>
          <p:nvPr/>
        </p:nvSpPr>
        <p:spPr bwMode="auto">
          <a:xfrm>
            <a:off x="5219700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1" name="Text Box 23"/>
          <p:cNvSpPr txBox="1">
            <a:spLocks noChangeArrowheads="1"/>
          </p:cNvSpPr>
          <p:nvPr/>
        </p:nvSpPr>
        <p:spPr bwMode="auto">
          <a:xfrm>
            <a:off x="5219700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2" name="Text Box 24"/>
          <p:cNvSpPr txBox="1">
            <a:spLocks noChangeArrowheads="1"/>
          </p:cNvSpPr>
          <p:nvPr/>
        </p:nvSpPr>
        <p:spPr bwMode="auto">
          <a:xfrm>
            <a:off x="5148263" y="4365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3" name="Text Box 25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57754" name="Text Box 26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57755" name="Text Box 27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57756" name="Text Box 28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F439-F85F-4D33-BE2D-66A9F3343F0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A18-380A-4776-AD4A-AF95F00F5329}" type="slidenum">
              <a:rPr lang="de-DE"/>
              <a:pPr/>
              <a:t>31</a:t>
            </a:fld>
            <a:endParaRPr lang="de-DE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59780" name="Oval 4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9781" name="Oval 5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9782" name="Oval 6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9783" name="Oval 7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9784" name="Freeform 8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5" name="Freeform 9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6" name="Freeform 10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7" name="Freeform 11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9788" name="Text Box 12"/>
          <p:cNvSpPr txBox="1">
            <a:spLocks noChangeArrowheads="1"/>
          </p:cNvSpPr>
          <p:nvPr/>
        </p:nvSpPr>
        <p:spPr bwMode="auto">
          <a:xfrm>
            <a:off x="314325" y="1628775"/>
            <a:ext cx="55515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Step </a:t>
            </a:r>
            <a:r>
              <a:rPr lang="en-US" sz="3200" dirty="0"/>
              <a:t>3</a:t>
            </a:r>
            <a:r>
              <a:rPr lang="en-US" sz="3200" dirty="0" smtClean="0"/>
              <a:t>: compute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r(e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3200" dirty="0" smtClean="0"/>
              <a:t>-values</a:t>
            </a:r>
            <a:endParaRPr lang="en-US" sz="3200" dirty="0"/>
          </a:p>
          <a:p>
            <a:endParaRPr lang="de-DE" sz="3200" dirty="0"/>
          </a:p>
          <a:p>
            <a:r>
              <a:rPr lang="de-DE" sz="3200" dirty="0" smtClean="0"/>
              <a:t>The </a:t>
            </a:r>
            <a:r>
              <a:rPr lang="de-DE" sz="3200" dirty="0" smtClean="0">
                <a:solidFill>
                  <a:srgbClr val="FF0000"/>
                </a:solidFill>
              </a:rPr>
              <a:t>reduced cost</a:t>
            </a:r>
            <a:r>
              <a:rPr lang="de-DE" sz="3200" dirty="0" smtClean="0"/>
              <a:t> of </a:t>
            </a:r>
            <a:r>
              <a:rPr lang="de-DE" sz="3200" dirty="0" smtClean="0">
                <a:solidFill>
                  <a:schemeClr val="hlink"/>
                </a:solidFill>
              </a:rPr>
              <a:t>e</a:t>
            </a:r>
            <a:r>
              <a:rPr lang="de-DE" sz="3200" dirty="0">
                <a:solidFill>
                  <a:schemeClr val="hlink"/>
                </a:solidFill>
              </a:rPr>
              <a:t>=(v,w)</a:t>
            </a:r>
            <a:r>
              <a:rPr lang="de-DE" sz="3200" dirty="0"/>
              <a:t> </a:t>
            </a:r>
            <a:endParaRPr lang="de-DE" sz="3200" dirty="0" smtClean="0"/>
          </a:p>
          <a:p>
            <a:r>
              <a:rPr lang="de-DE" sz="3200" dirty="0" smtClean="0"/>
              <a:t>is: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     </a:t>
            </a:r>
            <a:r>
              <a:rPr lang="de-DE" sz="3200" dirty="0" smtClean="0">
                <a:solidFill>
                  <a:schemeClr val="hlink"/>
                </a:solidFill>
              </a:rPr>
              <a:t>r(e</a:t>
            </a:r>
            <a:r>
              <a:rPr lang="de-DE" sz="3200" dirty="0">
                <a:solidFill>
                  <a:schemeClr val="hlink"/>
                </a:solidFill>
              </a:rPr>
              <a:t>) := 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(v) + c(e) - 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(w)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459789" name="Text Box 1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9790" name="Text Box 14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9791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9792" name="Text Box 16"/>
          <p:cNvSpPr txBox="1">
            <a:spLocks noChangeArrowheads="1"/>
          </p:cNvSpPr>
          <p:nvPr/>
        </p:nvSpPr>
        <p:spPr bwMode="auto">
          <a:xfrm>
            <a:off x="7956550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9801" name="Text Box 25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59802" name="Text Box 26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59803" name="Text Box 27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59804" name="Text Box 28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668-C7D8-4346-93AE-CC626486E45F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2A0F-A2AE-471F-907C-2E0193A9DE90}" type="slidenum">
              <a:rPr lang="de-DE"/>
              <a:pPr/>
              <a:t>32</a:t>
            </a:fld>
            <a:endParaRPr lang="de-DE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60803" name="Oval 3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0804" name="Oval 4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05" name="Oval 5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60806" name="Oval 6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60807" name="Freeform 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08" name="Freeform 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09" name="Freeform 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10" name="Freeform 1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11" name="Text Box 11"/>
          <p:cNvSpPr txBox="1">
            <a:spLocks noChangeArrowheads="1"/>
          </p:cNvSpPr>
          <p:nvPr/>
        </p:nvSpPr>
        <p:spPr bwMode="auto">
          <a:xfrm>
            <a:off x="314325" y="1628775"/>
            <a:ext cx="55370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Step </a:t>
            </a:r>
            <a:r>
              <a:rPr lang="en-US" sz="3200" dirty="0"/>
              <a:t>4: </a:t>
            </a:r>
            <a:r>
              <a:rPr lang="en-US" sz="3200" dirty="0" smtClean="0"/>
              <a:t>compute all distances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en-US" sz="3200" dirty="0">
                <a:solidFill>
                  <a:schemeClr val="hlink"/>
                </a:solidFill>
              </a:rPr>
              <a:t>(</a:t>
            </a:r>
            <a:r>
              <a:rPr lang="en-US" sz="3200" dirty="0" err="1">
                <a:solidFill>
                  <a:schemeClr val="hlink"/>
                </a:solidFill>
              </a:rPr>
              <a:t>v,w</a:t>
            </a:r>
            <a:r>
              <a:rPr lang="en-US" sz="3200" dirty="0">
                <a:solidFill>
                  <a:schemeClr val="hlink"/>
                </a:solidFill>
              </a:rPr>
              <a:t>)</a:t>
            </a:r>
            <a:r>
              <a:rPr lang="en-US" sz="3200" dirty="0"/>
              <a:t> via </a:t>
            </a:r>
            <a:r>
              <a:rPr lang="en-US" sz="3200" dirty="0" err="1"/>
              <a:t>Dijkstra</a:t>
            </a:r>
            <a:endParaRPr lang="de-DE" sz="3200" dirty="0"/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0813" name="Text Box 13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0814" name="Text Box 14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0815" name="Text Box 15"/>
          <p:cNvSpPr txBox="1">
            <a:spLocks noChangeArrowheads="1"/>
          </p:cNvSpPr>
          <p:nvPr/>
        </p:nvSpPr>
        <p:spPr bwMode="auto">
          <a:xfrm>
            <a:off x="7956550" y="4797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0816" name="Text Box 16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60817" name="Text Box 17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60818" name="Text Box 18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60819" name="Text Box 19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  <p:sp>
        <p:nvSpPr>
          <p:cNvPr id="460820" name="Line 20"/>
          <p:cNvSpPr>
            <a:spLocks noChangeShapeType="1"/>
          </p:cNvSpPr>
          <p:nvPr/>
        </p:nvSpPr>
        <p:spPr bwMode="auto">
          <a:xfrm>
            <a:off x="468313" y="2276475"/>
            <a:ext cx="1428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aphicFrame>
        <p:nvGraphicFramePr>
          <p:cNvPr id="460871" name="Group 71"/>
          <p:cNvGraphicFramePr>
            <a:graphicFrameLocks noGrp="1"/>
          </p:cNvGraphicFramePr>
          <p:nvPr/>
        </p:nvGraphicFramePr>
        <p:xfrm>
          <a:off x="1476375" y="2997200"/>
          <a:ext cx="3624263" cy="2608264"/>
        </p:xfrm>
        <a:graphic>
          <a:graphicData uri="http://schemas.openxmlformats.org/drawingml/2006/table">
            <a:tbl>
              <a:tblPr/>
              <a:tblGrid>
                <a:gridCol w="72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sym typeface="Symbol" pitchFamily="18" charset="2"/>
                        </a:rPr>
                        <a:t>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0872" name="Line 72"/>
          <p:cNvSpPr>
            <a:spLocks noChangeShapeType="1"/>
          </p:cNvSpPr>
          <p:nvPr/>
        </p:nvSpPr>
        <p:spPr bwMode="auto">
          <a:xfrm>
            <a:off x="1763713" y="3141663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216-1727-4ED9-8C74-97D4867C00EC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0DE4-0C4A-449A-97A4-D51275157FFD}" type="slidenum">
              <a:rPr lang="de-DE"/>
              <a:pPr/>
              <a:t>33</a:t>
            </a:fld>
            <a:endParaRPr lang="de-DE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Johnson´s Method</a:t>
            </a:r>
            <a:endParaRPr lang="en-US" dirty="0"/>
          </a:p>
        </p:txBody>
      </p:sp>
      <p:sp>
        <p:nvSpPr>
          <p:cNvPr id="461827" name="Oval 3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1828" name="Oval 4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1829" name="Oval 5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61830" name="Oval 6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61831" name="Freeform 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/>
            <a:ahLst/>
            <a:cxnLst>
              <a:cxn ang="0">
                <a:pos x="226" y="544"/>
              </a:cxn>
              <a:cxn ang="0">
                <a:pos x="0" y="272"/>
              </a:cxn>
              <a:cxn ang="0">
                <a:pos x="226" y="0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2" name="Freeform 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3" name="Freeform 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272" y="272"/>
              </a:cxn>
              <a:cxn ang="0">
                <a:pos x="45" y="0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4" name="Freeform 1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/>
            <a:ahLst/>
            <a:cxnLst>
              <a:cxn ang="0">
                <a:pos x="324" y="0"/>
              </a:cxn>
              <a:cxn ang="0">
                <a:pos x="7" y="680"/>
              </a:cxn>
              <a:cxn ang="0">
                <a:pos x="279" y="1360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1835" name="Text Box 11"/>
          <p:cNvSpPr txBox="1">
            <a:spLocks noChangeArrowheads="1"/>
          </p:cNvSpPr>
          <p:nvPr/>
        </p:nvSpPr>
        <p:spPr bwMode="auto">
          <a:xfrm>
            <a:off x="314325" y="1628775"/>
            <a:ext cx="47163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3200" dirty="0" smtClean="0"/>
              <a:t>Step </a:t>
            </a:r>
            <a:r>
              <a:rPr lang="en-US" sz="3200" dirty="0"/>
              <a:t>5: </a:t>
            </a:r>
            <a:r>
              <a:rPr lang="en-US" sz="3200" dirty="0" smtClean="0"/>
              <a:t>compute correct</a:t>
            </a:r>
          </a:p>
          <a:p>
            <a:pPr marL="342900" indent="-342900"/>
            <a:r>
              <a:rPr lang="en-US" sz="3200" dirty="0" smtClean="0"/>
              <a:t>distances via the formula</a:t>
            </a:r>
            <a:endParaRPr lang="de-DE" sz="3200" dirty="0"/>
          </a:p>
          <a:p>
            <a:pPr marL="342900" indent="-342900"/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</a:t>
            </a:r>
            <a:r>
              <a:rPr lang="de-DE" sz="3200" dirty="0">
                <a:solidFill>
                  <a:schemeClr val="hlink"/>
                </a:solidFill>
              </a:rPr>
              <a:t>(v,w)=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</a:t>
            </a:r>
            <a:r>
              <a:rPr lang="de-DE" sz="3200" dirty="0">
                <a:solidFill>
                  <a:schemeClr val="hlink"/>
                </a:solidFill>
              </a:rPr>
              <a:t>(v,w)+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(w)-</a:t>
            </a:r>
            <a:r>
              <a:rPr lang="de-DE" sz="3200" dirty="0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de-DE" sz="3200" dirty="0">
                <a:solidFill>
                  <a:schemeClr val="hlink"/>
                </a:solidFill>
              </a:rPr>
              <a:t>(v)</a:t>
            </a:r>
          </a:p>
          <a:p>
            <a:pPr marL="342900" indent="-342900"/>
            <a:endParaRPr lang="de-DE" sz="3200" dirty="0"/>
          </a:p>
        </p:txBody>
      </p:sp>
      <p:sp>
        <p:nvSpPr>
          <p:cNvPr id="461836" name="Text Box 12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61837" name="Text Box 13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7575550" y="1644650"/>
            <a:ext cx="84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a)=0</a:t>
            </a:r>
          </a:p>
        </p:txBody>
      </p:sp>
      <p:sp>
        <p:nvSpPr>
          <p:cNvPr id="461841" name="Text Box 17"/>
          <p:cNvSpPr txBox="1">
            <a:spLocks noChangeArrowheads="1"/>
          </p:cNvSpPr>
          <p:nvPr/>
        </p:nvSpPr>
        <p:spPr bwMode="auto">
          <a:xfrm>
            <a:off x="7596188" y="2997200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b)=0</a:t>
            </a:r>
          </a:p>
        </p:txBody>
      </p:sp>
      <p:sp>
        <p:nvSpPr>
          <p:cNvPr id="461842" name="Text Box 18"/>
          <p:cNvSpPr txBox="1">
            <a:spLocks noChangeArrowheads="1"/>
          </p:cNvSpPr>
          <p:nvPr/>
        </p:nvSpPr>
        <p:spPr bwMode="auto">
          <a:xfrm>
            <a:off x="7596188" y="422116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en-US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7596188" y="5445125"/>
            <a:ext cx="84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>
                <a:latin typeface="Symbol" pitchFamily="18" charset="2"/>
              </a:rPr>
              <a:t>(</a:t>
            </a:r>
            <a:r>
              <a:rPr lang="en-US"/>
              <a:t>d)=0</a:t>
            </a:r>
          </a:p>
        </p:txBody>
      </p:sp>
      <p:graphicFrame>
        <p:nvGraphicFramePr>
          <p:cNvPr id="461845" name="Group 21"/>
          <p:cNvGraphicFramePr>
            <a:graphicFrameLocks noGrp="1"/>
          </p:cNvGraphicFramePr>
          <p:nvPr/>
        </p:nvGraphicFramePr>
        <p:xfrm>
          <a:off x="900113" y="3429000"/>
          <a:ext cx="3624262" cy="2608264"/>
        </p:xfrm>
        <a:graphic>
          <a:graphicData uri="http://schemas.openxmlformats.org/drawingml/2006/table">
            <a:tbl>
              <a:tblPr/>
              <a:tblGrid>
                <a:gridCol w="72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sym typeface="Symbol" pitchFamily="18" charset="2"/>
                        </a:rPr>
                        <a:t>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884" name="Line 60"/>
          <p:cNvSpPr>
            <a:spLocks noChangeShapeType="1"/>
          </p:cNvSpPr>
          <p:nvPr/>
        </p:nvSpPr>
        <p:spPr bwMode="auto">
          <a:xfrm>
            <a:off x="1714481" y="2786058"/>
            <a:ext cx="14287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BB36-A48F-4772-89E5-0EE0B663E67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BE0-B15B-41BB-B83A-53B76CFAA754}" type="slidenum">
              <a:rPr lang="de-DE"/>
              <a:pPr/>
              <a:t>34</a:t>
            </a:fld>
            <a:endParaRPr lang="de-DE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Runtime</a:t>
            </a:r>
            <a:r>
              <a:rPr lang="de-DE" dirty="0" smtClean="0"/>
              <a:t> of Johnson´s Method:</a:t>
            </a:r>
            <a:endParaRPr lang="de-DE" dirty="0"/>
          </a:p>
          <a:p>
            <a:pPr>
              <a:buFontTx/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Bellman</a:t>
            </a:r>
            <a:r>
              <a:rPr lang="de-DE" baseline="-25000" dirty="0">
                <a:solidFill>
                  <a:schemeClr val="hlink"/>
                </a:solidFill>
              </a:rPr>
              <a:t>-Ford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n,m</a:t>
            </a:r>
            <a:r>
              <a:rPr lang="de-DE" dirty="0">
                <a:solidFill>
                  <a:schemeClr val="hlink"/>
                </a:solidFill>
              </a:rPr>
              <a:t>) + 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err="1" smtClean="0">
                <a:solidFill>
                  <a:schemeClr val="hlink"/>
                </a:solidFill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</a:rPr>
              <a:t>Dijkstra</a:t>
            </a:r>
            <a:r>
              <a:rPr lang="de-DE" dirty="0" smtClean="0">
                <a:solidFill>
                  <a:schemeClr val="hlink"/>
                </a:solidFill>
              </a:rPr>
              <a:t>(</a:t>
            </a:r>
            <a:r>
              <a:rPr lang="de-DE" dirty="0" err="1" smtClean="0">
                <a:solidFill>
                  <a:schemeClr val="hlink"/>
                </a:solidFill>
              </a:rPr>
              <a:t>n,m</a:t>
            </a:r>
            <a:r>
              <a:rPr lang="de-DE" dirty="0">
                <a:solidFill>
                  <a:schemeClr val="hlink"/>
                </a:solidFill>
              </a:rPr>
              <a:t>))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= </a:t>
            </a:r>
            <a:r>
              <a:rPr lang="de-DE" dirty="0" smtClean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 </a:t>
            </a:r>
            <a:r>
              <a:rPr lang="de-DE" dirty="0">
                <a:solidFill>
                  <a:schemeClr val="hlink"/>
                </a:solidFill>
              </a:rPr>
              <a:t>+ n(n log n + m))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= </a:t>
            </a:r>
            <a:r>
              <a:rPr lang="de-DE" dirty="0" smtClean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 </a:t>
            </a:r>
            <a:r>
              <a:rPr lang="de-DE" dirty="0">
                <a:solidFill>
                  <a:schemeClr val="hlink"/>
                </a:solidFill>
              </a:rPr>
              <a:t>+ 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log n)</a:t>
            </a:r>
          </a:p>
          <a:p>
            <a:pPr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dirty="0"/>
              <a:t>w</a:t>
            </a:r>
            <a:r>
              <a:rPr lang="de-DE" dirty="0" smtClean="0"/>
              <a:t>hen using </a:t>
            </a:r>
            <a:r>
              <a:rPr lang="de-DE" dirty="0"/>
              <a:t>Fibonacci </a:t>
            </a:r>
            <a:r>
              <a:rPr lang="de-DE" dirty="0" smtClean="0"/>
              <a:t>heaps (amortized runtime).</a:t>
            </a:r>
          </a:p>
          <a:p>
            <a:pPr>
              <a:buFontTx/>
              <a:buNone/>
            </a:pPr>
            <a:endParaRPr lang="de-DE" dirty="0"/>
          </a:p>
          <a:p>
            <a:r>
              <a:rPr lang="de-DE" dirty="0" smtClean="0"/>
              <a:t>Problem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large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(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~n</a:t>
            </a:r>
            <a:r>
              <a:rPr lang="de-DE" baseline="30000" dirty="0" smtClean="0">
                <a:solidFill>
                  <a:schemeClr val="hlink"/>
                </a:solidFill>
              </a:rPr>
              <a:t>2</a:t>
            </a:r>
            <a:r>
              <a:rPr lang="de-DE" dirty="0" smtClean="0"/>
              <a:t>)</a:t>
            </a:r>
          </a:p>
          <a:p>
            <a:r>
              <a:rPr lang="de-DE" dirty="0" smtClean="0"/>
              <a:t>Can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significantly</a:t>
            </a:r>
            <a:r>
              <a:rPr lang="de-DE" dirty="0" smtClean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computing</a:t>
            </a:r>
            <a:r>
              <a:rPr lang="de-DE" dirty="0" smtClean="0"/>
              <a:t> </a:t>
            </a:r>
            <a:r>
              <a:rPr lang="de-DE" dirty="0" err="1" smtClean="0"/>
              <a:t>approximate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BB36-A48F-4772-89E5-0EE0B663E67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BE0-B15B-41BB-B83A-53B76CFAA754}" type="slidenum">
              <a:rPr lang="de-DE"/>
              <a:pPr/>
              <a:t>35</a:t>
            </a:fld>
            <a:endParaRPr lang="de-DE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Question</a:t>
            </a:r>
            <a:endParaRPr lang="de-DE" dirty="0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Can we “</a:t>
            </a:r>
            <a:r>
              <a:rPr lang="en-US" dirty="0" err="1" smtClean="0"/>
              <a:t>sparsify</a:t>
            </a:r>
            <a:r>
              <a:rPr lang="en-US" dirty="0" smtClean="0"/>
              <a:t>” an input graph, i.e. reduce the number of edges, while </a:t>
            </a:r>
            <a:r>
              <a:rPr lang="en-US" dirty="0" smtClean="0">
                <a:solidFill>
                  <a:srgbClr val="FF0000"/>
                </a:solidFill>
              </a:rPr>
              <a:t>approximately</a:t>
            </a:r>
            <a:r>
              <a:rPr lang="en-US" dirty="0" smtClean="0"/>
              <a:t> preserving distances between vertices?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If so, the runtime for Johnson’s method can brought down from worst case 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de-DE" baseline="30000" dirty="0" smtClean="0">
                <a:solidFill>
                  <a:schemeClr val="hlink"/>
                </a:solidFill>
              </a:rPr>
              <a:t>3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de-DE" dirty="0" smtClean="0">
                <a:solidFill>
                  <a:schemeClr val="hlink"/>
                </a:solidFill>
              </a:rPr>
              <a:t>O(n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dirty="0" smtClean="0">
                <a:solidFill>
                  <a:schemeClr val="hlink"/>
                </a:solidFill>
              </a:rPr>
              <a:t>m + n</a:t>
            </a:r>
            <a:r>
              <a:rPr lang="de-DE" baseline="30000" dirty="0" smtClean="0">
                <a:solidFill>
                  <a:schemeClr val="hlink"/>
                </a:solidFill>
              </a:rPr>
              <a:t>2</a:t>
            </a:r>
            <a:r>
              <a:rPr lang="de-DE" dirty="0" smtClean="0">
                <a:solidFill>
                  <a:schemeClr val="hlink"/>
                </a:solidFill>
              </a:rPr>
              <a:t> log n)</a:t>
            </a:r>
          </a:p>
          <a:p>
            <a:pPr>
              <a:buNone/>
            </a:pPr>
            <a:endParaRPr lang="de-DE" dirty="0" smtClean="0">
              <a:solidFill>
                <a:schemeClr val="hlink"/>
              </a:solidFill>
            </a:endParaRPr>
          </a:p>
          <a:p>
            <a:pPr>
              <a:buNone/>
            </a:pPr>
            <a:r>
              <a:rPr lang="de-DE" dirty="0" smtClean="0"/>
              <a:t>Rest of lecture: How to quickly construct good „graph spanners“.</a:t>
            </a:r>
          </a:p>
          <a:p>
            <a:pPr>
              <a:buFontTx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849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Definition 4.5: </a:t>
            </a:r>
            <a:r>
              <a:rPr lang="de-DE" dirty="0" err="1" smtClean="0"/>
              <a:t>Given</a:t>
            </a:r>
            <a:r>
              <a:rPr lang="de-DE" dirty="0" smtClean="0"/>
              <a:t> an </a:t>
            </a:r>
            <a:r>
              <a:rPr lang="de-DE" dirty="0" err="1" smtClean="0"/>
              <a:t>undirected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edge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c:E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dirty="0" smtClean="0"/>
              <a:t>, a </a:t>
            </a:r>
            <a:r>
              <a:rPr lang="de-DE" dirty="0" err="1" smtClean="0"/>
              <a:t>subgraph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smtClean="0">
                <a:solidFill>
                  <a:srgbClr val="FF0000"/>
                </a:solidFill>
              </a:rPr>
              <a:t>(</a:t>
            </a:r>
            <a:r>
              <a:rPr lang="de-DE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de-DE" dirty="0" err="1" smtClean="0">
                <a:solidFill>
                  <a:srgbClr val="FF0000"/>
                </a:solidFill>
              </a:rPr>
              <a:t>,</a:t>
            </a:r>
            <a:r>
              <a:rPr lang="de-DE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de-DE" dirty="0" smtClean="0">
                <a:solidFill>
                  <a:srgbClr val="FF0000"/>
                </a:solidFill>
              </a:rPr>
              <a:t>)-spanner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,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+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b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: </a:t>
            </a:r>
            <a:r>
              <a:rPr lang="de-DE" dirty="0" err="1"/>
              <a:t>distance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/>
              <a:t>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</a:t>
            </a:r>
          </a:p>
          <a:p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de-DE" dirty="0" smtClean="0"/>
              <a:t>: </a:t>
            </a:r>
            <a:r>
              <a:rPr lang="de-DE" dirty="0" err="1" smtClean="0">
                <a:solidFill>
                  <a:srgbClr val="FF0000"/>
                </a:solidFill>
              </a:rPr>
              <a:t>multiplicative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stretch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FF0000"/>
                </a:solidFill>
              </a:rPr>
              <a:t>additive </a:t>
            </a:r>
            <a:r>
              <a:rPr lang="de-DE" dirty="0" err="1" smtClean="0">
                <a:solidFill>
                  <a:srgbClr val="FF0000"/>
                </a:solidFill>
              </a:rPr>
              <a:t>stretch</a:t>
            </a: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5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>
                <a:solidFill>
                  <a:schemeClr val="accent2"/>
                </a:solidFill>
              </a:rPr>
              <a:t>Example</a:t>
            </a:r>
            <a:r>
              <a:rPr lang="de-DE" dirty="0" smtClean="0">
                <a:solidFill>
                  <a:schemeClr val="accent2"/>
                </a:solidFill>
              </a:rPr>
              <a:t>: </a:t>
            </a:r>
            <a:r>
              <a:rPr lang="de-DE" dirty="0" smtClean="0"/>
              <a:t>all edge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3122088" y="30137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923928" y="23656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923928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706264" y="30137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/>
          <p:cNvCxnSpPr>
            <a:stCxn id="8" idx="3"/>
            <a:endCxn id="7" idx="7"/>
          </p:cNvCxnSpPr>
          <p:nvPr/>
        </p:nvCxnSpPr>
        <p:spPr>
          <a:xfrm flipH="1">
            <a:off x="3245013" y="2488577"/>
            <a:ext cx="700006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stCxn id="10" idx="1"/>
            <a:endCxn id="8" idx="5"/>
          </p:cNvCxnSpPr>
          <p:nvPr/>
        </p:nvCxnSpPr>
        <p:spPr>
          <a:xfrm flipH="1" flipV="1">
            <a:off x="4046853" y="2488577"/>
            <a:ext cx="680502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>
            <a:stCxn id="10" idx="3"/>
            <a:endCxn id="9" idx="7"/>
          </p:cNvCxnSpPr>
          <p:nvPr/>
        </p:nvCxnSpPr>
        <p:spPr>
          <a:xfrm flipH="1">
            <a:off x="4046853" y="3136649"/>
            <a:ext cx="680502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>
            <a:stCxn id="9" idx="1"/>
            <a:endCxn id="7" idx="5"/>
          </p:cNvCxnSpPr>
          <p:nvPr/>
        </p:nvCxnSpPr>
        <p:spPr>
          <a:xfrm flipH="1" flipV="1">
            <a:off x="3245013" y="3136649"/>
            <a:ext cx="700006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8" idx="4"/>
            <a:endCxn id="9" idx="0"/>
          </p:cNvCxnSpPr>
          <p:nvPr/>
        </p:nvCxnSpPr>
        <p:spPr>
          <a:xfrm>
            <a:off x="3995936" y="2509668"/>
            <a:ext cx="0" cy="12073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5631822" y="30137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6433662" y="23656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6433662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7215998" y="30137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r Verbinder 35"/>
          <p:cNvCxnSpPr>
            <a:stCxn id="33" idx="3"/>
            <a:endCxn id="32" idx="7"/>
          </p:cNvCxnSpPr>
          <p:nvPr/>
        </p:nvCxnSpPr>
        <p:spPr>
          <a:xfrm flipH="1">
            <a:off x="5754747" y="2488577"/>
            <a:ext cx="700006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>
            <a:stCxn id="35" idx="1"/>
            <a:endCxn id="33" idx="5"/>
          </p:cNvCxnSpPr>
          <p:nvPr/>
        </p:nvCxnSpPr>
        <p:spPr>
          <a:xfrm flipH="1" flipV="1">
            <a:off x="6556587" y="2488577"/>
            <a:ext cx="680502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>
            <a:stCxn id="35" idx="3"/>
            <a:endCxn id="34" idx="7"/>
          </p:cNvCxnSpPr>
          <p:nvPr/>
        </p:nvCxnSpPr>
        <p:spPr>
          <a:xfrm flipH="1">
            <a:off x="6556587" y="3136649"/>
            <a:ext cx="680502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>
            <a:stCxn id="34" idx="1"/>
            <a:endCxn id="32" idx="5"/>
          </p:cNvCxnSpPr>
          <p:nvPr/>
        </p:nvCxnSpPr>
        <p:spPr>
          <a:xfrm flipH="1" flipV="1">
            <a:off x="5754747" y="3136649"/>
            <a:ext cx="700006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33" idx="4"/>
            <a:endCxn id="34" idx="0"/>
          </p:cNvCxnSpPr>
          <p:nvPr/>
        </p:nvCxnSpPr>
        <p:spPr>
          <a:xfrm>
            <a:off x="6505670" y="2509668"/>
            <a:ext cx="0" cy="12073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>
            <a:stCxn id="32" idx="2"/>
            <a:endCxn id="10" idx="6"/>
          </p:cNvCxnSpPr>
          <p:nvPr/>
        </p:nvCxnSpPr>
        <p:spPr>
          <a:xfrm flipH="1">
            <a:off x="4850280" y="3085732"/>
            <a:ext cx="7815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33" idx="2"/>
            <a:endCxn id="8" idx="6"/>
          </p:cNvCxnSpPr>
          <p:nvPr/>
        </p:nvCxnSpPr>
        <p:spPr>
          <a:xfrm flipH="1">
            <a:off x="4067944" y="2437660"/>
            <a:ext cx="23657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>
            <a:stCxn id="34" idx="2"/>
            <a:endCxn id="9" idx="6"/>
          </p:cNvCxnSpPr>
          <p:nvPr/>
        </p:nvCxnSpPr>
        <p:spPr>
          <a:xfrm flipH="1">
            <a:off x="4067944" y="3789040"/>
            <a:ext cx="23657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3138194" y="50673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>
          <a:xfrm>
            <a:off x="3940034" y="44192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/>
        </p:nvSpPr>
        <p:spPr>
          <a:xfrm>
            <a:off x="3940034" y="57706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/>
        </p:nvSpPr>
        <p:spPr>
          <a:xfrm>
            <a:off x="4722370" y="50673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7" name="Gerader Verbinder 56"/>
          <p:cNvCxnSpPr>
            <a:stCxn id="54" idx="3"/>
            <a:endCxn id="53" idx="7"/>
          </p:cNvCxnSpPr>
          <p:nvPr/>
        </p:nvCxnSpPr>
        <p:spPr>
          <a:xfrm flipH="1">
            <a:off x="3261119" y="4542184"/>
            <a:ext cx="700006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>
            <a:stCxn id="56" idx="1"/>
            <a:endCxn id="54" idx="5"/>
          </p:cNvCxnSpPr>
          <p:nvPr/>
        </p:nvCxnSpPr>
        <p:spPr>
          <a:xfrm flipH="1" flipV="1">
            <a:off x="4062959" y="4542184"/>
            <a:ext cx="680502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>
            <a:stCxn id="55" idx="1"/>
            <a:endCxn id="53" idx="5"/>
          </p:cNvCxnSpPr>
          <p:nvPr/>
        </p:nvCxnSpPr>
        <p:spPr>
          <a:xfrm flipH="1" flipV="1">
            <a:off x="3261119" y="5190256"/>
            <a:ext cx="700006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e 61"/>
          <p:cNvSpPr/>
          <p:nvPr/>
        </p:nvSpPr>
        <p:spPr>
          <a:xfrm>
            <a:off x="5647928" y="50673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Ellipse 62"/>
          <p:cNvSpPr/>
          <p:nvPr/>
        </p:nvSpPr>
        <p:spPr>
          <a:xfrm>
            <a:off x="6449768" y="44192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/>
        </p:nvSpPr>
        <p:spPr>
          <a:xfrm>
            <a:off x="6449768" y="57706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/>
        </p:nvSpPr>
        <p:spPr>
          <a:xfrm>
            <a:off x="7232104" y="50673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Gerader Verbinder 65"/>
          <p:cNvCxnSpPr>
            <a:stCxn id="63" idx="3"/>
            <a:endCxn id="62" idx="7"/>
          </p:cNvCxnSpPr>
          <p:nvPr/>
        </p:nvCxnSpPr>
        <p:spPr>
          <a:xfrm flipH="1">
            <a:off x="5770853" y="4542184"/>
            <a:ext cx="700006" cy="546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/>
          <p:cNvCxnSpPr>
            <a:stCxn id="65" idx="3"/>
            <a:endCxn id="64" idx="7"/>
          </p:cNvCxnSpPr>
          <p:nvPr/>
        </p:nvCxnSpPr>
        <p:spPr>
          <a:xfrm flipH="1">
            <a:off x="6572693" y="5190256"/>
            <a:ext cx="680502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>
            <a:stCxn id="64" idx="1"/>
            <a:endCxn id="62" idx="5"/>
          </p:cNvCxnSpPr>
          <p:nvPr/>
        </p:nvCxnSpPr>
        <p:spPr>
          <a:xfrm flipH="1" flipV="1">
            <a:off x="5770853" y="5190256"/>
            <a:ext cx="700006" cy="6014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/>
          <p:cNvCxnSpPr>
            <a:stCxn id="63" idx="4"/>
            <a:endCxn id="64" idx="0"/>
          </p:cNvCxnSpPr>
          <p:nvPr/>
        </p:nvCxnSpPr>
        <p:spPr>
          <a:xfrm>
            <a:off x="6521776" y="4563275"/>
            <a:ext cx="0" cy="12073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>
            <a:stCxn id="62" idx="2"/>
            <a:endCxn id="56" idx="6"/>
          </p:cNvCxnSpPr>
          <p:nvPr/>
        </p:nvCxnSpPr>
        <p:spPr>
          <a:xfrm flipH="1">
            <a:off x="4866386" y="5139339"/>
            <a:ext cx="7815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>
            <a:stCxn id="64" idx="2"/>
            <a:endCxn id="55" idx="6"/>
          </p:cNvCxnSpPr>
          <p:nvPr/>
        </p:nvCxnSpPr>
        <p:spPr>
          <a:xfrm flipH="1">
            <a:off x="4084050" y="5842647"/>
            <a:ext cx="23657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1664338" y="2773205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G</a:t>
            </a:r>
            <a:endParaRPr lang="de-DE" sz="2800" dirty="0"/>
          </a:p>
        </p:txBody>
      </p:sp>
      <p:sp>
        <p:nvSpPr>
          <p:cNvPr id="75" name="Textfeld 74"/>
          <p:cNvSpPr txBox="1"/>
          <p:nvPr/>
        </p:nvSpPr>
        <p:spPr>
          <a:xfrm>
            <a:off x="1658494" y="480163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77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Definition 4.5: </a:t>
            </a:r>
            <a:r>
              <a:rPr lang="de-DE" dirty="0" err="1" smtClean="0"/>
              <a:t>Given</a:t>
            </a:r>
            <a:r>
              <a:rPr lang="de-DE" dirty="0" smtClean="0"/>
              <a:t> an </a:t>
            </a:r>
            <a:r>
              <a:rPr lang="de-DE" dirty="0" err="1" smtClean="0">
                <a:solidFill>
                  <a:srgbClr val="FF0000"/>
                </a:solidFill>
              </a:rPr>
              <a:t>undirected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edge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c:E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/>
              </a:rPr>
              <a:t>ℝ</a:t>
            </a:r>
            <a:r>
              <a:rPr lang="de-DE" dirty="0" smtClean="0"/>
              <a:t>, a </a:t>
            </a:r>
            <a:r>
              <a:rPr lang="de-DE" dirty="0" err="1" smtClean="0"/>
              <a:t>subgraph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smtClean="0">
                <a:solidFill>
                  <a:srgbClr val="FF0000"/>
                </a:solidFill>
              </a:rPr>
              <a:t>(</a:t>
            </a:r>
            <a:r>
              <a:rPr lang="de-DE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de-DE" dirty="0" err="1" smtClean="0">
                <a:solidFill>
                  <a:srgbClr val="FF0000"/>
                </a:solidFill>
              </a:rPr>
              <a:t>,</a:t>
            </a:r>
            <a:r>
              <a:rPr lang="de-DE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de-DE" dirty="0" smtClean="0">
                <a:solidFill>
                  <a:srgbClr val="FF0000"/>
                </a:solidFill>
              </a:rPr>
              <a:t>)-spanner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,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+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b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Observations: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Why can we assume WLOG edge costs are non-negative? (Hint: Problem is trivial in this case.)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Why is this problem not the same as computing a minimum </a:t>
            </a:r>
            <a:r>
              <a:rPr lang="de-DE" dirty="0"/>
              <a:t>spanning </a:t>
            </a:r>
            <a:r>
              <a:rPr lang="de-DE" dirty="0" smtClean="0"/>
              <a:t>tree?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97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Greedy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Althöfer</a:t>
            </a:r>
            <a:r>
              <a:rPr lang="de-DE" dirty="0" smtClean="0"/>
              <a:t> et al. (</a:t>
            </a:r>
            <a:r>
              <a:rPr lang="de-DE" dirty="0" err="1" smtClean="0"/>
              <a:t>Discrete</a:t>
            </a:r>
            <a:r>
              <a:rPr lang="de-DE" dirty="0" smtClean="0"/>
              <a:t> </a:t>
            </a:r>
            <a:r>
              <a:rPr lang="de-DE" dirty="0" err="1" smtClean="0"/>
              <a:t>Computational</a:t>
            </a:r>
            <a:r>
              <a:rPr lang="de-DE" dirty="0" smtClean="0"/>
              <a:t> Geometry,1993):</a:t>
            </a:r>
          </a:p>
          <a:p>
            <a:pPr marL="0" indent="0">
              <a:buNone/>
            </a:pPr>
            <a:endParaRPr lang="de-DE" sz="3300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E(H):=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for each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e={u,v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E(G) </a:t>
            </a:r>
            <a:r>
              <a:rPr lang="de-DE" dirty="0" smtClean="0"/>
              <a:t>in the order of </a:t>
            </a:r>
            <a:r>
              <a:rPr lang="de-DE" dirty="0" smtClean="0">
                <a:solidFill>
                  <a:srgbClr val="FF0000"/>
                </a:solidFill>
              </a:rPr>
              <a:t>non-decreasing</a:t>
            </a:r>
            <a:r>
              <a:rPr lang="de-DE" dirty="0" smtClean="0"/>
              <a:t> edge costs do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       </a:t>
            </a:r>
            <a:r>
              <a:rPr lang="de-DE" dirty="0" smtClean="0">
                <a:solidFill>
                  <a:srgbClr val="0070C0"/>
                </a:solidFill>
              </a:rPr>
              <a:t>//</a:t>
            </a:r>
            <a:r>
              <a:rPr lang="de-DE" dirty="0">
                <a:solidFill>
                  <a:srgbClr val="0070C0"/>
                </a:solidFill>
              </a:rPr>
              <a:t>if taking e as a shortcut is „a lot“ cheaper than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(u,v)</a:t>
            </a:r>
            <a:r>
              <a:rPr lang="de-DE" dirty="0">
                <a:solidFill>
                  <a:srgbClr val="0070C0"/>
                </a:solidFill>
              </a:rPr>
              <a:t>, then add e</a:t>
            </a:r>
          </a:p>
          <a:p>
            <a:pPr marL="0" indent="0">
              <a:buNone/>
            </a:pPr>
            <a:r>
              <a:rPr lang="de-DE" dirty="0" smtClean="0"/>
              <a:t>        if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c(e)&lt;d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(u,v) </a:t>
            </a:r>
            <a:r>
              <a:rPr lang="de-DE" dirty="0" smtClean="0"/>
              <a:t>then</a:t>
            </a:r>
            <a:br>
              <a:rPr lang="de-DE" dirty="0" smtClean="0"/>
            </a:br>
            <a:r>
              <a:rPr lang="de-DE" dirty="0" smtClean="0"/>
              <a:t>            add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dirty="0" smtClean="0"/>
              <a:t>to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E(H)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 smtClean="0">
                <a:solidFill>
                  <a:srgbClr val="FF0000"/>
                </a:solidFill>
              </a:rPr>
              <a:t>Q: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What is a naive runtime bound on the code above?</a:t>
            </a: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4.6: </a:t>
            </a:r>
            <a:r>
              <a:rPr lang="de-DE" dirty="0" smtClean="0"/>
              <a:t>For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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|E(H)|=O(n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Greedy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(2k-1,0)-</a:t>
            </a:r>
            <a:r>
              <a:rPr lang="de-DE" dirty="0" smtClean="0"/>
              <a:t>spanner.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/>
              <a:t>Thorup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Zwick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non-negative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a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built</a:t>
            </a:r>
            <a:r>
              <a:rPr lang="de-DE" dirty="0" smtClean="0"/>
              <a:t> in </a:t>
            </a:r>
            <a:r>
              <a:rPr lang="de-DE" dirty="0" err="1" smtClean="0"/>
              <a:t>expected</a:t>
            </a:r>
            <a:r>
              <a:rPr lang="de-DE" dirty="0" smtClean="0"/>
              <a:t> time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solve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(2k-1)-</a:t>
            </a:r>
            <a:r>
              <a:rPr lang="de-DE" dirty="0" err="1" smtClean="0"/>
              <a:t>approximate</a:t>
            </a:r>
            <a:r>
              <a:rPr lang="de-DE" dirty="0" smtClean="0"/>
              <a:t> APSP in time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     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+ 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2+1/k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sz="2200" dirty="0" smtClean="0"/>
          </a:p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get</a:t>
            </a:r>
            <a:r>
              <a:rPr lang="de-DE" dirty="0" smtClean="0"/>
              <a:t> 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r>
              <a:rPr lang="de-DE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52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A9D-6CAB-4C27-A8F4-F9201EB5D5BF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BB97-41E9-442A-9837-84DC3B3407DC}" type="slidenum">
              <a:rPr lang="de-DE"/>
              <a:pPr/>
              <a:t>4</a:t>
            </a:fld>
            <a:endParaRPr lang="de-DE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0932" name="Oval 4"/>
          <p:cNvSpPr>
            <a:spLocks noChangeArrowheads="1"/>
          </p:cNvSpPr>
          <p:nvPr/>
        </p:nvSpPr>
        <p:spPr bwMode="auto">
          <a:xfrm>
            <a:off x="1981200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3" name="Oval 5"/>
          <p:cNvSpPr>
            <a:spLocks noChangeArrowheads="1"/>
          </p:cNvSpPr>
          <p:nvPr/>
        </p:nvSpPr>
        <p:spPr bwMode="auto">
          <a:xfrm>
            <a:off x="1981200" y="2998788"/>
            <a:ext cx="503238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+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4" name="Oval 6"/>
          <p:cNvSpPr>
            <a:spLocks noChangeArrowheads="1"/>
          </p:cNvSpPr>
          <p:nvPr/>
        </p:nvSpPr>
        <p:spPr bwMode="auto">
          <a:xfrm>
            <a:off x="4429125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80935" name="Oval 7"/>
          <p:cNvSpPr>
            <a:spLocks noChangeArrowheads="1"/>
          </p:cNvSpPr>
          <p:nvPr/>
        </p:nvSpPr>
        <p:spPr bwMode="auto">
          <a:xfrm>
            <a:off x="3205163" y="1774825"/>
            <a:ext cx="503237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6" name="Oval 8"/>
          <p:cNvSpPr>
            <a:spLocks noChangeArrowheads="1"/>
          </p:cNvSpPr>
          <p:nvPr/>
        </p:nvSpPr>
        <p:spPr bwMode="auto">
          <a:xfrm>
            <a:off x="4429125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7" name="Oval 9"/>
          <p:cNvSpPr>
            <a:spLocks noChangeArrowheads="1"/>
          </p:cNvSpPr>
          <p:nvPr/>
        </p:nvSpPr>
        <p:spPr bwMode="auto">
          <a:xfrm>
            <a:off x="3205163" y="2998788"/>
            <a:ext cx="503237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380938" name="Oval 10"/>
          <p:cNvSpPr>
            <a:spLocks noChangeArrowheads="1"/>
          </p:cNvSpPr>
          <p:nvPr/>
        </p:nvSpPr>
        <p:spPr bwMode="auto">
          <a:xfrm>
            <a:off x="5581650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0939" name="Oval 11"/>
          <p:cNvSpPr>
            <a:spLocks noChangeArrowheads="1"/>
          </p:cNvSpPr>
          <p:nvPr/>
        </p:nvSpPr>
        <p:spPr bwMode="auto">
          <a:xfrm>
            <a:off x="6805613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5581650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80941" name="Oval 13"/>
          <p:cNvSpPr>
            <a:spLocks noChangeArrowheads="1"/>
          </p:cNvSpPr>
          <p:nvPr/>
        </p:nvSpPr>
        <p:spPr bwMode="auto">
          <a:xfrm>
            <a:off x="6805613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0942" name="Line 14"/>
          <p:cNvSpPr>
            <a:spLocks noChangeShapeType="1"/>
          </p:cNvSpPr>
          <p:nvPr/>
        </p:nvSpPr>
        <p:spPr bwMode="auto">
          <a:xfrm flipV="1">
            <a:off x="47164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 flipV="1">
            <a:off x="3636963" y="2206625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4" name="Line 16"/>
          <p:cNvSpPr>
            <a:spLocks noChangeShapeType="1"/>
          </p:cNvSpPr>
          <p:nvPr/>
        </p:nvSpPr>
        <p:spPr bwMode="auto">
          <a:xfrm>
            <a:off x="4932363" y="3214688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5" name="Line 17"/>
          <p:cNvSpPr>
            <a:spLocks noChangeShapeType="1"/>
          </p:cNvSpPr>
          <p:nvPr/>
        </p:nvSpPr>
        <p:spPr bwMode="auto">
          <a:xfrm flipH="1">
            <a:off x="3708400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6" name="Line 18"/>
          <p:cNvSpPr>
            <a:spLocks noChangeShapeType="1"/>
          </p:cNvSpPr>
          <p:nvPr/>
        </p:nvSpPr>
        <p:spPr bwMode="auto">
          <a:xfrm flipH="1">
            <a:off x="248443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7" name="Line 19"/>
          <p:cNvSpPr>
            <a:spLocks noChangeShapeType="1"/>
          </p:cNvSpPr>
          <p:nvPr/>
        </p:nvSpPr>
        <p:spPr bwMode="auto">
          <a:xfrm>
            <a:off x="248443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8" name="Line 20"/>
          <p:cNvSpPr>
            <a:spLocks noChangeShapeType="1"/>
          </p:cNvSpPr>
          <p:nvPr/>
        </p:nvSpPr>
        <p:spPr bwMode="auto">
          <a:xfrm>
            <a:off x="34210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49" name="Line 21"/>
          <p:cNvSpPr>
            <a:spLocks noChangeShapeType="1"/>
          </p:cNvSpPr>
          <p:nvPr/>
        </p:nvSpPr>
        <p:spPr bwMode="auto">
          <a:xfrm>
            <a:off x="5868988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0" name="Line 22"/>
          <p:cNvSpPr>
            <a:spLocks noChangeShapeType="1"/>
          </p:cNvSpPr>
          <p:nvPr/>
        </p:nvSpPr>
        <p:spPr bwMode="auto">
          <a:xfrm flipV="1">
            <a:off x="6084888" y="2278063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1" name="Line 23"/>
          <p:cNvSpPr>
            <a:spLocks noChangeShapeType="1"/>
          </p:cNvSpPr>
          <p:nvPr/>
        </p:nvSpPr>
        <p:spPr bwMode="auto">
          <a:xfrm flipH="1">
            <a:off x="608488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2" name="Line 24"/>
          <p:cNvSpPr>
            <a:spLocks noChangeShapeType="1"/>
          </p:cNvSpPr>
          <p:nvPr/>
        </p:nvSpPr>
        <p:spPr bwMode="auto">
          <a:xfrm>
            <a:off x="608488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4068763" y="2998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380954" name="Text Box 26"/>
          <p:cNvSpPr txBox="1">
            <a:spLocks noChangeArrowheads="1"/>
          </p:cNvSpPr>
          <p:nvPr/>
        </p:nvSpPr>
        <p:spPr bwMode="auto">
          <a:xfrm>
            <a:off x="4768850" y="2441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5148263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6300788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6661150" y="24939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6300788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0959" name="Text Box 31"/>
          <p:cNvSpPr txBox="1">
            <a:spLocks noChangeArrowheads="1"/>
          </p:cNvSpPr>
          <p:nvPr/>
        </p:nvSpPr>
        <p:spPr bwMode="auto">
          <a:xfrm>
            <a:off x="5508625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0960" name="Text Box 32"/>
          <p:cNvSpPr txBox="1">
            <a:spLocks noChangeArrowheads="1"/>
          </p:cNvSpPr>
          <p:nvPr/>
        </p:nvSpPr>
        <p:spPr bwMode="auto">
          <a:xfrm>
            <a:off x="3781425" y="2349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3924300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060700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2700338" y="3357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2700338" y="1557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42</a:t>
            </a:r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2339975" y="4005263"/>
            <a:ext cx="4605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):</a:t>
            </a:r>
            <a:r>
              <a:rPr lang="de-DE" sz="2400" dirty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611188" y="5229225"/>
            <a:ext cx="7662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</a:t>
            </a:r>
            <a:r>
              <a:rPr lang="de-DE" sz="2400" dirty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 =       </a:t>
            </a:r>
            <a:r>
              <a:rPr lang="de-DE" sz="2400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     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arbitrarily</a:t>
            </a:r>
            <a:r>
              <a:rPr lang="de-DE" sz="2400" dirty="0" smtClean="0"/>
              <a:t> </a:t>
            </a:r>
            <a:r>
              <a:rPr lang="de-DE" sz="2400" dirty="0" err="1" smtClean="0"/>
              <a:t>low</a:t>
            </a:r>
            <a:r>
              <a:rPr lang="de-DE" sz="2400" dirty="0" smtClean="0"/>
              <a:t> </a:t>
            </a: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2339975" y="4725988"/>
            <a:ext cx="3461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  <a:latin typeface="cmsy10" pitchFamily="34" charset="0"/>
              </a:rPr>
              <a:t> </a:t>
            </a:r>
            <a:r>
              <a:rPr lang="de-DE" sz="2400" dirty="0" smtClean="0"/>
              <a:t>     </a:t>
            </a:r>
            <a:r>
              <a:rPr lang="de-DE" sz="2400" dirty="0" err="1"/>
              <a:t>n</a:t>
            </a:r>
            <a:r>
              <a:rPr lang="de-DE" sz="2400" dirty="0" err="1" smtClean="0"/>
              <a:t>o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/>
              <a:t>s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/>
              <a:t>v</a:t>
            </a:r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2268538" y="5805488"/>
            <a:ext cx="4692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</a:rPr>
              <a:t>min{ c(p) | p</a:t>
            </a:r>
            <a:r>
              <a:rPr lang="de-DE" sz="2400" dirty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v}</a:t>
            </a:r>
          </a:p>
        </p:txBody>
      </p:sp>
      <p:sp>
        <p:nvSpPr>
          <p:cNvPr id="380969" name="AutoShape 41"/>
          <p:cNvSpPr>
            <a:spLocks noChangeArrowheads="1"/>
          </p:cNvSpPr>
          <p:nvPr/>
        </p:nvSpPr>
        <p:spPr bwMode="auto">
          <a:xfrm>
            <a:off x="1979613" y="4652963"/>
            <a:ext cx="6624637" cy="1584325"/>
          </a:xfrm>
          <a:prstGeom prst="bracePair">
            <a:avLst>
              <a:gd name="adj" fmla="val 8333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 smtClean="0">
                <a:solidFill>
                  <a:schemeClr val="accent2"/>
                </a:solidFill>
              </a:rPr>
              <a:t> Theorem 4.6: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Lemma 4.7: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(2k-1,0)-</a:t>
            </a:r>
            <a:r>
              <a:rPr lang="de-DE" dirty="0" smtClean="0"/>
              <a:t>spanner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</a:p>
          <a:p>
            <a:r>
              <a:rPr lang="de-DE" dirty="0"/>
              <a:t>Consider </a:t>
            </a:r>
            <a:r>
              <a:rPr lang="de-DE" dirty="0" smtClean="0"/>
              <a:t>shortest </a:t>
            </a:r>
            <a:r>
              <a:rPr lang="de-DE" dirty="0"/>
              <a:t>path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/>
              <a:t> from </a:t>
            </a:r>
            <a:r>
              <a:rPr lang="de-DE" dirty="0" smtClean="0"/>
              <a:t>some node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/>
              <a:t> to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/>
              <a:t>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.</a:t>
            </a:r>
          </a:p>
          <a:p>
            <a:r>
              <a:rPr lang="de-DE" dirty="0" smtClean="0"/>
              <a:t>Case 1: If all edges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 </a:t>
            </a:r>
            <a:r>
              <a:rPr lang="de-DE" dirty="0" smtClean="0"/>
              <a:t>exist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, then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)=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(u,v).</a:t>
            </a:r>
            <a:endParaRPr lang="de-DE" dirty="0"/>
          </a:p>
          <a:p>
            <a:r>
              <a:rPr lang="de-DE" dirty="0" smtClean="0"/>
              <a:t>Case 2: For any edge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{u,v}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de-DE" dirty="0" smtClean="0"/>
              <a:t> but not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E(H)</a:t>
            </a:r>
            <a:r>
              <a:rPr lang="de-DE" dirty="0" smtClean="0"/>
              <a:t>: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de-DE" dirty="0" smtClean="0"/>
              <a:t>Since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dirty="0" smtClean="0"/>
              <a:t>was rejected by the algorithm,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(u,v)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2k-1)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c({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u,v})</a:t>
            </a:r>
            <a:r>
              <a:rPr lang="de-DE" dirty="0" smtClean="0"/>
              <a:t>. Thus, there is a 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/>
              <a:t>)-path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 </a:t>
            </a:r>
            <a:r>
              <a:rPr lang="de-DE" dirty="0" smtClean="0"/>
              <a:t>of length at most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(2k-1)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c({u,v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 </a:t>
            </a:r>
            <a:r>
              <a:rPr lang="de-DE" dirty="0" smtClean="0"/>
              <a:t>in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H.</a:t>
            </a:r>
          </a:p>
          <a:p>
            <a:pPr lvl="1"/>
            <a:r>
              <a:rPr lang="de-DE" dirty="0" smtClean="0"/>
              <a:t>Replacing edge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dirty="0" smtClean="0"/>
              <a:t>(in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)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 </a:t>
            </a:r>
            <a:r>
              <a:rPr lang="de-DE" dirty="0" smtClean="0"/>
              <a:t>by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P </a:t>
            </a:r>
            <a:r>
              <a:rPr lang="de-DE" dirty="0" smtClean="0"/>
              <a:t>(in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) yields the claim.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Note:</a:t>
            </a:r>
            <a:r>
              <a:rPr lang="de-DE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We are implicitly using the fact that in the algorithm,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 </a:t>
            </a:r>
            <a:r>
              <a:rPr lang="de-DE" dirty="0" smtClean="0"/>
              <a:t>is monotonically non-increasing as we loop through edges. (</a:t>
            </a:r>
            <a:r>
              <a:rPr lang="de-DE" dirty="0" smtClean="0">
                <a:solidFill>
                  <a:srgbClr val="FF0000"/>
                </a:solidFill>
              </a:rPr>
              <a:t>Where</a:t>
            </a:r>
            <a:r>
              <a:rPr lang="de-DE" dirty="0" smtClean="0"/>
              <a:t> do we use this assumption?)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This proof works if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2k-1 </a:t>
            </a:r>
            <a:r>
              <a:rPr lang="de-DE" dirty="0" smtClean="0"/>
              <a:t>is replaced by any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D&gt;=1.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3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Greedy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Althöfer</a:t>
            </a:r>
            <a:r>
              <a:rPr lang="de-DE" dirty="0" smtClean="0"/>
              <a:t> et al. (</a:t>
            </a:r>
            <a:r>
              <a:rPr lang="de-DE" dirty="0" err="1" smtClean="0"/>
              <a:t>Discrete</a:t>
            </a:r>
            <a:r>
              <a:rPr lang="de-DE" dirty="0" smtClean="0"/>
              <a:t> </a:t>
            </a:r>
            <a:r>
              <a:rPr lang="de-DE" dirty="0" err="1" smtClean="0"/>
              <a:t>Computational</a:t>
            </a:r>
            <a:r>
              <a:rPr lang="de-DE" dirty="0" smtClean="0"/>
              <a:t> Geometry,1993):</a:t>
            </a:r>
          </a:p>
          <a:p>
            <a:pPr marL="0" indent="0">
              <a:buNone/>
            </a:pPr>
            <a:endParaRPr lang="de-DE" sz="3300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E(H):=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for each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e={u,v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E(G) </a:t>
            </a:r>
            <a:r>
              <a:rPr lang="de-DE" dirty="0" smtClean="0"/>
              <a:t>in the order of </a:t>
            </a:r>
            <a:r>
              <a:rPr lang="de-DE" dirty="0" smtClean="0">
                <a:solidFill>
                  <a:srgbClr val="FF0000"/>
                </a:solidFill>
              </a:rPr>
              <a:t>non-decreasing</a:t>
            </a:r>
            <a:r>
              <a:rPr lang="de-DE" dirty="0" smtClean="0"/>
              <a:t> edge </a:t>
            </a:r>
            <a:r>
              <a:rPr lang="de-DE" dirty="0"/>
              <a:t> </a:t>
            </a:r>
            <a:r>
              <a:rPr lang="de-DE" dirty="0" smtClean="0"/>
              <a:t>    </a:t>
            </a:r>
            <a:br>
              <a:rPr lang="de-DE" dirty="0" smtClean="0"/>
            </a:br>
            <a:r>
              <a:rPr lang="de-DE" dirty="0" smtClean="0"/>
              <a:t>    costs do</a:t>
            </a:r>
            <a:br>
              <a:rPr lang="de-DE" dirty="0" smtClean="0"/>
            </a:br>
            <a:r>
              <a:rPr lang="de-DE" dirty="0" smtClean="0"/>
              <a:t>        if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c(e)&lt;d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(u,v) </a:t>
            </a:r>
            <a:r>
              <a:rPr lang="de-DE" dirty="0" smtClean="0"/>
              <a:t>then </a:t>
            </a:r>
            <a:br>
              <a:rPr lang="de-DE" dirty="0" smtClean="0"/>
            </a:br>
            <a:r>
              <a:rPr lang="de-DE" dirty="0" smtClean="0"/>
              <a:t>            add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dirty="0" smtClean="0"/>
              <a:t>to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E(H)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 smtClean="0">
                <a:solidFill>
                  <a:srgbClr val="FF0000"/>
                </a:solidFill>
              </a:rPr>
              <a:t>Q: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What is a naive runtime bound on the code above?</a:t>
            </a: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4.6: </a:t>
            </a:r>
            <a:r>
              <a:rPr lang="de-DE" dirty="0" smtClean="0"/>
              <a:t>For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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|E(H)|=O(n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Greedy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(2k-1,0)-</a:t>
            </a:r>
            <a:r>
              <a:rPr lang="de-DE" dirty="0" smtClean="0"/>
              <a:t>spanner.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Left to prove: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|E(H)|=O(n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0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Let‘s prove: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|E(H)|=O(n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 Need two lemmas for this. The first roughly says „a sparse graph shouldn‘t have short cycles“.</a:t>
            </a:r>
            <a:endParaRPr lang="de-DE" dirty="0"/>
          </a:p>
          <a:p>
            <a:pPr marL="0" indent="0"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2"/>
                </a:solidFill>
              </a:rPr>
              <a:t>Lemma </a:t>
            </a:r>
            <a:r>
              <a:rPr lang="de-DE" dirty="0" smtClean="0">
                <a:solidFill>
                  <a:schemeClr val="accent2"/>
                </a:solidFill>
              </a:rPr>
              <a:t>4.8: </a:t>
            </a:r>
            <a:r>
              <a:rPr lang="de-DE" dirty="0" err="1" smtClean="0"/>
              <a:t>Let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|C|&gt;2k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</a:p>
          <a:p>
            <a:r>
              <a:rPr lang="de-DE" dirty="0" smtClean="0"/>
              <a:t>By contradiction.</a:t>
            </a:r>
          </a:p>
          <a:p>
            <a:r>
              <a:rPr lang="de-DE" dirty="0" smtClean="0"/>
              <a:t>Assume that there is a cycle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 of length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2k</a:t>
            </a:r>
            <a:r>
              <a:rPr lang="de-DE" dirty="0" smtClean="0"/>
              <a:t> </a:t>
            </a:r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last edge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 that was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.</a:t>
            </a:r>
          </a:p>
          <a:p>
            <a:r>
              <a:rPr lang="de-DE" dirty="0" smtClean="0"/>
              <a:t>Since alg is greedy,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dirty="0" smtClean="0"/>
              <a:t>has largest cost of all edges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 smtClean="0"/>
              <a:t>.</a:t>
            </a:r>
          </a:p>
          <a:p>
            <a:r>
              <a:rPr lang="de-DE" dirty="0" smtClean="0"/>
              <a:t>Claim 1: By assumption,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C\{u,v} </a:t>
            </a:r>
            <a:r>
              <a:rPr lang="de-DE" dirty="0" smtClean="0"/>
              <a:t>results in a path of length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(2k-1)</a:t>
            </a:r>
            <a:r>
              <a:rPr lang="de-DE" dirty="0" smtClean="0"/>
              <a:t> from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to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v. </a:t>
            </a:r>
            <a:r>
              <a:rPr lang="de-DE" dirty="0" smtClean="0"/>
              <a:t>Thus,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2k-1)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c(u,v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</a:p>
          <a:p>
            <a:r>
              <a:rPr lang="de-DE" dirty="0" smtClean="0"/>
              <a:t>Claim 2: When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dirty="0"/>
              <a:t>was considered,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(2k-1)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c(u,v)&lt;d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(u,v) </a:t>
            </a:r>
            <a:r>
              <a:rPr lang="de-DE" dirty="0"/>
              <a:t>as otherwise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dirty="0"/>
              <a:t>would not have been added to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.</a:t>
            </a:r>
          </a:p>
          <a:p>
            <a:r>
              <a:rPr lang="de-DE" dirty="0" smtClean="0"/>
              <a:t>Claim 1 and 2 contradict one another.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78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7557"/>
            <a:ext cx="8229600" cy="4911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Let‘s prove: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|E(H)|=O(n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. </a:t>
            </a:r>
            <a:r>
              <a:rPr lang="de-DE" dirty="0" smtClean="0"/>
              <a:t>Here is the second lemma we need.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Lemma 4.8 implies that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has </a:t>
            </a:r>
            <a:r>
              <a:rPr lang="de-DE" dirty="0" smtClean="0">
                <a:solidFill>
                  <a:srgbClr val="FF0000"/>
                </a:solidFill>
              </a:rPr>
              <a:t>girth</a:t>
            </a:r>
            <a:r>
              <a:rPr lang="de-DE" dirty="0" smtClean="0"/>
              <a:t> (defined as the minimum cycle length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) more than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2k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Lemma 4.9: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girth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&gt;2k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E(H)|=O(n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</a:p>
          <a:p>
            <a:r>
              <a:rPr lang="de-DE" dirty="0" smtClean="0"/>
              <a:t>If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 </a:t>
            </a:r>
            <a:r>
              <a:rPr lang="de-DE" dirty="0" smtClean="0"/>
              <a:t>has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n+2n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 smtClean="0"/>
              <a:t> edges, claim is vacuously true.</a:t>
            </a:r>
          </a:p>
          <a:p>
            <a:r>
              <a:rPr lang="de-DE" dirty="0" smtClean="0"/>
              <a:t>So assume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is a graph with girth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&gt;2k </a:t>
            </a:r>
            <a:r>
              <a:rPr lang="de-DE" dirty="0" smtClean="0"/>
              <a:t>and at least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n+2n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 smtClean="0"/>
              <a:t> edges.</a:t>
            </a:r>
          </a:p>
          <a:p>
            <a:r>
              <a:rPr lang="de-DE" dirty="0" err="1"/>
              <a:t>R</a:t>
            </a:r>
            <a:r>
              <a:rPr lang="de-DE" dirty="0" err="1" smtClean="0"/>
              <a:t>epeatedly</a:t>
            </a:r>
            <a:r>
              <a:rPr lang="de-DE" dirty="0" smtClean="0"/>
              <a:t> </a:t>
            </a:r>
            <a:r>
              <a:rPr lang="de-DE" dirty="0" err="1" smtClean="0"/>
              <a:t>remove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at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incident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,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such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exists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total number of edges removed in this way is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+1)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</a:p>
          <a:p>
            <a:r>
              <a:rPr lang="de-DE" dirty="0" err="1" smtClean="0"/>
              <a:t>Hence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obtain</a:t>
            </a:r>
            <a:r>
              <a:rPr lang="de-DE" dirty="0" smtClean="0"/>
              <a:t> a </a:t>
            </a:r>
            <a:r>
              <a:rPr lang="de-DE" dirty="0" err="1" smtClean="0"/>
              <a:t>subgraph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H´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minimum</a:t>
            </a:r>
            <a:r>
              <a:rPr lang="de-DE" dirty="0"/>
              <a:t> </a:t>
            </a:r>
            <a:r>
              <a:rPr lang="de-DE" dirty="0" err="1"/>
              <a:t>degree</a:t>
            </a:r>
            <a:r>
              <a:rPr lang="de-DE" dirty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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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at least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connecting</a:t>
            </a:r>
            <a:r>
              <a:rPr lang="de-DE" dirty="0" smtClean="0"/>
              <a:t> at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Exercise</a:t>
            </a:r>
            <a:r>
              <a:rPr lang="de-DE" dirty="0" smtClean="0"/>
              <a:t>: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girth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&gt;2k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minimum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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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Thus,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H´</a:t>
            </a:r>
            <a:r>
              <a:rPr lang="de-DE" dirty="0" smtClean="0"/>
              <a:t> must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girth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at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2k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also </a:t>
            </a:r>
            <a:r>
              <a:rPr lang="de-DE" dirty="0" err="1" smtClean="0"/>
              <a:t>the</a:t>
            </a:r>
            <a:r>
              <a:rPr lang="de-DE" dirty="0" smtClean="0"/>
              <a:t> original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. This, </a:t>
            </a:r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contradiction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86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restrict</a:t>
            </a:r>
            <a:r>
              <a:rPr lang="de-DE" dirty="0" smtClean="0"/>
              <a:t> </a:t>
            </a:r>
            <a:r>
              <a:rPr lang="de-DE" dirty="0" err="1" smtClean="0"/>
              <a:t>ourselves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unweighted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r>
              <a:rPr lang="de-DE" dirty="0" smtClean="0"/>
              <a:t> (i.e., all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1),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also </a:t>
            </a:r>
            <a:r>
              <a:rPr lang="de-DE" dirty="0" err="1" smtClean="0"/>
              <a:t>construct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additive</a:t>
            </a:r>
            <a:r>
              <a:rPr lang="de-DE" dirty="0" smtClean="0"/>
              <a:t> </a:t>
            </a:r>
            <a:r>
              <a:rPr lang="de-DE" dirty="0" err="1" smtClean="0"/>
              <a:t>spanners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4.10: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-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(1,2)-</a:t>
            </a:r>
            <a:r>
              <a:rPr lang="de-DE" dirty="0" smtClean="0"/>
              <a:t>spanner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3/2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n) </a:t>
            </a:r>
            <a:r>
              <a:rPr lang="de-DE" dirty="0" err="1" smtClean="0"/>
              <a:t>edges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Note: </a:t>
            </a:r>
            <a:r>
              <a:rPr lang="de-DE" dirty="0" smtClean="0"/>
              <a:t>Unlike Theorem 4.6, this result cannot be scaled, i.e. we cannot trade sparsity </a:t>
            </a:r>
            <a:r>
              <a:rPr lang="de-DE" smtClean="0"/>
              <a:t>for approximation precision.</a:t>
            </a:r>
            <a:endParaRPr lang="de-DE" dirty="0" smtClean="0"/>
          </a:p>
          <a:p>
            <a:pPr marL="0" indent="0"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 </a:t>
            </a:r>
            <a:r>
              <a:rPr lang="de-DE" dirty="0" smtClean="0"/>
              <a:t>Requires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smtClean="0"/>
              <a:t>notion of hitting sets!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89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Hitting Sets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Definition 4.11: </a:t>
            </a:r>
            <a:r>
              <a:rPr lang="de-DE" dirty="0" smtClean="0"/>
              <a:t>Given a collection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of subsets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, a subset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/>
              <a:t> </a:t>
            </a:r>
            <a:r>
              <a:rPr lang="de-DE" dirty="0" smtClean="0"/>
              <a:t>is a </a:t>
            </a:r>
            <a:r>
              <a:rPr lang="de-DE" dirty="0" smtClean="0">
                <a:solidFill>
                  <a:srgbClr val="FF0000"/>
                </a:solidFill>
              </a:rPr>
              <a:t>hitting set</a:t>
            </a:r>
            <a:r>
              <a:rPr lang="de-DE" dirty="0" smtClean="0"/>
              <a:t>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if it intersects every set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Ex. V={1,2,3}, M={{1,2}, {1,3}, {2,3}}. What is a min-size hitting set? Is V itself a hitting set?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Note: Finding min-size hitting set is NP-complete.</a:t>
            </a:r>
          </a:p>
          <a:p>
            <a:pPr marL="0" indent="0">
              <a:buNone/>
            </a:pPr>
            <a:endParaRPr lang="de-DE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Lemma 4.12: </a:t>
            </a:r>
            <a:r>
              <a:rPr lang="de-DE" dirty="0" smtClean="0"/>
              <a:t>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M={S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,…,S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smtClean="0"/>
              <a:t>be a collection of subsets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V={1,…,n} </a:t>
            </a:r>
            <a:r>
              <a:rPr lang="de-DE" dirty="0" smtClean="0"/>
              <a:t>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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 </a:t>
            </a:r>
            <a:r>
              <a:rPr lang="de-DE" dirty="0" smtClean="0"/>
              <a:t>for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 + (n/R)log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time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finds</a:t>
            </a:r>
            <a:r>
              <a:rPr lang="de-DE" dirty="0" smtClean="0"/>
              <a:t> a </a:t>
            </a:r>
            <a:r>
              <a:rPr lang="de-DE" dirty="0" err="1" smtClean="0"/>
              <a:t>hitting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(n/R)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ln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9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Lemma </a:t>
            </a:r>
            <a:r>
              <a:rPr lang="de-DE" dirty="0">
                <a:solidFill>
                  <a:schemeClr val="accent2"/>
                </a:solidFill>
              </a:rPr>
              <a:t>4.12: </a:t>
            </a:r>
            <a:r>
              <a:rPr lang="de-DE" dirty="0" err="1"/>
              <a:t>Let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M=(S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collection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subsets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V={1,…,n}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|S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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R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/>
              <a:t>.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algorithm</a:t>
            </a:r>
            <a:r>
              <a:rPr lang="de-DE" dirty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 + (n/R) log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/>
              <a:t>time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/>
              <a:t>finds</a:t>
            </a:r>
            <a:r>
              <a:rPr lang="de-DE" dirty="0"/>
              <a:t> a </a:t>
            </a:r>
            <a:r>
              <a:rPr lang="de-DE" dirty="0" err="1"/>
              <a:t>hitting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|S|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(n/R)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</a:p>
          <a:p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w.l.o.g</a:t>
            </a:r>
            <a:r>
              <a:rPr lang="de-DE" dirty="0" smtClean="0"/>
              <a:t>.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|=R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 Run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greedy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  </a:t>
            </a:r>
            <a:r>
              <a:rPr lang="de-DE" dirty="0" smtClean="0">
                <a:solidFill>
                  <a:srgbClr val="00B050"/>
                </a:solidFill>
                <a:sym typeface="Symbol" panose="05050102010706020507" pitchFamily="18" charset="2"/>
              </a:rPr>
              <a:t>//stores the hitting set we are building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for each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, set counter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c(j)=|{S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 j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}|  </a:t>
            </a:r>
            <a:r>
              <a:rPr lang="de-DE" dirty="0" smtClean="0">
                <a:solidFill>
                  <a:srgbClr val="00B050"/>
                </a:solidFill>
              </a:rPr>
              <a:t>//number of sets</a:t>
            </a:r>
            <a:r>
              <a:rPr lang="de-DE" baseline="-25000" dirty="0" smtClean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j appears in</a:t>
            </a:r>
            <a:br>
              <a:rPr lang="de-DE" dirty="0" smtClean="0">
                <a:solidFill>
                  <a:srgbClr val="00B050"/>
                </a:solidFill>
              </a:rPr>
            </a:br>
            <a:r>
              <a:rPr lang="de-DE" dirty="0" smtClean="0"/>
              <a:t>    while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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do</a:t>
            </a:r>
            <a:br>
              <a:rPr lang="de-DE" dirty="0" smtClean="0"/>
            </a:br>
            <a:r>
              <a:rPr lang="de-DE" dirty="0" smtClean="0"/>
              <a:t>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k:=argmax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c(j) </a:t>
            </a:r>
            <a:r>
              <a:rPr lang="de-DE" dirty="0" smtClean="0">
                <a:solidFill>
                  <a:srgbClr val="00B050"/>
                </a:solidFill>
              </a:rPr>
              <a:t> //which element j appears in largest number of sets?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S:=S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{k}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       remove any subsets from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containing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de-DE" dirty="0" smtClean="0"/>
              <a:t>and </a:t>
            </a:r>
            <a:br>
              <a:rPr lang="de-DE" dirty="0" smtClean="0"/>
            </a:br>
            <a:r>
              <a:rPr lang="de-DE" dirty="0" smtClean="0"/>
              <a:t>        update the counters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c(j) </a:t>
            </a:r>
            <a:r>
              <a:rPr lang="de-DE" dirty="0" smtClean="0"/>
              <a:t>accordingly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To obtain</a:t>
            </a:r>
            <a:r>
              <a:rPr lang="de-DE" dirty="0"/>
              <a:t> </a:t>
            </a:r>
            <a:r>
              <a:rPr lang="de-DE" dirty="0" smtClean="0"/>
              <a:t>the runtime, we store the counts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c(j) </a:t>
            </a:r>
            <a:r>
              <a:rPr lang="de-DE" dirty="0" smtClean="0"/>
              <a:t>in a data structure that can support the following operations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O(log n)</a:t>
            </a:r>
            <a:r>
              <a:rPr lang="de-DE" dirty="0" smtClean="0"/>
              <a:t> time: insert an element, return element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with maximum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c(j)</a:t>
            </a:r>
            <a:r>
              <a:rPr lang="de-DE" dirty="0" smtClean="0"/>
              <a:t>, update key/decrement a given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c(j)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3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S|:=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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/>
              <a:t>   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, </a:t>
            </a:r>
            <a:r>
              <a:rPr lang="de-DE" dirty="0" err="1"/>
              <a:t>keep</a:t>
            </a:r>
            <a:r>
              <a:rPr lang="de-DE" dirty="0"/>
              <a:t> a </a:t>
            </a:r>
            <a:r>
              <a:rPr lang="de-DE" dirty="0" err="1"/>
              <a:t>counter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c(j)=|{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}|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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do</a:t>
            </a:r>
            <a:br>
              <a:rPr lang="de-DE" dirty="0"/>
            </a:br>
            <a:r>
              <a:rPr lang="de-DE" dirty="0"/>
              <a:t>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k:=argmax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c(j)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/>
              <a:t>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S:=S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∪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{k}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       </a:t>
            </a:r>
            <a:r>
              <a:rPr lang="de-DE" dirty="0" err="1"/>
              <a:t>remove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subsets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</a:t>
            </a:r>
            <a:r>
              <a:rPr lang="de-DE" dirty="0" err="1"/>
              <a:t>containing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de-DE" dirty="0" err="1"/>
              <a:t>and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        update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counters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c(j) </a:t>
            </a:r>
            <a:r>
              <a:rPr lang="de-DE" dirty="0" err="1" smtClean="0"/>
              <a:t>accordingly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</a:t>
            </a:r>
            <a:r>
              <a:rPr lang="de-DE" dirty="0" smtClean="0"/>
              <a:t>otal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inserts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counters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Symbol" panose="05050102010706020507" pitchFamily="18" charset="2"/>
              </a:rPr>
              <a:t>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 log n)</a:t>
            </a:r>
          </a:p>
          <a:p>
            <a:r>
              <a:rPr lang="de-DE" dirty="0"/>
              <a:t>t</a:t>
            </a:r>
            <a:r>
              <a:rPr lang="de-DE" dirty="0" smtClean="0"/>
              <a:t>otal number of decrements: </a:t>
            </a:r>
            <a:r>
              <a:rPr lang="de-DE" dirty="0" smtClean="0"/>
              <a:t>each time a set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de-DE" dirty="0" smtClean="0"/>
              <a:t>is removed, we decrement all keys (other than k)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 There are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R-1</a:t>
            </a:r>
            <a:r>
              <a:rPr lang="de-DE" dirty="0" smtClean="0"/>
              <a:t> such keys per removed set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, and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sets total. Thus, the number of decrements 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O(nR)</a:t>
            </a:r>
            <a:r>
              <a:rPr lang="de-DE" dirty="0" smtClean="0"/>
              <a:t>.</a:t>
            </a:r>
            <a:r>
              <a:rPr lang="de-DE" dirty="0" smtClean="0"/>
              <a:t> </a:t>
            </a:r>
            <a:r>
              <a:rPr lang="de-DE" dirty="0" smtClean="0">
                <a:sym typeface="Symbol" panose="05050102010706020507" pitchFamily="18" charset="2"/>
              </a:rPr>
              <a:t></a:t>
            </a:r>
            <a:r>
              <a:rPr lang="de-DE" dirty="0" smtClean="0"/>
              <a:t> </a:t>
            </a:r>
            <a:r>
              <a:rPr lang="de-DE" dirty="0"/>
              <a:t>runtime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log 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de-DE" dirty="0"/>
              <a:t>t</a:t>
            </a:r>
            <a:r>
              <a:rPr lang="de-DE" dirty="0" smtClean="0"/>
              <a:t>otal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argmax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r>
              <a:rPr lang="de-DE" dirty="0" smtClean="0"/>
              <a:t>: </a:t>
            </a:r>
            <a:r>
              <a:rPr lang="de-DE" dirty="0" err="1" smtClean="0"/>
              <a:t>depends</a:t>
            </a:r>
            <a:r>
              <a:rPr lang="de-DE" dirty="0" smtClean="0"/>
              <a:t> on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iterations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loop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12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smtClean="0">
                <a:solidFill>
                  <a:schemeClr val="accent2"/>
                </a:solidFill>
              </a:rPr>
              <a:t>Lemma 4.12 (</a:t>
            </a:r>
            <a:r>
              <a:rPr lang="de-DE" dirty="0" err="1" smtClean="0">
                <a:solidFill>
                  <a:schemeClr val="accent2"/>
                </a:solidFill>
              </a:rPr>
              <a:t>continued</a:t>
            </a:r>
            <a:r>
              <a:rPr lang="de-DE" dirty="0" smtClean="0">
                <a:solidFill>
                  <a:schemeClr val="accent2"/>
                </a:solidFill>
              </a:rPr>
              <a:t>):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still </a:t>
            </a:r>
            <a:r>
              <a:rPr lang="de-DE" dirty="0" err="1" smtClean="0"/>
              <a:t>need</a:t>
            </a:r>
            <a:r>
              <a:rPr lang="de-DE" dirty="0" smtClean="0"/>
              <a:t> an </a:t>
            </a:r>
            <a:r>
              <a:rPr lang="de-DE" dirty="0" err="1" smtClean="0"/>
              <a:t>upper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gives</a:t>
            </a:r>
            <a:r>
              <a:rPr lang="de-DE" dirty="0" smtClean="0"/>
              <a:t> an </a:t>
            </a:r>
            <a:r>
              <a:rPr lang="de-DE" dirty="0" err="1" smtClean="0"/>
              <a:t>upper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on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loop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 </a:t>
            </a:r>
            <a:r>
              <a:rPr lang="de-DE" dirty="0" err="1" smtClean="0"/>
              <a:t>remaining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after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</a:t>
            </a:r>
            <a:r>
              <a:rPr lang="de-DE" dirty="0" err="1" smtClean="0"/>
              <a:t>passes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loop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=n</a:t>
            </a:r>
            <a:r>
              <a:rPr lang="de-DE" dirty="0" smtClean="0"/>
              <a:t>.</a:t>
            </a:r>
          </a:p>
          <a:p>
            <a:r>
              <a:rPr lang="de-DE" dirty="0" smtClean="0"/>
              <a:t>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be the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-th element added to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, 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–c(k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  <a:endParaRPr lang="de-DE" dirty="0" smtClean="0"/>
          </a:p>
          <a:p>
            <a:r>
              <a:rPr lang="de-DE" dirty="0" smtClean="0"/>
              <a:t>Just before we add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, the sum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c(j) </a:t>
            </a:r>
            <a:r>
              <a:rPr lang="de-DE" dirty="0" smtClean="0"/>
              <a:t>over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V\{k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,…,k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smtClean="0"/>
              <a:t>must be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 smtClean="0"/>
              <a:t>. Since the algorithm is greedy,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c(k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must be at least the average count, which 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R/(n-j+1)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,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(1-R/(n-j+1))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l=0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(1-R/(n-l))  </a:t>
            </a:r>
            <a:r>
              <a:rPr lang="de-DE" dirty="0" smtClean="0">
                <a:solidFill>
                  <a:srgbClr val="FF0000"/>
                </a:solidFill>
              </a:rPr>
              <a:t>(Hint: Apply bound recursively!)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&lt; 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(1-R/n)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baseline="30000" dirty="0" err="1" smtClean="0">
                <a:solidFill>
                  <a:schemeClr val="accent1">
                    <a:lumMod val="50000"/>
                  </a:schemeClr>
                </a:solidFill>
              </a:rPr>
              <a:t>-Rj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/n</a:t>
            </a:r>
            <a:r>
              <a:rPr lang="de-DE" dirty="0" smtClean="0"/>
              <a:t>  (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fact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1-x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-x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[0,1]</a:t>
            </a:r>
            <a:r>
              <a:rPr lang="de-DE" dirty="0" smtClean="0"/>
              <a:t>)</a:t>
            </a:r>
            <a:endParaRPr lang="de-DE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j=(n/R)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ln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n </a:t>
            </a: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&lt;1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=0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Hence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(n/R)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ln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n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Thus, </a:t>
            </a:r>
            <a:r>
              <a:rPr lang="de-DE" dirty="0" err="1" smtClean="0"/>
              <a:t>the</a:t>
            </a:r>
            <a:r>
              <a:rPr lang="de-DE" dirty="0" smtClean="0"/>
              <a:t> total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all </a:t>
            </a:r>
            <a:r>
              <a:rPr lang="de-DE" dirty="0" err="1" smtClean="0"/>
              <a:t>argmax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O((n/R)log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n)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73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de-DE" dirty="0" smtClean="0">
                    <a:solidFill>
                      <a:schemeClr val="accent2"/>
                    </a:solidFill>
                  </a:rPr>
                  <a:t>Theorem 4.10: </a:t>
                </a:r>
                <a:r>
                  <a:rPr lang="de-DE" dirty="0" smtClean="0"/>
                  <a:t>Any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n</a:t>
                </a:r>
                <a:r>
                  <a:rPr lang="de-DE" dirty="0" smtClean="0"/>
                  <a:t>-node graph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de-DE" dirty="0" smtClean="0"/>
                  <a:t> has a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(1,2)-</a:t>
                </a:r>
                <a:r>
                  <a:rPr lang="de-DE" dirty="0" smtClean="0"/>
                  <a:t>spanner with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O(n</a:t>
                </a:r>
                <a:r>
                  <a:rPr lang="de-DE" baseline="30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3/2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log n) </a:t>
                </a:r>
                <a:r>
                  <a:rPr lang="de-DE" dirty="0" smtClean="0"/>
                  <a:t>edges.</a:t>
                </a:r>
              </a:p>
              <a:p>
                <a:pPr marL="0" indent="0">
                  <a:buNone/>
                </a:pPr>
                <a:endParaRPr lang="de-DE" dirty="0" smtClean="0">
                  <a:solidFill>
                    <a:schemeClr val="accent2"/>
                  </a:solidFill>
                </a:endParaRPr>
              </a:p>
              <a:p>
                <a:pPr marL="0" indent="0">
                  <a:buNone/>
                </a:pPr>
                <a:r>
                  <a:rPr lang="de-DE" dirty="0" smtClean="0">
                    <a:solidFill>
                      <a:srgbClr val="FF0000"/>
                    </a:solidFill>
                  </a:rPr>
                  <a:t>Question:</a:t>
                </a:r>
                <a:r>
                  <a:rPr lang="de-DE" dirty="0" smtClean="0"/>
                  <a:t> How to use hitting sets to build spanner?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 smtClean="0">
                    <a:solidFill>
                      <a:srgbClr val="FF0000"/>
                    </a:solidFill>
                  </a:rPr>
                  <a:t>Observe:</a:t>
                </a:r>
              </a:p>
              <a:p>
                <a:r>
                  <a:rPr lang="de-DE" dirty="0" smtClean="0"/>
                  <a:t>If all vertices have degree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 smtClean="0"/>
                  <a:t>, then Thm 4.10 is vacuously true. So high-degree vertices are the „problem“.</a:t>
                </a:r>
              </a:p>
              <a:p>
                <a:endParaRPr lang="de-DE" dirty="0" smtClean="0"/>
              </a:p>
              <a:p>
                <a:r>
                  <a:rPr lang="de-DE" dirty="0" smtClean="0">
                    <a:solidFill>
                      <a:srgbClr val="00B050"/>
                    </a:solidFill>
                  </a:rPr>
                  <a:t>Idea:</a:t>
                </a:r>
                <a:r>
                  <a:rPr lang="de-DE" dirty="0" smtClean="0"/>
                  <a:t> High-degree vertices have many neighbors through which they can be reached. So, only keep only a cleverly chosen small number of edges to these neighbors.</a:t>
                </a:r>
              </a:p>
              <a:p>
                <a:pPr lvl="1"/>
                <a:r>
                  <a:rPr lang="de-DE" dirty="0" smtClean="0"/>
                  <a:t>Do this using hitting sets!</a:t>
                </a: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31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8989-F037-4152-9D22-950F6391FA82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E8EC-89E7-45AD-A9D0-1AA5A904304B}" type="slidenum">
              <a:rPr lang="de-DE"/>
              <a:pPr/>
              <a:t>5</a:t>
            </a:fld>
            <a:endParaRPr lang="de-DE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2985" name="Oval 9"/>
          <p:cNvSpPr>
            <a:spLocks noChangeArrowheads="1"/>
          </p:cNvSpPr>
          <p:nvPr/>
        </p:nvSpPr>
        <p:spPr bwMode="auto">
          <a:xfrm>
            <a:off x="5581650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2986" name="Oval 10"/>
          <p:cNvSpPr>
            <a:spLocks noChangeArrowheads="1"/>
          </p:cNvSpPr>
          <p:nvPr/>
        </p:nvSpPr>
        <p:spPr bwMode="auto">
          <a:xfrm>
            <a:off x="6805613" y="177482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2987" name="Oval 11"/>
          <p:cNvSpPr>
            <a:spLocks noChangeArrowheads="1"/>
          </p:cNvSpPr>
          <p:nvPr/>
        </p:nvSpPr>
        <p:spPr bwMode="auto">
          <a:xfrm>
            <a:off x="5581650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82988" name="Oval 12"/>
          <p:cNvSpPr>
            <a:spLocks noChangeArrowheads="1"/>
          </p:cNvSpPr>
          <p:nvPr/>
        </p:nvSpPr>
        <p:spPr bwMode="auto">
          <a:xfrm>
            <a:off x="6805613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>
            <a:off x="4932363" y="3214688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5868988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 flipV="1">
            <a:off x="6084888" y="2278063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 flipH="1">
            <a:off x="608488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2999" name="Line 23"/>
          <p:cNvSpPr>
            <a:spLocks noChangeShapeType="1"/>
          </p:cNvSpPr>
          <p:nvPr/>
        </p:nvSpPr>
        <p:spPr bwMode="auto">
          <a:xfrm>
            <a:off x="608488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3002" name="Text Box 26"/>
          <p:cNvSpPr txBox="1">
            <a:spLocks noChangeArrowheads="1"/>
          </p:cNvSpPr>
          <p:nvPr/>
        </p:nvSpPr>
        <p:spPr bwMode="auto">
          <a:xfrm>
            <a:off x="5148263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3003" name="Text Box 27"/>
          <p:cNvSpPr txBox="1">
            <a:spLocks noChangeArrowheads="1"/>
          </p:cNvSpPr>
          <p:nvPr/>
        </p:nvSpPr>
        <p:spPr bwMode="auto">
          <a:xfrm>
            <a:off x="6300788" y="32861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04" name="Text Box 28"/>
          <p:cNvSpPr txBox="1">
            <a:spLocks noChangeArrowheads="1"/>
          </p:cNvSpPr>
          <p:nvPr/>
        </p:nvSpPr>
        <p:spPr bwMode="auto">
          <a:xfrm>
            <a:off x="6661150" y="24939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05" name="Text Box 29"/>
          <p:cNvSpPr txBox="1">
            <a:spLocks noChangeArrowheads="1"/>
          </p:cNvSpPr>
          <p:nvPr/>
        </p:nvSpPr>
        <p:spPr bwMode="auto">
          <a:xfrm>
            <a:off x="6300788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3006" name="Text Box 30"/>
          <p:cNvSpPr txBox="1">
            <a:spLocks noChangeArrowheads="1"/>
          </p:cNvSpPr>
          <p:nvPr/>
        </p:nvSpPr>
        <p:spPr bwMode="auto">
          <a:xfrm>
            <a:off x="5508625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3017" name="Text Box 41"/>
          <p:cNvSpPr txBox="1">
            <a:spLocks noChangeArrowheads="1"/>
          </p:cNvSpPr>
          <p:nvPr/>
        </p:nvSpPr>
        <p:spPr bwMode="auto">
          <a:xfrm>
            <a:off x="900113" y="4076700"/>
            <a:ext cx="362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383018" name="Text Box 42"/>
          <p:cNvSpPr txBox="1">
            <a:spLocks noChangeArrowheads="1"/>
          </p:cNvSpPr>
          <p:nvPr/>
        </p:nvSpPr>
        <p:spPr bwMode="auto">
          <a:xfrm>
            <a:off x="900113" y="4581525"/>
            <a:ext cx="3828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negative </a:t>
            </a:r>
            <a:r>
              <a:rPr lang="de-DE" sz="2400" dirty="0" err="1" smtClean="0"/>
              <a:t>cycle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383019" name="Oval 43"/>
          <p:cNvSpPr>
            <a:spLocks noChangeArrowheads="1"/>
          </p:cNvSpPr>
          <p:nvPr/>
        </p:nvSpPr>
        <p:spPr bwMode="auto">
          <a:xfrm>
            <a:off x="2216150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0" name="Oval 44"/>
          <p:cNvSpPr>
            <a:spLocks noChangeArrowheads="1"/>
          </p:cNvSpPr>
          <p:nvPr/>
        </p:nvSpPr>
        <p:spPr bwMode="auto">
          <a:xfrm>
            <a:off x="3151188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1" name="Oval 45"/>
          <p:cNvSpPr>
            <a:spLocks noChangeArrowheads="1"/>
          </p:cNvSpPr>
          <p:nvPr/>
        </p:nvSpPr>
        <p:spPr bwMode="auto">
          <a:xfrm>
            <a:off x="4519613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2" name="Oval 46"/>
          <p:cNvSpPr>
            <a:spLocks noChangeArrowheads="1"/>
          </p:cNvSpPr>
          <p:nvPr/>
        </p:nvSpPr>
        <p:spPr bwMode="auto">
          <a:xfrm>
            <a:off x="5456238" y="55689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3023" name="Text Box 47"/>
          <p:cNvSpPr txBox="1">
            <a:spLocks noChangeArrowheads="1"/>
          </p:cNvSpPr>
          <p:nvPr/>
        </p:nvSpPr>
        <p:spPr bwMode="auto">
          <a:xfrm>
            <a:off x="1835150" y="54451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83024" name="Text Box 48"/>
          <p:cNvSpPr txBox="1">
            <a:spLocks noChangeArrowheads="1"/>
          </p:cNvSpPr>
          <p:nvPr/>
        </p:nvSpPr>
        <p:spPr bwMode="auto">
          <a:xfrm>
            <a:off x="5795963" y="55165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83025" name="Line 49"/>
          <p:cNvSpPr>
            <a:spLocks noChangeShapeType="1"/>
          </p:cNvSpPr>
          <p:nvPr/>
        </p:nvSpPr>
        <p:spPr bwMode="auto">
          <a:xfrm>
            <a:off x="2432050" y="56403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cxnSp>
        <p:nvCxnSpPr>
          <p:cNvPr id="383026" name="AutoShape 50"/>
          <p:cNvCxnSpPr>
            <a:cxnSpLocks noChangeShapeType="1"/>
            <a:stCxn id="383020" idx="7"/>
            <a:endCxn id="383021" idx="1"/>
          </p:cNvCxnSpPr>
          <p:nvPr/>
        </p:nvCxnSpPr>
        <p:spPr bwMode="auto">
          <a:xfrm rot="5400000" flipV="1">
            <a:off x="3942557" y="4993481"/>
            <a:ext cx="1588" cy="1216025"/>
          </a:xfrm>
          <a:prstGeom prst="curvedConnector3">
            <a:avLst>
              <a:gd name="adj1" fmla="val -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3027" name="AutoShape 51"/>
          <p:cNvCxnSpPr>
            <a:cxnSpLocks noChangeShapeType="1"/>
            <a:stCxn id="383021" idx="3"/>
            <a:endCxn id="383020" idx="5"/>
          </p:cNvCxnSpPr>
          <p:nvPr/>
        </p:nvCxnSpPr>
        <p:spPr bwMode="auto">
          <a:xfrm rot="5400000">
            <a:off x="3942557" y="5145881"/>
            <a:ext cx="1588" cy="1216025"/>
          </a:xfrm>
          <a:prstGeom prst="curvedConnector3">
            <a:avLst>
              <a:gd name="adj1" fmla="val 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3028" name="Line 52"/>
          <p:cNvSpPr>
            <a:spLocks noChangeShapeType="1"/>
          </p:cNvSpPr>
          <p:nvPr/>
        </p:nvSpPr>
        <p:spPr bwMode="auto">
          <a:xfrm>
            <a:off x="4735513" y="56403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3029" name="Text Box 53"/>
          <p:cNvSpPr txBox="1">
            <a:spLocks noChangeArrowheads="1"/>
          </p:cNvSpPr>
          <p:nvPr/>
        </p:nvSpPr>
        <p:spPr bwMode="auto">
          <a:xfrm>
            <a:off x="3779838" y="54451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83030" name="Text Box 54"/>
          <p:cNvSpPr txBox="1">
            <a:spLocks noChangeArrowheads="1"/>
          </p:cNvSpPr>
          <p:nvPr/>
        </p:nvSpPr>
        <p:spPr bwMode="auto">
          <a:xfrm>
            <a:off x="6751638" y="5422900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c(C)&lt;0</a:t>
            </a:r>
          </a:p>
        </p:txBody>
      </p:sp>
      <p:sp>
        <p:nvSpPr>
          <p:cNvPr id="53" name="Oval 4"/>
          <p:cNvSpPr>
            <a:spLocks noChangeArrowheads="1"/>
          </p:cNvSpPr>
          <p:nvPr/>
        </p:nvSpPr>
        <p:spPr bwMode="auto">
          <a:xfrm>
            <a:off x="1981200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1981200" y="2998788"/>
            <a:ext cx="503238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+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5" name="Oval 6"/>
          <p:cNvSpPr>
            <a:spLocks noChangeArrowheads="1"/>
          </p:cNvSpPr>
          <p:nvPr/>
        </p:nvSpPr>
        <p:spPr bwMode="auto">
          <a:xfrm>
            <a:off x="4429125" y="299878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56" name="Oval 7"/>
          <p:cNvSpPr>
            <a:spLocks noChangeArrowheads="1"/>
          </p:cNvSpPr>
          <p:nvPr/>
        </p:nvSpPr>
        <p:spPr bwMode="auto">
          <a:xfrm>
            <a:off x="3205163" y="1774825"/>
            <a:ext cx="503237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4429125" y="1774825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8" name="Oval 9"/>
          <p:cNvSpPr>
            <a:spLocks noChangeArrowheads="1"/>
          </p:cNvSpPr>
          <p:nvPr/>
        </p:nvSpPr>
        <p:spPr bwMode="auto">
          <a:xfrm>
            <a:off x="3205163" y="2998788"/>
            <a:ext cx="503237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-</a:t>
            </a:r>
            <a:r>
              <a:rPr lang="en-US" dirty="0" smtClean="0">
                <a:latin typeface="cmsy10" pitchFamily="34" charset="0"/>
                <a:sym typeface="Symbol"/>
              </a:rPr>
              <a:t></a:t>
            </a:r>
            <a:endParaRPr lang="en-US" dirty="0">
              <a:latin typeface="cmsy10" pitchFamily="34" charset="0"/>
            </a:endParaRPr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 flipV="1">
            <a:off x="47164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 flipV="1">
            <a:off x="3636963" y="2206625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 flipH="1">
            <a:off x="3708400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 flipH="1">
            <a:off x="2484438" y="1990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2484438" y="3214688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4" name="Line 20"/>
          <p:cNvSpPr>
            <a:spLocks noChangeShapeType="1"/>
          </p:cNvSpPr>
          <p:nvPr/>
        </p:nvSpPr>
        <p:spPr bwMode="auto">
          <a:xfrm>
            <a:off x="3421063" y="22780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4068763" y="2998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4768850" y="2441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3781425" y="23495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68" name="Text Box 33"/>
          <p:cNvSpPr txBox="1">
            <a:spLocks noChangeArrowheads="1"/>
          </p:cNvSpPr>
          <p:nvPr/>
        </p:nvSpPr>
        <p:spPr bwMode="auto">
          <a:xfrm>
            <a:off x="3924300" y="155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3060700" y="2422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2700338" y="33575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71" name="Text Box 36"/>
          <p:cNvSpPr txBox="1">
            <a:spLocks noChangeArrowheads="1"/>
          </p:cNvSpPr>
          <p:nvPr/>
        </p:nvSpPr>
        <p:spPr bwMode="auto">
          <a:xfrm>
            <a:off x="2700338" y="1557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048473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de-DE" dirty="0" smtClean="0">
                    <a:solidFill>
                      <a:schemeClr val="accent2"/>
                    </a:solidFill>
                  </a:rPr>
                  <a:t>Proof </a:t>
                </a:r>
                <a:r>
                  <a:rPr lang="de-DE" dirty="0" err="1" smtClean="0">
                    <a:solidFill>
                      <a:schemeClr val="accent2"/>
                    </a:solidFill>
                  </a:rPr>
                  <a:t>of</a:t>
                </a:r>
                <a:r>
                  <a:rPr lang="de-DE" dirty="0" smtClean="0">
                    <a:solidFill>
                      <a:schemeClr val="accent2"/>
                    </a:solidFill>
                  </a:rPr>
                  <a:t> Theorem 4.10 (</a:t>
                </a:r>
                <a:r>
                  <a:rPr lang="de-DE" dirty="0" err="1" smtClean="0">
                    <a:solidFill>
                      <a:schemeClr val="accent2"/>
                    </a:solidFill>
                  </a:rPr>
                  <a:t>continued</a:t>
                </a:r>
                <a:r>
                  <a:rPr lang="de-DE" dirty="0" smtClean="0">
                    <a:solidFill>
                      <a:schemeClr val="accent2"/>
                    </a:solidFill>
                  </a:rPr>
                  <a:t>):</a:t>
                </a:r>
              </a:p>
              <a:p>
                <a:r>
                  <a:rPr lang="de-DE" dirty="0" smtClean="0"/>
                  <a:t>Let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/>
                  <a:t> be a hitting set of minimal size for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M={ N(v) | deg(v)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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 }.</a:t>
                </a:r>
              </a:p>
              <a:p>
                <a:r>
                  <a:rPr lang="de-DE" dirty="0" smtClean="0"/>
                  <a:t>From Lemma 4.12 (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R=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de-DE" dirty="0" smtClean="0"/>
                  <a:t>) we know that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|S|=O(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log n).</a:t>
                </a:r>
              </a:p>
              <a:p>
                <a:r>
                  <a:rPr lang="de-DE" dirty="0" smtClean="0"/>
                  <a:t>Do a BFS search from each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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/>
                  <a:t> and add the resulting (at most)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n</a:t>
                </a:r>
                <a:r>
                  <a:rPr lang="de-DE" dirty="0" smtClean="0"/>
                  <a:t> edges of the BFS tree to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E(H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)</a:t>
                </a:r>
                <a:r>
                  <a:rPr lang="de-DE" dirty="0" smtClean="0"/>
                  <a:t>. (Creates „Autobahn“ access to each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>
                    <a:solidFill>
                      <a:schemeClr val="tx2"/>
                    </a:solidFill>
                  </a:rPr>
                  <a:t>.)</a:t>
                </a:r>
                <a:endParaRPr lang="de-DE" dirty="0" smtClean="0">
                  <a:solidFill>
                    <a:schemeClr val="tx2"/>
                  </a:solidFill>
                </a:endParaRPr>
              </a:p>
              <a:p>
                <a:r>
                  <a:rPr lang="de-DE" dirty="0" smtClean="0"/>
                  <a:t>For every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u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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de-DE" dirty="0" smtClean="0"/>
                  <a:t> with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deg(u)&lt;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 smtClean="0"/>
                  <a:t> (the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low-degree</a:t>
                </a:r>
                <a:r>
                  <a:rPr lang="de-DE" dirty="0" smtClean="0"/>
                  <a:t> nodes), add all edges incident to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u</a:t>
                </a:r>
                <a:r>
                  <a:rPr lang="de-DE" dirty="0" smtClean="0"/>
                  <a:t> to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E(H)</a:t>
                </a:r>
                <a:r>
                  <a:rPr lang="de-DE" dirty="0" smtClean="0"/>
                  <a:t>.</a:t>
                </a:r>
              </a:p>
              <a:p>
                <a:r>
                  <a:rPr lang="de-DE" dirty="0" smtClean="0"/>
                  <a:t>By construction,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|E(H)| &lt;= |S|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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n + n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= O(n</a:t>
                </a:r>
                <a:r>
                  <a:rPr lang="de-DE" baseline="30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3/2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log n).</a:t>
                </a:r>
              </a:p>
              <a:p>
                <a:r>
                  <a:rPr lang="de-DE" dirty="0" err="1" smtClean="0"/>
                  <a:t>Consider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any</a:t>
                </a:r>
                <a:r>
                  <a:rPr lang="de-DE" dirty="0" smtClean="0"/>
                  <a:t> pair </a:t>
                </a:r>
                <a:r>
                  <a:rPr lang="de-DE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u,v</a:t>
                </a:r>
                <a:r>
                  <a:rPr lang="de-DE" dirty="0" err="1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</a:t>
                </a:r>
                <a:r>
                  <a:rPr lang="de-DE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shortest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path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</a:t>
                </a:r>
                <a:r>
                  <a:rPr lang="de-DE" dirty="0" smtClean="0"/>
                  <a:t> in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de-DE" dirty="0" smtClean="0"/>
                  <a:t>. </a:t>
                </a:r>
                <a:r>
                  <a:rPr lang="de-DE" dirty="0" err="1" smtClean="0"/>
                  <a:t>We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have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two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cases</a:t>
                </a:r>
                <a:r>
                  <a:rPr lang="de-DE" dirty="0" smtClean="0"/>
                  <a:t>:</a:t>
                </a:r>
              </a:p>
              <a:p>
                <a:r>
                  <a:rPr lang="de-DE" dirty="0" smtClean="0"/>
                  <a:t>(a):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contains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only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low-degree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nodes</a:t>
                </a:r>
                <a:r>
                  <a:rPr lang="de-DE" dirty="0" smtClean="0"/>
                  <a:t>. </a:t>
                </a:r>
                <a:r>
                  <a:rPr lang="de-DE" dirty="0" err="1" smtClean="0"/>
                  <a:t>Then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is</a:t>
                </a:r>
                <a:r>
                  <a:rPr lang="de-DE" dirty="0" smtClean="0"/>
                  <a:t> also </a:t>
                </a:r>
                <a:r>
                  <a:rPr lang="de-DE" dirty="0" err="1" smtClean="0"/>
                  <a:t>contained</a:t>
                </a:r>
                <a:r>
                  <a:rPr lang="de-DE" dirty="0" smtClean="0"/>
                  <a:t> in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/>
                  <a:t>, so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</a:t>
                </a:r>
                <a:r>
                  <a:rPr lang="de-DE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</a:t>
                </a:r>
                <a:r>
                  <a:rPr lang="de-DE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u,v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) = d(</a:t>
                </a:r>
                <a:r>
                  <a:rPr lang="de-DE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u,v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).</a:t>
                </a:r>
              </a:p>
              <a:p>
                <a:r>
                  <a:rPr lang="de-DE" dirty="0" smtClean="0"/>
                  <a:t>(b):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contains</a:t>
                </a:r>
                <a:r>
                  <a:rPr lang="de-DE" dirty="0" smtClean="0"/>
                  <a:t> a high-</a:t>
                </a:r>
                <a:r>
                  <a:rPr lang="de-DE" dirty="0" err="1" smtClean="0"/>
                  <a:t>degree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node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r>
                  <a:rPr lang="de-DE" dirty="0" smtClean="0"/>
                  <a:t>. </a:t>
                </a:r>
                <a:r>
                  <a:rPr lang="de-DE" dirty="0" err="1" smtClean="0"/>
                  <a:t>Let</a:t>
                </a:r>
                <a:r>
                  <a:rPr lang="de-DE" dirty="0" smtClean="0"/>
                  <a:t> </a:t>
                </a:r>
                <a:r>
                  <a:rPr lang="de-DE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err="1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</a:t>
                </a:r>
                <a:r>
                  <a:rPr lang="de-DE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be</a:t>
                </a:r>
                <a:r>
                  <a:rPr lang="de-DE" dirty="0" smtClean="0"/>
                  <a:t> a </a:t>
                </a:r>
                <a:r>
                  <a:rPr lang="de-DE" dirty="0" err="1" smtClean="0"/>
                  <a:t>node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adjacent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r>
                  <a:rPr lang="de-DE" dirty="0" smtClean="0"/>
                  <a:t>. </a:t>
                </a:r>
                <a:r>
                  <a:rPr lang="de-DE" dirty="0" err="1" smtClean="0"/>
                  <a:t>Then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append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shortest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paths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from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u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and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de-DE" dirty="0" smtClean="0"/>
                  <a:t> in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obtain</a:t>
                </a:r>
                <a:r>
                  <a:rPr lang="de-DE" dirty="0" smtClean="0"/>
                  <a:t> a </a:t>
                </a:r>
                <a:r>
                  <a:rPr lang="de-DE" dirty="0" err="1" smtClean="0"/>
                  <a:t>path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from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u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de-DE" dirty="0" smtClean="0"/>
                  <a:t> in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/>
                  <a:t>. It </a:t>
                </a:r>
                <a:r>
                  <a:rPr lang="de-DE" dirty="0" err="1" smtClean="0"/>
                  <a:t>holds</a:t>
                </a:r>
                <a:r>
                  <a:rPr lang="de-DE" dirty="0" smtClean="0"/>
                  <a:t>:</a:t>
                </a:r>
              </a:p>
              <a:p>
                <a:pPr marL="0" indent="0">
                  <a:buNone/>
                </a:pPr>
                <a:r>
                  <a:rPr lang="de-DE" dirty="0"/>
                  <a:t> </a:t>
                </a:r>
                <a:r>
                  <a:rPr lang="de-DE" dirty="0" smtClean="0"/>
                  <a:t>    	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</a:t>
                </a:r>
                <a:r>
                  <a:rPr lang="de-DE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(u,v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) 	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 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</a:t>
                </a:r>
                <a:r>
                  <a:rPr lang="de-DE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(u,s)+d</a:t>
                </a:r>
                <a:r>
                  <a:rPr lang="de-DE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(s,v)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=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d(u,s)+d(v,s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) (no subscript H on RHS!)</a:t>
                </a:r>
                <a:endParaRPr lang="de-DE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de-DE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            		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  (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d(u,x)+1)+(d(v,x)+1) = d(u,v)+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 (assumed p was shortest)</a:t>
                </a:r>
                <a:endParaRPr lang="de-DE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de-DE" dirty="0" smtClean="0"/>
                  <a:t>Hence,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de-DE" dirty="0" smtClean="0"/>
                  <a:t> is indeed a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(1,2)-</a:t>
                </a:r>
                <a:r>
                  <a:rPr lang="de-DE" dirty="0" smtClean="0"/>
                  <a:t>spanner.</a:t>
                </a:r>
              </a:p>
              <a:p>
                <a:endParaRPr lang="de-DE" dirty="0"/>
              </a:p>
              <a:p>
                <a:r>
                  <a:rPr lang="de-DE" dirty="0" smtClean="0"/>
                  <a:t>Question: Why does the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= </a:t>
                </a:r>
                <a:r>
                  <a:rPr lang="de-DE" dirty="0" smtClean="0"/>
                  <a:t>above hold? Hint: Why did we do BFS on </a:t>
                </a:r>
                <a:r>
                  <a:rPr lang="de-DE" dirty="0">
                    <a:solidFill>
                      <a:schemeClr val="accent1">
                        <a:lumMod val="50000"/>
                      </a:schemeClr>
                    </a:solidFill>
                  </a:rPr>
                  <a:t>s</a:t>
                </a:r>
                <a:r>
                  <a:rPr lang="de-DE" dirty="0" smtClean="0"/>
                  <a:t>?</a:t>
                </a:r>
                <a:endParaRPr lang="de-DE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048473"/>
              </a:xfrm>
              <a:blipFill>
                <a:blip r:embed="rId2"/>
                <a:stretch>
                  <a:fillRect l="-593" t="-1691" r="-444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95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(1,2)-</a:t>
            </a:r>
            <a:r>
              <a:rPr lang="de-DE" dirty="0" smtClean="0"/>
              <a:t>spanner: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3/2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log n)</a:t>
            </a:r>
            <a:r>
              <a:rPr lang="de-DE" dirty="0" smtClean="0"/>
              <a:t>: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hitting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n  log n 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</a:t>
            </a:r>
            <a:r>
              <a:rPr lang="de-DE" dirty="0" smtClean="0"/>
              <a:t>: BFS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3/2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: </a:t>
            </a:r>
            <a:r>
              <a:rPr lang="de-DE" dirty="0" err="1" smtClean="0"/>
              <a:t>adding</a:t>
            </a:r>
            <a:r>
              <a:rPr lang="de-DE" dirty="0" smtClean="0"/>
              <a:t> all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low-degree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</a:p>
          <a:p>
            <a:pPr marL="0" indent="0">
              <a:buNone/>
            </a:pPr>
            <a:r>
              <a:rPr lang="de-DE" dirty="0" smtClean="0"/>
              <a:t>Total </a:t>
            </a:r>
            <a:r>
              <a:rPr lang="de-DE" dirty="0" err="1" smtClean="0"/>
              <a:t>runtime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n 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m+n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log n))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approximate</a:t>
            </a:r>
            <a:r>
              <a:rPr lang="de-DE" dirty="0" smtClean="0"/>
              <a:t> APSP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unweighted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(1,2)-</a:t>
            </a:r>
            <a:r>
              <a:rPr lang="de-DE" dirty="0" smtClean="0"/>
              <a:t>spanner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n 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m+n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log n)) + O(n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3/2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 + 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n)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O( 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5/2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n)</a:t>
            </a:r>
          </a:p>
          <a:p>
            <a:pPr marL="0" indent="0"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7/3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n)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D. Dor, S. </a:t>
            </a:r>
            <a:r>
              <a:rPr lang="de-DE" dirty="0" err="1" smtClean="0"/>
              <a:t>Halperin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U. Zwick. All-</a:t>
            </a:r>
            <a:r>
              <a:rPr lang="de-DE" dirty="0" err="1" smtClean="0"/>
              <a:t>pairs</a:t>
            </a:r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. SIAM Journal </a:t>
            </a:r>
            <a:r>
              <a:rPr lang="de-DE" dirty="0" err="1" smtClean="0"/>
              <a:t>of</a:t>
            </a:r>
            <a:r>
              <a:rPr lang="de-DE" dirty="0" smtClean="0"/>
              <a:t> Computing, 29(5): 1740-1759, 2000.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51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223628" y="2276872"/>
            <a:ext cx="288032" cy="216024"/>
            <a:chOff x="5767772" y="5373216"/>
            <a:chExt cx="432048" cy="288032"/>
          </a:xfrm>
        </p:grpSpPr>
        <p:cxnSp>
          <p:nvCxnSpPr>
            <p:cNvPr id="8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/>
          <p:cNvGrpSpPr/>
          <p:nvPr/>
        </p:nvGrpSpPr>
        <p:grpSpPr>
          <a:xfrm>
            <a:off x="2483768" y="2852936"/>
            <a:ext cx="288032" cy="216024"/>
            <a:chOff x="5767772" y="5373216"/>
            <a:chExt cx="432048" cy="288032"/>
          </a:xfrm>
        </p:grpSpPr>
        <p:cxnSp>
          <p:nvCxnSpPr>
            <p:cNvPr id="24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26"/>
          <p:cNvGrpSpPr/>
          <p:nvPr/>
        </p:nvGrpSpPr>
        <p:grpSpPr>
          <a:xfrm>
            <a:off x="1223628" y="4005064"/>
            <a:ext cx="288032" cy="216024"/>
            <a:chOff x="5767772" y="5373216"/>
            <a:chExt cx="432048" cy="288032"/>
          </a:xfrm>
        </p:grpSpPr>
        <p:cxnSp>
          <p:nvCxnSpPr>
            <p:cNvPr id="28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31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 Spanners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Interestingly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4.13: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-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(1,6)-</a:t>
            </a:r>
            <a:r>
              <a:rPr lang="de-DE" dirty="0" smtClean="0"/>
              <a:t>spanner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4/3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edges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4.14: </a:t>
            </a:r>
            <a:r>
              <a:rPr lang="de-DE" dirty="0" smtClean="0"/>
              <a:t>In </a:t>
            </a:r>
            <a:r>
              <a:rPr lang="de-DE" dirty="0" err="1" smtClean="0"/>
              <a:t>general</a:t>
            </a:r>
            <a:r>
              <a:rPr lang="de-DE" dirty="0" smtClean="0"/>
              <a:t>, </a:t>
            </a:r>
            <a:r>
              <a:rPr lang="de-DE" dirty="0" err="1"/>
              <a:t>t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additive </a:t>
            </a:r>
            <a:r>
              <a:rPr lang="de-DE" dirty="0" err="1" smtClean="0"/>
              <a:t>spanner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4/3-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-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&gt;0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For more info see:</a:t>
            </a:r>
          </a:p>
          <a:p>
            <a:pPr marL="0" indent="0">
              <a:buNone/>
            </a:pPr>
            <a:r>
              <a:rPr lang="de-DE" dirty="0" smtClean="0"/>
              <a:t>Amir Abboud </a:t>
            </a:r>
            <a:r>
              <a:rPr lang="de-DE" dirty="0" err="1" smtClean="0"/>
              <a:t>and</a:t>
            </a:r>
            <a:r>
              <a:rPr lang="de-DE" dirty="0" smtClean="0"/>
              <a:t> Greg </a:t>
            </a:r>
            <a:r>
              <a:rPr lang="de-DE" dirty="0" err="1" smtClean="0"/>
              <a:t>Bodwin</a:t>
            </a:r>
            <a:r>
              <a:rPr lang="de-DE" dirty="0" smtClean="0"/>
              <a:t>. The 4/3 additive </a:t>
            </a:r>
            <a:r>
              <a:rPr lang="de-DE" dirty="0" err="1" smtClean="0"/>
              <a:t>spanner</a:t>
            </a:r>
            <a:r>
              <a:rPr lang="de-DE" dirty="0" smtClean="0"/>
              <a:t> </a:t>
            </a:r>
            <a:r>
              <a:rPr lang="de-DE" dirty="0" err="1" smtClean="0"/>
              <a:t>exponent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tight</a:t>
            </a:r>
            <a:r>
              <a:rPr lang="de-DE" dirty="0" smtClean="0"/>
              <a:t>. </a:t>
            </a:r>
            <a:r>
              <a:rPr lang="de-DE" dirty="0" err="1" smtClean="0"/>
              <a:t>Proc</a:t>
            </a:r>
            <a:r>
              <a:rPr lang="de-DE" dirty="0" smtClean="0"/>
              <a:t>.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48th ACM Symposium on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Computing (STOC), 2016.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55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 smtClean="0">
                <a:solidFill>
                  <a:srgbClr val="FF0000"/>
                </a:solidFill>
              </a:rPr>
              <a:t>How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quickly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answer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distance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requests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Naive </a:t>
            </a:r>
            <a:r>
              <a:rPr lang="de-DE" dirty="0" err="1" smtClean="0">
                <a:solidFill>
                  <a:schemeClr val="accent2"/>
                </a:solidFill>
              </a:rPr>
              <a:t>approach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de-DE" dirty="0" smtClean="0"/>
              <a:t>Run an APSP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all </a:t>
            </a:r>
            <a:r>
              <a:rPr lang="de-DE" dirty="0" err="1" smtClean="0"/>
              <a:t>answers</a:t>
            </a:r>
            <a:r>
              <a:rPr lang="de-DE" dirty="0" smtClean="0"/>
              <a:t> in a </a:t>
            </a:r>
            <a:r>
              <a:rPr lang="de-DE" dirty="0" err="1" smtClean="0"/>
              <a:t>matrix</a:t>
            </a: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Problems:</a:t>
            </a:r>
          </a:p>
          <a:p>
            <a:r>
              <a:rPr lang="de-DE" dirty="0" smtClean="0"/>
              <a:t>High </a:t>
            </a:r>
            <a:r>
              <a:rPr lang="de-DE" dirty="0" err="1" smtClean="0"/>
              <a:t>runtime</a:t>
            </a:r>
            <a:r>
              <a:rPr lang="de-DE" dirty="0" smtClean="0"/>
              <a:t> (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+ 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n) </a:t>
            </a:r>
            <a:r>
              <a:rPr lang="de-DE" dirty="0" smtClean="0"/>
              <a:t>)</a:t>
            </a:r>
          </a:p>
          <a:p>
            <a:r>
              <a:rPr lang="de-DE" dirty="0" smtClean="0"/>
              <a:t>High storage space (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)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Alternative </a:t>
            </a:r>
            <a:r>
              <a:rPr lang="de-DE" dirty="0" err="1" smtClean="0">
                <a:solidFill>
                  <a:schemeClr val="accent2"/>
                </a:solidFill>
              </a:rPr>
              <a:t>approach</a:t>
            </a:r>
            <a:r>
              <a:rPr lang="de-DE" dirty="0" smtClean="0">
                <a:solidFill>
                  <a:schemeClr val="accent2"/>
                </a:solidFill>
              </a:rPr>
              <a:t>, </a:t>
            </a:r>
            <a:r>
              <a:rPr lang="de-DE" dirty="0" err="1" smtClean="0">
                <a:solidFill>
                  <a:schemeClr val="accent2"/>
                </a:solidFill>
              </a:rPr>
              <a:t>if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approximate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answers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are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sufficient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de-DE" dirty="0" smtClean="0"/>
              <a:t>Compute additive or multiplicative spanner, and run an APSP algorithm on that spanner.</a:t>
            </a:r>
            <a:br>
              <a:rPr lang="de-DE" dirty="0" smtClean="0"/>
            </a:br>
            <a:r>
              <a:rPr lang="de-DE" dirty="0" smtClean="0">
                <a:sym typeface="Symbol" panose="05050102010706020507" pitchFamily="18" charset="2"/>
              </a:rPr>
              <a:t>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still high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investigated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distance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oracles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0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Definition 4.15: </a:t>
            </a:r>
            <a:r>
              <a:rPr lang="de-DE" dirty="0" smtClean="0"/>
              <a:t>An </a:t>
            </a:r>
            <a:r>
              <a:rPr lang="de-DE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de-DE" dirty="0" smtClean="0">
                <a:solidFill>
                  <a:srgbClr val="FF0000"/>
                </a:solidFill>
              </a:rPr>
              <a:t>-</a:t>
            </a:r>
            <a:r>
              <a:rPr lang="de-DE" dirty="0" err="1" smtClean="0">
                <a:solidFill>
                  <a:srgbClr val="FF0000"/>
                </a:solidFill>
              </a:rPr>
              <a:t>approximate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distance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oracle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:</a:t>
            </a:r>
          </a:p>
          <a:p>
            <a:r>
              <a:rPr lang="de-DE" dirty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preprocessing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returns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FF0000"/>
                </a:solidFill>
              </a:rPr>
              <a:t>summary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endParaRPr lang="de-DE" dirty="0" smtClean="0"/>
          </a:p>
          <a:p>
            <a:r>
              <a:rPr lang="de-DE" dirty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summary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vertices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returns</a:t>
            </a:r>
            <a:r>
              <a:rPr lang="de-DE" dirty="0" smtClean="0"/>
              <a:t> an </a:t>
            </a:r>
            <a:r>
              <a:rPr lang="de-DE" dirty="0" err="1" smtClean="0"/>
              <a:t>estimate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such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de-DE" dirty="0"/>
              <a:t>-</a:t>
            </a:r>
            <a:r>
              <a:rPr lang="de-DE" dirty="0" err="1"/>
              <a:t>approximate</a:t>
            </a:r>
            <a:r>
              <a:rPr lang="de-DE" dirty="0"/>
              <a:t> </a:t>
            </a:r>
            <a:r>
              <a:rPr lang="de-DE" dirty="0" err="1"/>
              <a:t>distance</a:t>
            </a:r>
            <a:r>
              <a:rPr lang="de-DE" dirty="0"/>
              <a:t> </a:t>
            </a:r>
            <a:r>
              <a:rPr lang="de-DE" dirty="0" err="1"/>
              <a:t>oracle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time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q(n)</a:t>
            </a:r>
            <a:r>
              <a:rPr lang="de-DE" dirty="0" smtClean="0"/>
              <a:t>, </a:t>
            </a:r>
            <a:r>
              <a:rPr lang="de-DE" dirty="0" err="1" smtClean="0"/>
              <a:t>preprocessing</a:t>
            </a:r>
            <a:r>
              <a:rPr lang="de-DE" dirty="0" smtClean="0"/>
              <a:t> time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m,n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s(n)</a:t>
            </a:r>
            <a:r>
              <a:rPr lang="de-DE" dirty="0" smtClean="0"/>
              <a:t>. The </a:t>
            </a:r>
            <a:r>
              <a:rPr lang="de-DE" dirty="0" err="1" smtClean="0"/>
              <a:t>goal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minimize</a:t>
            </a:r>
            <a:r>
              <a:rPr lang="de-DE" dirty="0" smtClean="0"/>
              <a:t> all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quantities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Thorup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Zwick (STOC 2001)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non-negative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4.16: </a:t>
            </a:r>
            <a:r>
              <a:rPr lang="de-DE" dirty="0" smtClean="0"/>
              <a:t>For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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exists</a:t>
            </a:r>
            <a:r>
              <a:rPr lang="de-DE" dirty="0" smtClean="0"/>
              <a:t> 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(2k-1)-</a:t>
            </a:r>
            <a:r>
              <a:rPr lang="de-DE" dirty="0" err="1" smtClean="0"/>
              <a:t>approximate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space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time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preprocessing</a:t>
            </a:r>
            <a:r>
              <a:rPr lang="de-DE" dirty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O(k)</a:t>
            </a:r>
            <a:r>
              <a:rPr lang="de-DE" dirty="0" smtClean="0"/>
              <a:t> time (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hide</a:t>
            </a:r>
            <a:r>
              <a:rPr lang="de-DE" dirty="0" smtClean="0"/>
              <a:t> </a:t>
            </a:r>
            <a:r>
              <a:rPr lang="de-DE" dirty="0" err="1" smtClean="0"/>
              <a:t>logarithmic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O-notation).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81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55351"/>
            <a:ext cx="8229600" cy="48379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2"/>
                </a:solidFill>
              </a:rPr>
              <a:t>Theorem 4.16: </a:t>
            </a:r>
            <a:r>
              <a:rPr lang="de-DE" dirty="0"/>
              <a:t>For all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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exists</a:t>
            </a:r>
            <a:r>
              <a:rPr lang="de-DE" dirty="0"/>
              <a:t> a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(2k-1)-</a:t>
            </a:r>
            <a:r>
              <a:rPr lang="de-DE" dirty="0" err="1"/>
              <a:t>approximate</a:t>
            </a:r>
            <a:r>
              <a:rPr lang="de-DE" dirty="0"/>
              <a:t> </a:t>
            </a:r>
            <a:r>
              <a:rPr lang="de-DE" dirty="0" err="1"/>
              <a:t>distance</a:t>
            </a:r>
            <a:r>
              <a:rPr lang="de-DE" dirty="0"/>
              <a:t> </a:t>
            </a:r>
            <a:r>
              <a:rPr lang="de-DE" dirty="0" err="1"/>
              <a:t>oracle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1+1/k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space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/>
              <a:t>time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preprocessing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queries</a:t>
            </a:r>
            <a:r>
              <a:rPr lang="de-DE" dirty="0"/>
              <a:t>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O(k)</a:t>
            </a:r>
            <a:r>
              <a:rPr lang="de-DE" dirty="0"/>
              <a:t> time (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hide</a:t>
            </a:r>
            <a:r>
              <a:rPr lang="de-DE" dirty="0"/>
              <a:t> </a:t>
            </a:r>
            <a:r>
              <a:rPr lang="de-DE" dirty="0" err="1"/>
              <a:t>logarithmic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O-notation).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 smtClean="0"/>
              <a:t>: trivial. Just run our APSP algorithm.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=2</a:t>
            </a:r>
            <a:r>
              <a:rPr lang="de-DE" dirty="0" smtClean="0"/>
              <a:t>: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preprocessing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dirty="0" smtClean="0"/>
              <a:t>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A:= </a:t>
            </a:r>
            <a:r>
              <a:rPr lang="de-DE" dirty="0" smtClean="0"/>
              <a:t>random subset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of size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n  log n</a:t>
            </a:r>
            <a:r>
              <a:rPr lang="de-DE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/>
              <a:t> </a:t>
            </a:r>
            <a:r>
              <a:rPr lang="de-DE" smtClean="0">
                <a:solidFill>
                  <a:srgbClr val="00B050"/>
                </a:solidFill>
              </a:rPr>
              <a:t>//A is a „reference“ set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for each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run Dijkstra to compute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d(a,v)</a:t>
            </a:r>
            <a:r>
              <a:rPr lang="de-DE" dirty="0" smtClean="0"/>
              <a:t> for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V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for each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V\A</a:t>
            </a:r>
            <a:r>
              <a:rPr lang="de-DE" dirty="0" smtClean="0"/>
              <a:t> do</a:t>
            </a:r>
            <a:br>
              <a:rPr lang="de-DE" dirty="0" smtClean="0"/>
            </a:br>
            <a:r>
              <a:rPr lang="de-DE" dirty="0" smtClean="0"/>
              <a:t>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(v):=argmin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d(v,y)  </a:t>
            </a:r>
            <a:r>
              <a:rPr lang="de-DE" dirty="0" smtClean="0">
                <a:solidFill>
                  <a:srgbClr val="00B050"/>
                </a:solidFill>
              </a:rPr>
              <a:t>//find vertex in A closest to v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B050"/>
                </a:solidFill>
              </a:rPr>
              <a:t>        // find vertices in V closer to v than those in A</a:t>
            </a:r>
            <a:br>
              <a:rPr lang="de-DE" dirty="0" smtClean="0">
                <a:solidFill>
                  <a:srgbClr val="00B050"/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de-DE" dirty="0" smtClean="0"/>
              <a:t>run Dijkstra to compute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A(v):={x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 | d(v,x)&lt;d(v,p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(v))}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B(v):=A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A(v)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    store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under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for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B(v)</a:t>
            </a:r>
            <a:r>
              <a:rPr lang="de-DE" dirty="0" smtClean="0"/>
              <a:t>, store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d(v,x)</a:t>
            </a:r>
            <a:r>
              <a:rPr lang="de-DE" dirty="0" smtClean="0"/>
              <a:t> under </a:t>
            </a:r>
            <a:r>
              <a:rPr lang="de-DE" dirty="0"/>
              <a:t>key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(v,x) </a:t>
            </a:r>
            <a:r>
              <a:rPr lang="de-DE" dirty="0" smtClean="0"/>
              <a:t>in a hash table</a:t>
            </a:r>
          </a:p>
          <a:p>
            <a:pPr marL="0" indent="0">
              <a:buNone/>
            </a:pPr>
            <a:endParaRPr lang="de-DE" sz="2500" dirty="0"/>
          </a:p>
          <a:p>
            <a:r>
              <a:rPr lang="de-DE" dirty="0" smtClean="0"/>
              <a:t>One can show </a:t>
            </a:r>
            <a:r>
              <a:rPr lang="de-DE" dirty="0" smtClean="0"/>
              <a:t>that with high probability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is a hitting set of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M={ N 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 | 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V}</a:t>
            </a:r>
            <a:r>
              <a:rPr lang="de-DE" dirty="0" smtClean="0"/>
              <a:t>, where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 </a:t>
            </a:r>
            <a:r>
              <a:rPr lang="de-DE" dirty="0" smtClean="0"/>
              <a:t>is the set containing the closest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 nodes to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.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55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4355976" y="3068960"/>
            <a:ext cx="288032" cy="216024"/>
            <a:chOff x="5767772" y="5373216"/>
            <a:chExt cx="432048" cy="288032"/>
          </a:xfrm>
        </p:grpSpPr>
        <p:cxnSp>
          <p:nvCxnSpPr>
            <p:cNvPr id="8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/>
          <p:cNvGrpSpPr/>
          <p:nvPr/>
        </p:nvGrpSpPr>
        <p:grpSpPr>
          <a:xfrm>
            <a:off x="1524000" y="5655031"/>
            <a:ext cx="192360" cy="144016"/>
            <a:chOff x="5767772" y="5373216"/>
            <a:chExt cx="432048" cy="288032"/>
          </a:xfrm>
        </p:grpSpPr>
        <p:cxnSp>
          <p:nvCxnSpPr>
            <p:cNvPr id="12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/>
        </p:nvGrpSpPr>
        <p:grpSpPr>
          <a:xfrm>
            <a:off x="3630216" y="5669363"/>
            <a:ext cx="192360" cy="144016"/>
            <a:chOff x="5767772" y="5373216"/>
            <a:chExt cx="432048" cy="288032"/>
          </a:xfrm>
        </p:grpSpPr>
        <p:cxnSp>
          <p:nvCxnSpPr>
            <p:cNvPr id="16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/>
        </p:nvGrpSpPr>
        <p:grpSpPr>
          <a:xfrm>
            <a:off x="7380312" y="5549944"/>
            <a:ext cx="288032" cy="216024"/>
            <a:chOff x="5767772" y="5373216"/>
            <a:chExt cx="432048" cy="288032"/>
          </a:xfrm>
        </p:grpSpPr>
        <p:cxnSp>
          <p:nvCxnSpPr>
            <p:cNvPr id="20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"/>
            <p:cNvCxnSpPr/>
            <p:nvPr/>
          </p:nvCxnSpPr>
          <p:spPr>
            <a:xfrm>
              <a:off x="5839780" y="5373216"/>
              <a:ext cx="360040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25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A helpful lemma to bound storage requirements: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Lemma 4.17: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|B(v)|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n log n)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Proof:</a:t>
            </a:r>
          </a:p>
          <a:p>
            <a:r>
              <a:rPr lang="de-DE" dirty="0" smtClean="0"/>
              <a:t>It </a:t>
            </a:r>
            <a:r>
              <a:rPr lang="de-DE" dirty="0" err="1" smtClean="0"/>
              <a:t>suffices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|A(v)|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n 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|A|=O(  n log n).</a:t>
            </a:r>
          </a:p>
          <a:p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closest</a:t>
            </a:r>
            <a:r>
              <a:rPr lang="de-DE" dirty="0" smtClean="0"/>
              <a:t>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high </a:t>
            </a:r>
            <a:r>
              <a:rPr lang="de-DE" dirty="0" err="1" smtClean="0"/>
              <a:t>probability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also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(v).</a:t>
            </a:r>
          </a:p>
          <a:p>
            <a:r>
              <a:rPr lang="de-DE" dirty="0" smtClean="0"/>
              <a:t>Thus, all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closer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in </a:t>
            </a:r>
            <a:br>
              <a:rPr lang="de-DE" dirty="0" smtClean="0"/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(v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A(v)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A(v)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 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|A(v)|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n 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56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4211960" y="2060848"/>
            <a:ext cx="360040" cy="288032"/>
            <a:chOff x="5767772" y="5373216"/>
            <a:chExt cx="360040" cy="288032"/>
          </a:xfrm>
        </p:grpSpPr>
        <p:cxnSp>
          <p:nvCxnSpPr>
            <p:cNvPr id="8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/>
        </p:nvGrpSpPr>
        <p:grpSpPr>
          <a:xfrm>
            <a:off x="5580112" y="2852936"/>
            <a:ext cx="360040" cy="288032"/>
            <a:chOff x="5767772" y="5373216"/>
            <a:chExt cx="360040" cy="288032"/>
          </a:xfrm>
        </p:grpSpPr>
        <p:cxnSp>
          <p:nvCxnSpPr>
            <p:cNvPr id="13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ieren 15"/>
          <p:cNvGrpSpPr/>
          <p:nvPr/>
        </p:nvGrpSpPr>
        <p:grpSpPr>
          <a:xfrm>
            <a:off x="3851920" y="3212976"/>
            <a:ext cx="360040" cy="288032"/>
            <a:chOff x="5767772" y="5373216"/>
            <a:chExt cx="360040" cy="288032"/>
          </a:xfrm>
        </p:grpSpPr>
        <p:cxnSp>
          <p:nvCxnSpPr>
            <p:cNvPr id="17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5076056" y="3643403"/>
            <a:ext cx="360040" cy="288032"/>
            <a:chOff x="5767772" y="5373216"/>
            <a:chExt cx="360040" cy="288032"/>
          </a:xfrm>
        </p:grpSpPr>
        <p:cxnSp>
          <p:nvCxnSpPr>
            <p:cNvPr id="21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23"/>
          <p:cNvGrpSpPr/>
          <p:nvPr/>
        </p:nvGrpSpPr>
        <p:grpSpPr>
          <a:xfrm>
            <a:off x="7589100" y="4077072"/>
            <a:ext cx="256451" cy="216024"/>
            <a:chOff x="5767772" y="5373216"/>
            <a:chExt cx="360040" cy="288032"/>
          </a:xfrm>
        </p:grpSpPr>
        <p:cxnSp>
          <p:nvCxnSpPr>
            <p:cNvPr id="25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1115616" y="4797152"/>
            <a:ext cx="256451" cy="216024"/>
            <a:chOff x="5767772" y="5373216"/>
            <a:chExt cx="360040" cy="288032"/>
          </a:xfrm>
        </p:grpSpPr>
        <p:cxnSp>
          <p:nvCxnSpPr>
            <p:cNvPr id="29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31"/>
          <p:cNvGrpSpPr/>
          <p:nvPr/>
        </p:nvGrpSpPr>
        <p:grpSpPr>
          <a:xfrm>
            <a:off x="2195736" y="5589240"/>
            <a:ext cx="256451" cy="216024"/>
            <a:chOff x="5767772" y="5373216"/>
            <a:chExt cx="360040" cy="288032"/>
          </a:xfrm>
        </p:grpSpPr>
        <p:cxnSp>
          <p:nvCxnSpPr>
            <p:cNvPr id="33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en 35"/>
          <p:cNvGrpSpPr/>
          <p:nvPr/>
        </p:nvGrpSpPr>
        <p:grpSpPr>
          <a:xfrm>
            <a:off x="6556768" y="5445224"/>
            <a:ext cx="360040" cy="288032"/>
            <a:chOff x="5767772" y="5373216"/>
            <a:chExt cx="360040" cy="288032"/>
          </a:xfrm>
        </p:grpSpPr>
        <p:cxnSp>
          <p:nvCxnSpPr>
            <p:cNvPr id="37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59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 smtClean="0">
                <a:solidFill>
                  <a:schemeClr val="accent2"/>
                </a:solidFill>
              </a:rPr>
              <a:t> Theorem 4.16 (</a:t>
            </a:r>
            <a:r>
              <a:rPr lang="de-DE" dirty="0" err="1" smtClean="0">
                <a:solidFill>
                  <a:schemeClr val="accent2"/>
                </a:solidFill>
              </a:rPr>
              <a:t>continued</a:t>
            </a:r>
            <a:r>
              <a:rPr lang="de-DE" dirty="0" smtClean="0">
                <a:solidFill>
                  <a:schemeClr val="accent2"/>
                </a:solidFill>
              </a:rPr>
              <a:t>):</a:t>
            </a:r>
          </a:p>
          <a:p>
            <a:pPr marL="0" indent="0">
              <a:buNone/>
            </a:pP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b="1" dirty="0" smtClean="0"/>
              <a:t>Storage</a:t>
            </a:r>
          </a:p>
          <a:p>
            <a:r>
              <a:rPr lang="de-DE" dirty="0" smtClean="0"/>
              <a:t>Lemma 4.17 implies that the storage space needed by our distance oracle 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n log n)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b="1" dirty="0" smtClean="0"/>
              <a:t>Query time</a:t>
            </a:r>
          </a:p>
          <a:p>
            <a:r>
              <a:rPr lang="de-DE" dirty="0"/>
              <a:t>A</a:t>
            </a:r>
            <a:r>
              <a:rPr lang="de-DE" dirty="0" smtClean="0"/>
              <a:t> query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(u,v) </a:t>
            </a:r>
            <a:r>
              <a:rPr lang="de-DE" dirty="0" smtClean="0"/>
              <a:t>is processed as follows:</a:t>
            </a:r>
          </a:p>
          <a:p>
            <a:pPr marL="0" indent="0">
              <a:buNone/>
            </a:pPr>
            <a:r>
              <a:rPr lang="de-DE" dirty="0" smtClean="0"/>
              <a:t>      </a:t>
            </a:r>
            <a:r>
              <a:rPr lang="de-DE" dirty="0"/>
              <a:t>i</a:t>
            </a:r>
            <a:r>
              <a:rPr lang="de-DE" dirty="0" smtClean="0"/>
              <a:t>f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d(u,v)</a:t>
            </a:r>
            <a:r>
              <a:rPr lang="de-DE" dirty="0"/>
              <a:t> </a:t>
            </a:r>
            <a:r>
              <a:rPr lang="de-DE" dirty="0" smtClean="0"/>
              <a:t>is stored in the hash table then </a:t>
            </a:r>
            <a:br>
              <a:rPr lang="de-DE" dirty="0" smtClean="0"/>
            </a:br>
            <a:r>
              <a:rPr lang="de-DE" dirty="0" smtClean="0"/>
              <a:t>          return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d(u,v) =: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D(u,v)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else</a:t>
            </a:r>
            <a:br>
              <a:rPr lang="de-DE" dirty="0" smtClean="0"/>
            </a:br>
            <a:r>
              <a:rPr lang="de-DE" dirty="0" smtClean="0"/>
              <a:t>          return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d(u,p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(u))+d(v,p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(u)) =: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  <a:p>
            <a:r>
              <a:rPr lang="de-DE" dirty="0" smtClean="0"/>
              <a:t>This obviously takes constant time. </a:t>
            </a:r>
          </a:p>
          <a:p>
            <a:pPr marL="0" indent="0">
              <a:buNone/>
            </a:pPr>
            <a:r>
              <a:rPr lang="de-DE" b="1" dirty="0" smtClean="0"/>
              <a:t>Query accuracy/quality</a:t>
            </a:r>
          </a:p>
          <a:p>
            <a:pPr marL="0" indent="0">
              <a:buNone/>
            </a:pPr>
            <a:r>
              <a:rPr lang="de-DE" dirty="0" smtClean="0"/>
              <a:t>For current case k=2, need to show that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d(u,v)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D(u,v)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3d(u,v).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57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3707904" y="2924944"/>
            <a:ext cx="288032" cy="216024"/>
            <a:chOff x="5767772" y="5373216"/>
            <a:chExt cx="360040" cy="288032"/>
          </a:xfrm>
        </p:grpSpPr>
        <p:cxnSp>
          <p:nvCxnSpPr>
            <p:cNvPr id="8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187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Claim: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3d(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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)=d(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triangle</a:t>
            </a:r>
            <a:r>
              <a:rPr lang="de-DE" dirty="0" smtClean="0"/>
              <a:t> </a:t>
            </a:r>
            <a:r>
              <a:rPr lang="de-DE" dirty="0" err="1" smtClean="0"/>
              <a:t>inequality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d(u,p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)+d(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v,p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= 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3d(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triangle</a:t>
            </a:r>
            <a:r>
              <a:rPr lang="de-DE" dirty="0" smtClean="0"/>
              <a:t> </a:t>
            </a:r>
            <a:r>
              <a:rPr lang="de-DE" dirty="0" err="1" smtClean="0"/>
              <a:t>inequality</a:t>
            </a:r>
            <a:r>
              <a:rPr lang="de-DE" dirty="0" smtClean="0"/>
              <a:t> </a:t>
            </a:r>
            <a:r>
              <a:rPr lang="de-DE" dirty="0" err="1" smtClean="0"/>
              <a:t>again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obtain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	= d(u,p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))+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(u),v)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d(u,p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(u))+(d(p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(u),u)+d(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= 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d(u,p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(u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 + 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3d(u,v)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29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Proof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 smtClean="0">
                <a:solidFill>
                  <a:schemeClr val="accent2"/>
                </a:solidFill>
              </a:rPr>
              <a:t> Theorem 4.16 (</a:t>
            </a:r>
            <a:r>
              <a:rPr lang="de-DE" dirty="0" err="1" smtClean="0">
                <a:solidFill>
                  <a:schemeClr val="accent2"/>
                </a:solidFill>
              </a:rPr>
              <a:t>continued</a:t>
            </a:r>
            <a:r>
              <a:rPr lang="de-DE" dirty="0" smtClean="0">
                <a:solidFill>
                  <a:schemeClr val="accent2"/>
                </a:solidFill>
              </a:rPr>
              <a:t>):</a:t>
            </a:r>
          </a:p>
          <a:p>
            <a:pPr marL="0" indent="0">
              <a:buNone/>
            </a:pPr>
            <a:r>
              <a:rPr lang="de-DE" b="1" dirty="0" smtClean="0"/>
              <a:t>Preprocessing runtime</a:t>
            </a:r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/>
              <a:t> run Dijkstra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a,v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V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m+n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log n)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 log n)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\A</a:t>
            </a:r>
            <a:r>
              <a:rPr lang="de-DE" dirty="0" smtClean="0"/>
              <a:t>: total </a:t>
            </a:r>
            <a:r>
              <a:rPr lang="de-DE" dirty="0" err="1" smtClean="0"/>
              <a:t>runtime</a:t>
            </a:r>
            <a:r>
              <a:rPr lang="de-DE" dirty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 n log n) </a:t>
            </a:r>
            <a:endParaRPr lang="de-DE" dirty="0" smtClean="0"/>
          </a:p>
          <a:p>
            <a:r>
              <a:rPr lang="de-DE" dirty="0" smtClean="0"/>
              <a:t>One can run a modified version of Dijkstra </a:t>
            </a:r>
            <a:r>
              <a:rPr lang="de-DE" dirty="0"/>
              <a:t>to compute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A(v):={x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 | d(v,x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)&lt;d(v,p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(v))}</a:t>
            </a:r>
            <a:r>
              <a:rPr lang="de-DE" dirty="0"/>
              <a:t> </a:t>
            </a:r>
            <a:r>
              <a:rPr lang="de-DE" dirty="0" smtClean="0"/>
              <a:t>for each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V\A</a:t>
            </a:r>
            <a:r>
              <a:rPr lang="de-DE" dirty="0" smtClean="0"/>
              <a:t> in time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O(|E(A(v))|+|A(v)| log n)</a:t>
            </a:r>
            <a:r>
              <a:rPr lang="de-DE" dirty="0" smtClean="0"/>
              <a:t>, where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E(A(v)) </a:t>
            </a:r>
            <a:r>
              <a:rPr lang="de-DE" dirty="0" smtClean="0"/>
              <a:t>is the set of all edges containing vertices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A(v)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One can show that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V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|E(A(w))| = O(m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de-DE" dirty="0" smtClean="0"/>
              <a:t>Thus, overall runtime for the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A(v)</a:t>
            </a:r>
            <a:r>
              <a:rPr lang="de-DE" dirty="0" smtClean="0"/>
              <a:t>´s 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O(m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 + n  n log n)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preprocessing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O((m + n log 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 log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n)</a:t>
            </a:r>
            <a:r>
              <a:rPr lang="de-DE" dirty="0"/>
              <a:t> </a:t>
            </a:r>
            <a:r>
              <a:rPr lang="de-DE" dirty="0" smtClean="0"/>
              <a:t>time.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59</a:t>
            </a:fld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3779912" y="2657196"/>
            <a:ext cx="288032" cy="216024"/>
            <a:chOff x="5767772" y="5373216"/>
            <a:chExt cx="360040" cy="288032"/>
          </a:xfrm>
        </p:grpSpPr>
        <p:cxnSp>
          <p:nvCxnSpPr>
            <p:cNvPr id="12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/>
        </p:nvGrpSpPr>
        <p:grpSpPr>
          <a:xfrm>
            <a:off x="7146638" y="2970617"/>
            <a:ext cx="288032" cy="216024"/>
            <a:chOff x="5767772" y="5373216"/>
            <a:chExt cx="360040" cy="288032"/>
          </a:xfrm>
        </p:grpSpPr>
        <p:cxnSp>
          <p:nvCxnSpPr>
            <p:cNvPr id="16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/>
        </p:nvGrpSpPr>
        <p:grpSpPr>
          <a:xfrm>
            <a:off x="6110199" y="4621005"/>
            <a:ext cx="288032" cy="216024"/>
            <a:chOff x="5767772" y="5373216"/>
            <a:chExt cx="360040" cy="288032"/>
          </a:xfrm>
        </p:grpSpPr>
        <p:cxnSp>
          <p:nvCxnSpPr>
            <p:cNvPr id="20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26"/>
          <p:cNvGrpSpPr/>
          <p:nvPr/>
        </p:nvGrpSpPr>
        <p:grpSpPr>
          <a:xfrm>
            <a:off x="7089032" y="4989106"/>
            <a:ext cx="288032" cy="216024"/>
            <a:chOff x="5767772" y="5373216"/>
            <a:chExt cx="360040" cy="288032"/>
          </a:xfrm>
        </p:grpSpPr>
        <p:cxnSp>
          <p:nvCxnSpPr>
            <p:cNvPr id="28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30"/>
          <p:cNvGrpSpPr/>
          <p:nvPr/>
        </p:nvGrpSpPr>
        <p:grpSpPr>
          <a:xfrm>
            <a:off x="7475984" y="5293130"/>
            <a:ext cx="288032" cy="216024"/>
            <a:chOff x="5767772" y="5373216"/>
            <a:chExt cx="360040" cy="288032"/>
          </a:xfrm>
        </p:grpSpPr>
        <p:cxnSp>
          <p:nvCxnSpPr>
            <p:cNvPr id="32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/>
          <p:cNvGrpSpPr/>
          <p:nvPr/>
        </p:nvGrpSpPr>
        <p:grpSpPr>
          <a:xfrm>
            <a:off x="6295865" y="4989106"/>
            <a:ext cx="288032" cy="216024"/>
            <a:chOff x="5767772" y="5373216"/>
            <a:chExt cx="360040" cy="288032"/>
          </a:xfrm>
        </p:grpSpPr>
        <p:cxnSp>
          <p:nvCxnSpPr>
            <p:cNvPr id="40" name="Straight Connector 8"/>
            <p:cNvCxnSpPr/>
            <p:nvPr/>
          </p:nvCxnSpPr>
          <p:spPr>
            <a:xfrm>
              <a:off x="5767772" y="5373216"/>
              <a:ext cx="72008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9"/>
            <p:cNvCxnSpPr/>
            <p:nvPr/>
          </p:nvCxnSpPr>
          <p:spPr>
            <a:xfrm>
              <a:off x="5839780" y="5373216"/>
              <a:ext cx="0" cy="288032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2"/>
            <p:cNvCxnSpPr/>
            <p:nvPr/>
          </p:nvCxnSpPr>
          <p:spPr>
            <a:xfrm>
              <a:off x="5839780" y="5373216"/>
              <a:ext cx="288032" cy="0"/>
            </a:xfrm>
            <a:prstGeom prst="line">
              <a:avLst/>
            </a:prstGeom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514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532B-6FDD-482A-A946-8C692D31E50F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5070-7048-491F-B6F1-A71D07432C92}" type="slidenum">
              <a:rPr lang="de-DE"/>
              <a:pPr/>
              <a:t>6</a:t>
            </a:fld>
            <a:endParaRPr lang="de-DE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5060" name="Text Box 36"/>
          <p:cNvSpPr txBox="1">
            <a:spLocks noChangeArrowheads="1"/>
          </p:cNvSpPr>
          <p:nvPr/>
        </p:nvSpPr>
        <p:spPr bwMode="auto">
          <a:xfrm>
            <a:off x="827088" y="1722438"/>
            <a:ext cx="73933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Negative </a:t>
            </a:r>
            <a:r>
              <a:rPr lang="de-DE" sz="2800" dirty="0" err="1" smtClean="0"/>
              <a:t>cycle</a:t>
            </a:r>
            <a:r>
              <a:rPr lang="de-DE" sz="2800" dirty="0" smtClean="0"/>
              <a:t> </a:t>
            </a:r>
            <a:r>
              <a:rPr lang="de-DE" sz="2800" dirty="0" err="1" smtClean="0"/>
              <a:t>necessary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sufficient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 </a:t>
            </a:r>
            <a:br>
              <a:rPr lang="de-DE" sz="2800" dirty="0" smtClean="0"/>
            </a:br>
            <a:r>
              <a:rPr lang="de-DE" sz="2800" dirty="0" err="1" smtClean="0"/>
              <a:t>distance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385061" name="Text Box 37"/>
          <p:cNvSpPr txBox="1">
            <a:spLocks noChangeArrowheads="1"/>
          </p:cNvSpPr>
          <p:nvPr/>
        </p:nvSpPr>
        <p:spPr bwMode="auto">
          <a:xfrm>
            <a:off x="827088" y="2781300"/>
            <a:ext cx="4134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smtClean="0"/>
              <a:t>Negative </a:t>
            </a:r>
            <a:r>
              <a:rPr lang="de-DE" sz="2800" dirty="0" err="1" smtClean="0"/>
              <a:t>cycle</a:t>
            </a:r>
            <a:r>
              <a:rPr lang="de-DE" sz="2800" dirty="0" smtClean="0"/>
              <a:t> </a:t>
            </a:r>
            <a:r>
              <a:rPr lang="de-DE" sz="2800" dirty="0" err="1" smtClean="0"/>
              <a:t>sufficient</a:t>
            </a:r>
            <a:r>
              <a:rPr lang="de-DE" sz="2800" dirty="0" smtClean="0"/>
              <a:t>:</a:t>
            </a:r>
            <a:endParaRPr lang="de-DE" sz="2800" dirty="0"/>
          </a:p>
        </p:txBody>
      </p:sp>
      <p:sp>
        <p:nvSpPr>
          <p:cNvPr id="385062" name="Oval 38"/>
          <p:cNvSpPr>
            <a:spLocks noChangeArrowheads="1"/>
          </p:cNvSpPr>
          <p:nvPr/>
        </p:nvSpPr>
        <p:spPr bwMode="auto">
          <a:xfrm>
            <a:off x="2143125" y="38195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5063" name="Oval 39"/>
          <p:cNvSpPr>
            <a:spLocks noChangeArrowheads="1"/>
          </p:cNvSpPr>
          <p:nvPr/>
        </p:nvSpPr>
        <p:spPr bwMode="auto">
          <a:xfrm>
            <a:off x="3078163" y="38195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5064" name="Oval 40"/>
          <p:cNvSpPr>
            <a:spLocks noChangeArrowheads="1"/>
          </p:cNvSpPr>
          <p:nvPr/>
        </p:nvSpPr>
        <p:spPr bwMode="auto">
          <a:xfrm>
            <a:off x="4446588" y="38195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5065" name="Oval 41"/>
          <p:cNvSpPr>
            <a:spLocks noChangeArrowheads="1"/>
          </p:cNvSpPr>
          <p:nvPr/>
        </p:nvSpPr>
        <p:spPr bwMode="auto">
          <a:xfrm>
            <a:off x="5383213" y="38195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5066" name="Text Box 42"/>
          <p:cNvSpPr txBox="1">
            <a:spLocks noChangeArrowheads="1"/>
          </p:cNvSpPr>
          <p:nvPr/>
        </p:nvSpPr>
        <p:spPr bwMode="auto">
          <a:xfrm>
            <a:off x="1762125" y="3695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85067" name="Text Box 43"/>
          <p:cNvSpPr txBox="1">
            <a:spLocks noChangeArrowheads="1"/>
          </p:cNvSpPr>
          <p:nvPr/>
        </p:nvSpPr>
        <p:spPr bwMode="auto">
          <a:xfrm>
            <a:off x="5722938" y="37671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85068" name="Line 44"/>
          <p:cNvSpPr>
            <a:spLocks noChangeShapeType="1"/>
          </p:cNvSpPr>
          <p:nvPr/>
        </p:nvSpPr>
        <p:spPr bwMode="auto">
          <a:xfrm>
            <a:off x="2359025" y="38909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cxnSp>
        <p:nvCxnSpPr>
          <p:cNvPr id="385069" name="AutoShape 45"/>
          <p:cNvCxnSpPr>
            <a:cxnSpLocks noChangeShapeType="1"/>
            <a:stCxn id="385063" idx="7"/>
            <a:endCxn id="385064" idx="1"/>
          </p:cNvCxnSpPr>
          <p:nvPr/>
        </p:nvCxnSpPr>
        <p:spPr bwMode="auto">
          <a:xfrm rot="5400000" flipV="1">
            <a:off x="3869532" y="3244056"/>
            <a:ext cx="1588" cy="1216025"/>
          </a:xfrm>
          <a:prstGeom prst="curvedConnector3">
            <a:avLst>
              <a:gd name="adj1" fmla="val -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5070" name="AutoShape 46"/>
          <p:cNvCxnSpPr>
            <a:cxnSpLocks noChangeShapeType="1"/>
            <a:stCxn id="385064" idx="3"/>
            <a:endCxn id="385063" idx="5"/>
          </p:cNvCxnSpPr>
          <p:nvPr/>
        </p:nvCxnSpPr>
        <p:spPr bwMode="auto">
          <a:xfrm rot="5400000">
            <a:off x="3869532" y="3396456"/>
            <a:ext cx="1588" cy="1216025"/>
          </a:xfrm>
          <a:prstGeom prst="curvedConnector3">
            <a:avLst>
              <a:gd name="adj1" fmla="val 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5071" name="Line 47"/>
          <p:cNvSpPr>
            <a:spLocks noChangeShapeType="1"/>
          </p:cNvSpPr>
          <p:nvPr/>
        </p:nvSpPr>
        <p:spPr bwMode="auto">
          <a:xfrm flipV="1">
            <a:off x="4572000" y="37893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5072" name="Text Box 48"/>
          <p:cNvSpPr txBox="1">
            <a:spLocks noChangeArrowheads="1"/>
          </p:cNvSpPr>
          <p:nvPr/>
        </p:nvSpPr>
        <p:spPr bwMode="auto">
          <a:xfrm>
            <a:off x="3706813" y="36957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85073" name="Text Box 49"/>
          <p:cNvSpPr txBox="1">
            <a:spLocks noChangeArrowheads="1"/>
          </p:cNvSpPr>
          <p:nvPr/>
        </p:nvSpPr>
        <p:spPr bwMode="auto">
          <a:xfrm>
            <a:off x="6678613" y="3673475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c(C)&lt;0</a:t>
            </a:r>
          </a:p>
        </p:txBody>
      </p:sp>
      <p:sp>
        <p:nvSpPr>
          <p:cNvPr id="385074" name="Text Box 50"/>
          <p:cNvSpPr txBox="1">
            <a:spLocks noChangeArrowheads="1"/>
          </p:cNvSpPr>
          <p:nvPr/>
        </p:nvSpPr>
        <p:spPr bwMode="auto">
          <a:xfrm>
            <a:off x="2339975" y="3500438"/>
            <a:ext cx="825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/>
              <a:t>p</a:t>
            </a:r>
          </a:p>
        </p:txBody>
      </p:sp>
      <p:sp>
        <p:nvSpPr>
          <p:cNvPr id="385075" name="Text Box 51"/>
          <p:cNvSpPr txBox="1">
            <a:spLocks noChangeArrowheads="1"/>
          </p:cNvSpPr>
          <p:nvPr/>
        </p:nvSpPr>
        <p:spPr bwMode="auto">
          <a:xfrm>
            <a:off x="4427538" y="3357563"/>
            <a:ext cx="825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/>
              <a:t>q</a:t>
            </a:r>
          </a:p>
        </p:txBody>
      </p:sp>
      <p:sp>
        <p:nvSpPr>
          <p:cNvPr id="385076" name="Text Box 52"/>
          <p:cNvSpPr txBox="1">
            <a:spLocks noChangeArrowheads="1"/>
          </p:cNvSpPr>
          <p:nvPr/>
        </p:nvSpPr>
        <p:spPr bwMode="auto">
          <a:xfrm>
            <a:off x="827088" y="4724400"/>
            <a:ext cx="65710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 dirty="0" err="1" smtClean="0"/>
              <a:t>Cost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de-DE" sz="2800" dirty="0" smtClean="0"/>
              <a:t>-</a:t>
            </a:r>
            <a:r>
              <a:rPr lang="de-DE" sz="2800" dirty="0" err="1" smtClean="0"/>
              <a:t>fold</a:t>
            </a:r>
            <a:r>
              <a:rPr lang="de-DE" sz="2800" dirty="0" smtClean="0"/>
              <a:t> </a:t>
            </a:r>
            <a:r>
              <a:rPr lang="de-DE" sz="2800" dirty="0" err="1" smtClean="0"/>
              <a:t>traversal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: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c(p) +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  <a:latin typeface="cmsy10" pitchFamily="34" charset="0"/>
                <a:cs typeface="Lucida Sans Unicode"/>
                <a:sym typeface="Symbol"/>
              </a:rPr>
              <a:t></a:t>
            </a:r>
            <a:r>
              <a:rPr lang="de-DE" sz="2800" dirty="0" smtClean="0">
                <a:solidFill>
                  <a:schemeClr val="hlink"/>
                </a:solidFill>
              </a:rPr>
              <a:t>c(C</a:t>
            </a:r>
            <a:r>
              <a:rPr lang="de-DE" sz="2800" dirty="0">
                <a:solidFill>
                  <a:schemeClr val="hlink"/>
                </a:solidFill>
              </a:rPr>
              <a:t>) + c(q)</a:t>
            </a:r>
          </a:p>
          <a:p>
            <a:r>
              <a:rPr lang="de-DE" sz="2800" dirty="0" smtClean="0"/>
              <a:t>For </a:t>
            </a:r>
            <a:r>
              <a:rPr lang="de-DE" sz="2800" dirty="0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en-US" sz="2800" dirty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 err="1" smtClean="0"/>
              <a:t>this</a:t>
            </a:r>
            <a:r>
              <a:rPr lang="de-DE" sz="2800" dirty="0" smtClean="0"/>
              <a:t> </a:t>
            </a:r>
            <a:r>
              <a:rPr lang="de-DE" sz="2800" dirty="0" err="1" smtClean="0"/>
              <a:t>expression</a:t>
            </a:r>
            <a:r>
              <a:rPr lang="de-DE" sz="2800" dirty="0" smtClean="0"/>
              <a:t> </a:t>
            </a:r>
            <a:r>
              <a:rPr lang="de-DE" sz="2800" dirty="0" err="1" smtClean="0"/>
              <a:t>approaches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-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>
                <a:solidFill>
                  <a:schemeClr val="hlink"/>
                </a:solidFill>
              </a:rPr>
              <a:t>.</a:t>
            </a:r>
            <a:endParaRPr lang="de-DE" sz="2800" dirty="0">
              <a:solidFill>
                <a:schemeClr val="hlink"/>
              </a:solidFill>
            </a:endParaRPr>
          </a:p>
        </p:txBody>
      </p:sp>
      <p:cxnSp>
        <p:nvCxnSpPr>
          <p:cNvPr id="385078" name="AutoShape 54"/>
          <p:cNvCxnSpPr>
            <a:cxnSpLocks noChangeShapeType="1"/>
            <a:stCxn id="385063" idx="0"/>
            <a:endCxn id="385064" idx="0"/>
          </p:cNvCxnSpPr>
          <p:nvPr/>
        </p:nvCxnSpPr>
        <p:spPr bwMode="auto">
          <a:xfrm rot="5400000" flipV="1">
            <a:off x="3869532" y="3136106"/>
            <a:ext cx="1588" cy="1368425"/>
          </a:xfrm>
          <a:prstGeom prst="curvedConnector3">
            <a:avLst>
              <a:gd name="adj1" fmla="val -23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Oracles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2"/>
                </a:solidFill>
              </a:rPr>
              <a:t>Proof </a:t>
            </a:r>
            <a:r>
              <a:rPr lang="de-DE" dirty="0" err="1">
                <a:solidFill>
                  <a:schemeClr val="accent2"/>
                </a:solidFill>
              </a:rPr>
              <a:t>of</a:t>
            </a:r>
            <a:r>
              <a:rPr lang="de-DE" dirty="0">
                <a:solidFill>
                  <a:schemeClr val="accent2"/>
                </a:solidFill>
              </a:rPr>
              <a:t> Theorem 4.16 (</a:t>
            </a:r>
            <a:r>
              <a:rPr lang="de-DE" dirty="0" err="1">
                <a:solidFill>
                  <a:schemeClr val="accent2"/>
                </a:solidFill>
              </a:rPr>
              <a:t>continued</a:t>
            </a:r>
            <a:r>
              <a:rPr lang="de-DE" dirty="0">
                <a:solidFill>
                  <a:schemeClr val="accent2"/>
                </a:solidFill>
              </a:rPr>
              <a:t>):</a:t>
            </a:r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 </a:t>
            </a:r>
            <a:r>
              <a:rPr lang="de-DE" dirty="0" err="1" smtClean="0"/>
              <a:t>proceeds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taking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,…,A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just a </a:t>
            </a:r>
            <a:r>
              <a:rPr lang="de-DE" dirty="0" err="1" smtClean="0"/>
              <a:t>single</a:t>
            </a:r>
            <a:r>
              <a:rPr lang="de-DE" dirty="0" smtClean="0"/>
              <a:t> sample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/>
              <a:t>. </a:t>
            </a:r>
            <a:r>
              <a:rPr lang="de-DE" dirty="0" err="1" smtClean="0"/>
              <a:t>Concretely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=V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</a:t>
            </a:r>
            <a:r>
              <a:rPr lang="de-DE" dirty="0" smtClean="0"/>
              <a:t>. For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k-1</a:t>
            </a:r>
            <a:r>
              <a:rPr lang="de-DE" dirty="0" smtClean="0"/>
              <a:t>, </a:t>
            </a:r>
            <a:r>
              <a:rPr lang="de-DE" dirty="0" err="1" smtClean="0"/>
              <a:t>choose</a:t>
            </a:r>
            <a:r>
              <a:rPr lang="de-DE" dirty="0" smtClean="0"/>
              <a:t> a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i-1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(|A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|/n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1/k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log n = O(n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1-i/k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log n)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closest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v,p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(v))=d(v,p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(v))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(v)=p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(v).</a:t>
            </a:r>
          </a:p>
          <a:p>
            <a:r>
              <a:rPr lang="de-DE" dirty="0" smtClean="0"/>
              <a:t>For all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i&lt;k-1</a:t>
            </a:r>
            <a:r>
              <a:rPr lang="de-DE" dirty="0" smtClean="0"/>
              <a:t>, </a:t>
            </a:r>
            <a:r>
              <a:rPr lang="de-DE" dirty="0" err="1" smtClean="0"/>
              <a:t>define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 = {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| 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v,x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&lt; d(v,p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(v)) }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B(v) =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k-1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i=0</a:t>
            </a:r>
            <a:r>
              <a:rPr lang="de-DE" baseline="30000" dirty="0" smtClean="0">
                <a:solidFill>
                  <a:schemeClr val="accent1">
                    <a:lumMod val="50000"/>
                  </a:schemeClr>
                </a:solidFill>
              </a:rPr>
              <a:t>k-2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A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(v))</a:t>
            </a:r>
          </a:p>
          <a:p>
            <a:r>
              <a:rPr lang="de-DE" dirty="0" smtClean="0"/>
              <a:t>For all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all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(v),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v,x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in a </a:t>
            </a:r>
            <a:r>
              <a:rPr lang="de-DE" dirty="0" err="1" smtClean="0"/>
              <a:t>hash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. Also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k-1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(v)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sz="2500" dirty="0" smtClean="0"/>
          </a:p>
          <a:p>
            <a:pPr marL="0" indent="0">
              <a:buNone/>
            </a:pPr>
            <a:r>
              <a:rPr lang="de-DE" dirty="0" smtClean="0"/>
              <a:t>A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w:=p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=v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i=1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 do</a:t>
            </a:r>
            <a:br>
              <a:rPr lang="de-DE" dirty="0" smtClean="0"/>
            </a:br>
            <a:r>
              <a:rPr lang="de-DE" dirty="0" smtClean="0"/>
              <a:t>        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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u,w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)+d(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w,v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/>
              <a:t>         </a:t>
            </a:r>
            <a:r>
              <a:rPr lang="de-DE" dirty="0" err="1" smtClean="0"/>
              <a:t>else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w:=p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(u) </a:t>
            </a:r>
            <a:r>
              <a:rPr lang="de-DE" dirty="0" smtClean="0"/>
              <a:t>; </a:t>
            </a:r>
            <a:r>
              <a:rPr lang="de-DE" dirty="0" err="1" smtClean="0"/>
              <a:t>swap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</a:p>
          <a:p>
            <a:pPr marL="0" indent="0">
              <a:buNone/>
            </a:pPr>
            <a:endParaRPr lang="de-DE" sz="2500" dirty="0"/>
          </a:p>
          <a:p>
            <a:pPr marL="0" indent="0">
              <a:buNone/>
            </a:pPr>
            <a:r>
              <a:rPr lang="de-DE" dirty="0"/>
              <a:t>For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 err="1"/>
              <a:t>Mikkel</a:t>
            </a:r>
            <a:r>
              <a:rPr lang="de-DE" dirty="0"/>
              <a:t> </a:t>
            </a:r>
            <a:r>
              <a:rPr lang="de-DE" dirty="0" err="1"/>
              <a:t>Thorup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Uri Zwick. </a:t>
            </a:r>
            <a:r>
              <a:rPr lang="de-DE" dirty="0" err="1"/>
              <a:t>Approximate</a:t>
            </a:r>
            <a:r>
              <a:rPr lang="de-DE" dirty="0"/>
              <a:t> </a:t>
            </a:r>
            <a:r>
              <a:rPr lang="de-DE" dirty="0" err="1"/>
              <a:t>distance</a:t>
            </a:r>
            <a:r>
              <a:rPr lang="de-DE" dirty="0"/>
              <a:t> </a:t>
            </a:r>
            <a:r>
              <a:rPr lang="de-DE" dirty="0" err="1"/>
              <a:t>oracles</a:t>
            </a:r>
            <a:r>
              <a:rPr lang="de-DE" dirty="0"/>
              <a:t>. In </a:t>
            </a:r>
            <a:r>
              <a:rPr lang="de-DE" dirty="0" err="1"/>
              <a:t>Proc</a:t>
            </a:r>
            <a:r>
              <a:rPr lang="de-DE" dirty="0"/>
              <a:t>.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33rd ACM Symposium on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Computing (STOC), </a:t>
            </a:r>
            <a:r>
              <a:rPr lang="de-DE" dirty="0"/>
              <a:t>2001.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63AF-14A2-4F2F-BFE0-D9962AB6B614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5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2C84-B0F9-44CF-AD1C-A238A844BA1A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718B-F697-452F-9D48-7A39B2B5F93B}" type="slidenum">
              <a:rPr lang="de-DE"/>
              <a:pPr/>
              <a:t>61</a:t>
            </a:fld>
            <a:endParaRPr lang="de-DE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Chapter</a:t>
            </a: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Matching algorithms…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B250-8EBD-4C5B-BBD8-9CAA9442906D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1CA0-F5AB-4A3E-BFB8-E43580A792C4}" type="slidenum">
              <a:rPr lang="de-DE"/>
              <a:pPr/>
              <a:t>7</a:t>
            </a:fld>
            <a:endParaRPr lang="de-DE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827088" y="1722438"/>
            <a:ext cx="63570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Negative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err="1" smtClean="0"/>
              <a:t>necessary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sufficient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a </a:t>
            </a:r>
            <a:br>
              <a:rPr lang="de-DE" sz="2400" dirty="0" smtClean="0"/>
            </a:b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827088" y="2781300"/>
            <a:ext cx="77508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/>
              <a:t>Negative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err="1" smtClean="0"/>
              <a:t>necessary</a:t>
            </a:r>
            <a:r>
              <a:rPr lang="de-DE" sz="2400" dirty="0" smtClean="0"/>
              <a:t>:</a:t>
            </a:r>
            <a:endParaRPr lang="de-DE" sz="2400" dirty="0"/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l</a:t>
            </a:r>
            <a:r>
              <a:rPr lang="de-DE" sz="2400" dirty="0"/>
              <a:t>: </a:t>
            </a:r>
            <a:r>
              <a:rPr lang="de-DE" sz="2400" dirty="0" smtClean="0"/>
              <a:t>minimal </a:t>
            </a: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smtClean="0">
                <a:solidFill>
                  <a:srgbClr val="FF0000"/>
                </a:solidFill>
              </a:rPr>
              <a:t>simple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dirty="0" err="1" smtClean="0"/>
              <a:t>suppose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 </a:t>
            </a:r>
            <a:r>
              <a:rPr lang="de-DE" sz="2400" dirty="0" smtClean="0">
                <a:solidFill>
                  <a:srgbClr val="FF0000"/>
                </a:solidFill>
              </a:rPr>
              <a:t>non-simple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p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v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  </a:t>
            </a:r>
            <a:r>
              <a:rPr lang="de-DE" sz="2400" dirty="0" err="1" smtClean="0"/>
              <a:t>cost</a:t>
            </a:r>
            <a:r>
              <a:rPr lang="de-DE" sz="2400" dirty="0" smtClean="0"/>
              <a:t> </a:t>
            </a:r>
            <a:r>
              <a:rPr lang="de-DE" sz="2400" dirty="0">
                <a:solidFill>
                  <a:schemeClr val="hlink"/>
                </a:solidFill>
              </a:rPr>
              <a:t>c(r)&lt;l</a:t>
            </a:r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p</a:t>
            </a:r>
            <a:r>
              <a:rPr lang="de-DE" sz="2400" dirty="0" smtClean="0"/>
              <a:t> non-simple: </a:t>
            </a:r>
            <a:r>
              <a:rPr lang="de-DE" sz="2400" dirty="0" err="1" smtClean="0"/>
              <a:t>continuously</a:t>
            </a:r>
            <a:r>
              <a:rPr lang="de-DE" sz="2400" dirty="0" smtClean="0"/>
              <a:t> </a:t>
            </a:r>
            <a:r>
              <a:rPr lang="de-DE" sz="2400" dirty="0" err="1" smtClean="0"/>
              <a:t>remove</a:t>
            </a:r>
            <a:r>
              <a:rPr lang="de-DE" sz="2400" dirty="0" smtClean="0"/>
              <a:t> a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2400" dirty="0" smtClean="0"/>
              <a:t> </a:t>
            </a:r>
            <a:r>
              <a:rPr lang="de-DE" sz="2400" dirty="0" err="1" smtClean="0"/>
              <a:t>till</a:t>
            </a:r>
            <a:r>
              <a:rPr lang="de-DE" sz="2400" dirty="0"/>
              <a:t>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 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left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simple </a:t>
            </a:r>
            <a:r>
              <a:rPr lang="de-DE" sz="2400" dirty="0" err="1" smtClean="0"/>
              <a:t>path</a:t>
            </a:r>
            <a:endParaRPr lang="de-DE" sz="2400" dirty="0"/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c(p) </a:t>
            </a:r>
            <a:r>
              <a:rPr lang="de-DE" sz="2400" dirty="0">
                <a:solidFill>
                  <a:schemeClr val="hlink"/>
                </a:solidFill>
              </a:rPr>
              <a:t>&lt; </a:t>
            </a:r>
            <a:r>
              <a:rPr lang="de-DE" sz="2400" dirty="0" smtClean="0">
                <a:solidFill>
                  <a:schemeClr val="hlink"/>
                </a:solidFill>
              </a:rPr>
              <a:t>l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must </a:t>
            </a:r>
            <a:r>
              <a:rPr lang="de-DE" sz="2400" dirty="0" err="1" smtClean="0"/>
              <a:t>be</a:t>
            </a:r>
            <a:r>
              <a:rPr lang="de-DE" sz="2400" dirty="0" smtClean="0"/>
              <a:t> a </a:t>
            </a:r>
            <a:r>
              <a:rPr lang="de-DE" sz="2400" dirty="0" err="1" smtClean="0"/>
              <a:t>cycle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hlink"/>
                </a:solidFill>
              </a:rPr>
              <a:t>c(C</a:t>
            </a:r>
            <a:r>
              <a:rPr lang="de-DE" sz="2400" dirty="0">
                <a:solidFill>
                  <a:schemeClr val="hlink"/>
                </a:solidFill>
              </a:rPr>
              <a:t>)&lt;0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CC2F-E6C3-45B4-97E9-3E3C23F54A19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AE8B-DEBA-4E70-BA06-6E337B134E32}" type="slidenum">
              <a:rPr lang="de-DE"/>
              <a:pPr/>
              <a:t>8</a:t>
            </a:fld>
            <a:endParaRPr lang="de-DE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Shortest Paths </a:t>
            </a:r>
            <a:r>
              <a:rPr lang="de-DE" sz="4000" dirty="0"/>
              <a:t>in </a:t>
            </a:r>
            <a:r>
              <a:rPr lang="de-DE" sz="4000" dirty="0" smtClean="0"/>
              <a:t>Arbitrary Graphs</a:t>
            </a:r>
            <a:endParaRPr lang="de-DE" sz="4000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General Strategy: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 smtClean="0"/>
              <a:t>Initially, set </a:t>
            </a:r>
            <a:r>
              <a:rPr lang="de-DE" sz="2800" dirty="0">
                <a:solidFill>
                  <a:schemeClr val="hlink"/>
                </a:solidFill>
              </a:rPr>
              <a:t>d(s):=0</a:t>
            </a:r>
            <a:r>
              <a:rPr lang="de-DE" sz="2800" dirty="0"/>
              <a:t> </a:t>
            </a:r>
            <a:r>
              <a:rPr lang="de-DE" sz="2800" dirty="0" smtClean="0"/>
              <a:t>and </a:t>
            </a:r>
            <a:r>
              <a:rPr lang="de-DE" sz="2800" dirty="0">
                <a:solidFill>
                  <a:schemeClr val="hlink"/>
                </a:solidFill>
              </a:rPr>
              <a:t>d(v</a:t>
            </a:r>
            <a:r>
              <a:rPr lang="de-DE" sz="2800" dirty="0" smtClean="0">
                <a:solidFill>
                  <a:schemeClr val="hlink"/>
                </a:solidFill>
              </a:rPr>
              <a:t>):=</a:t>
            </a:r>
            <a:r>
              <a:rPr lang="en-US" dirty="0" smtClean="0">
                <a:solidFill>
                  <a:srgbClr val="009999"/>
                </a:solidFill>
                <a:latin typeface="cmsy10" pitchFamily="34" charset="0"/>
                <a:sym typeface="Symbol"/>
              </a:rPr>
              <a:t>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other nodes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 smtClean="0"/>
              <a:t>For every visited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 smtClean="0"/>
              <a:t>, update distances to nodes 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smtClean="0"/>
              <a:t>with </a:t>
            </a:r>
            <a:r>
              <a:rPr lang="de-DE" sz="2800" dirty="0">
                <a:solidFill>
                  <a:schemeClr val="hlink"/>
                </a:solidFill>
              </a:rPr>
              <a:t>(v,w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  <a:r>
              <a:rPr lang="en-US" sz="28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</a:t>
            </a:r>
            <a:r>
              <a:rPr lang="de-DE" sz="2800" dirty="0" smtClean="0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, </a:t>
            </a:r>
            <a:r>
              <a:rPr lang="de-DE" sz="2800" dirty="0" smtClean="0"/>
              <a:t>i.e., </a:t>
            </a:r>
            <a:r>
              <a:rPr lang="de-DE" sz="2800" dirty="0">
                <a:solidFill>
                  <a:schemeClr val="hlink"/>
                </a:solidFill>
              </a:rPr>
              <a:t>d(w</a:t>
            </a:r>
            <a:r>
              <a:rPr lang="de-DE" sz="2800" dirty="0" smtClean="0">
                <a:solidFill>
                  <a:schemeClr val="hlink"/>
                </a:solidFill>
              </a:rPr>
              <a:t>):= </a:t>
            </a:r>
            <a:r>
              <a:rPr lang="de-DE" sz="2800" dirty="0">
                <a:solidFill>
                  <a:schemeClr val="hlink"/>
                </a:solidFill>
              </a:rPr>
              <a:t>min{d(w), d(v)+c(v,w</a:t>
            </a:r>
            <a:r>
              <a:rPr lang="de-DE" sz="2800" dirty="0" smtClean="0">
                <a:solidFill>
                  <a:schemeClr val="hlink"/>
                </a:solidFill>
              </a:rPr>
              <a:t>)}</a:t>
            </a:r>
          </a:p>
          <a:p>
            <a:pPr>
              <a:lnSpc>
                <a:spcPct val="90000"/>
              </a:lnSpc>
            </a:pPr>
            <a:r>
              <a:rPr lang="de-DE" sz="2800" dirty="0" smtClean="0"/>
              <a:t>But what order to visit the edges E in?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B816-8833-4AA0-B609-863D31EB1380}" type="datetime1">
              <a:rPr lang="de-DE" smtClean="0"/>
              <a:pPr/>
              <a:t>21.11.2019</a:t>
            </a:fld>
            <a:endParaRPr lang="de-DE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4</a:t>
            </a:r>
            <a:endParaRPr lang="de-DE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A76F-CEDD-4F31-8875-650F3BBFD05A}" type="slidenum">
              <a:rPr lang="de-DE"/>
              <a:pPr/>
              <a:t>9</a:t>
            </a:fld>
            <a:endParaRPr lang="de-DE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Bellman-Ford </a:t>
            </a:r>
            <a:r>
              <a:rPr lang="de-DE" dirty="0" smtClean="0"/>
              <a:t>Algorithm</a:t>
            </a:r>
            <a:endParaRPr lang="de-DE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/>
              <a:t>Consider graphs with </a:t>
            </a:r>
            <a:r>
              <a:rPr lang="de-DE" sz="2800" dirty="0" smtClean="0">
                <a:solidFill>
                  <a:srgbClr val="FF0000"/>
                </a:solidFill>
              </a:rPr>
              <a:t>arbitrary</a:t>
            </a:r>
            <a:r>
              <a:rPr lang="de-DE" sz="2800" dirty="0" smtClean="0"/>
              <a:t> (real) edge costs.</a:t>
            </a: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</a:t>
            </a:r>
            <a:r>
              <a:rPr lang="de-DE" sz="2800" dirty="0"/>
              <a:t> </a:t>
            </a:r>
            <a:r>
              <a:rPr lang="de-DE" sz="2800" dirty="0" smtClean="0"/>
              <a:t>visit nodes along a shortest path from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to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 smtClean="0"/>
              <a:t> in the „right order“</a:t>
            </a: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smtClean="0"/>
              <a:t>Dijkstra´s algorithm cannot be used in this case any more – let‘s do an example to see why.</a:t>
            </a:r>
            <a:endParaRPr lang="de-DE" sz="2800" dirty="0"/>
          </a:p>
        </p:txBody>
      </p:sp>
      <p:sp>
        <p:nvSpPr>
          <p:cNvPr id="424964" name="Oval 4"/>
          <p:cNvSpPr>
            <a:spLocks noChangeArrowheads="1"/>
          </p:cNvSpPr>
          <p:nvPr/>
        </p:nvSpPr>
        <p:spPr bwMode="auto">
          <a:xfrm>
            <a:off x="1187450" y="40052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424965" name="Oval 5"/>
          <p:cNvSpPr>
            <a:spLocks noChangeArrowheads="1"/>
          </p:cNvSpPr>
          <p:nvPr/>
        </p:nvSpPr>
        <p:spPr bwMode="auto">
          <a:xfrm>
            <a:off x="2700338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424966" name="Oval 6"/>
          <p:cNvSpPr>
            <a:spLocks noChangeArrowheads="1"/>
          </p:cNvSpPr>
          <p:nvPr/>
        </p:nvSpPr>
        <p:spPr bwMode="auto">
          <a:xfrm>
            <a:off x="4211638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424967" name="Oval 7"/>
          <p:cNvSpPr>
            <a:spLocks noChangeArrowheads="1"/>
          </p:cNvSpPr>
          <p:nvPr/>
        </p:nvSpPr>
        <p:spPr bwMode="auto">
          <a:xfrm>
            <a:off x="5724525" y="40052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424968" name="Oval 8"/>
          <p:cNvSpPr>
            <a:spLocks noChangeArrowheads="1"/>
          </p:cNvSpPr>
          <p:nvPr/>
        </p:nvSpPr>
        <p:spPr bwMode="auto">
          <a:xfrm>
            <a:off x="7237413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755650" y="4005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/>
        </p:nvSpPr>
        <p:spPr bwMode="auto">
          <a:xfrm>
            <a:off x="7885113" y="4005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424971" name="Line 11"/>
          <p:cNvSpPr>
            <a:spLocks noChangeShapeType="1"/>
          </p:cNvSpPr>
          <p:nvPr/>
        </p:nvSpPr>
        <p:spPr bwMode="auto">
          <a:xfrm>
            <a:off x="1692275" y="42211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2" name="Line 12"/>
          <p:cNvSpPr>
            <a:spLocks noChangeShapeType="1"/>
          </p:cNvSpPr>
          <p:nvPr/>
        </p:nvSpPr>
        <p:spPr bwMode="auto">
          <a:xfrm>
            <a:off x="3203575" y="42211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3" name="Line 13"/>
          <p:cNvSpPr>
            <a:spLocks noChangeShapeType="1"/>
          </p:cNvSpPr>
          <p:nvPr/>
        </p:nvSpPr>
        <p:spPr bwMode="auto">
          <a:xfrm>
            <a:off x="4716463" y="4221163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4" name="Line 14"/>
          <p:cNvSpPr>
            <a:spLocks noChangeShapeType="1"/>
          </p:cNvSpPr>
          <p:nvPr/>
        </p:nvSpPr>
        <p:spPr bwMode="auto">
          <a:xfrm>
            <a:off x="6229350" y="42211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4975" name="Text Box 15"/>
          <p:cNvSpPr txBox="1">
            <a:spLocks noChangeArrowheads="1"/>
          </p:cNvSpPr>
          <p:nvPr/>
        </p:nvSpPr>
        <p:spPr bwMode="auto">
          <a:xfrm>
            <a:off x="4716463" y="37179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4231</Words>
  <Application>Microsoft Office PowerPoint</Application>
  <PresentationFormat>On-screen Show (4:3)</PresentationFormat>
  <Paragraphs>882</Paragraphs>
  <Slides>61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Cambria Math</vt:lpstr>
      <vt:lpstr>cmsy10</vt:lpstr>
      <vt:lpstr>Lucida Sans Unicode</vt:lpstr>
      <vt:lpstr>msam6</vt:lpstr>
      <vt:lpstr>Symbol</vt:lpstr>
      <vt:lpstr>Standarddesign</vt:lpstr>
      <vt:lpstr>Fundamental Algorithms  Chapter 4: 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 in Arbitrary Graphs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All Pairs Shortest Paths</vt:lpstr>
      <vt:lpstr>All Pairs Shortest Paths</vt:lpstr>
      <vt:lpstr>All Pairs Shortest Paths</vt:lpstr>
      <vt:lpstr>All Pairs Shortest Paths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Johnson´s Method</vt:lpstr>
      <vt:lpstr>All Pairs Shortest Paths</vt:lpstr>
      <vt:lpstr>Question</vt:lpstr>
      <vt:lpstr>Graph Spanners</vt:lpstr>
      <vt:lpstr>Graph Spanners</vt:lpstr>
      <vt:lpstr>Graph Spanners</vt:lpstr>
      <vt:lpstr>Graph Spanners</vt:lpstr>
      <vt:lpstr>Graph Spanners</vt:lpstr>
      <vt:lpstr>Graph Spanners</vt:lpstr>
      <vt:lpstr>Graph Spanners</vt:lpstr>
      <vt:lpstr>Graph Spanners</vt:lpstr>
      <vt:lpstr>Graph Spanners</vt:lpstr>
      <vt:lpstr>Hitting Sets</vt:lpstr>
      <vt:lpstr>Graph Spanners</vt:lpstr>
      <vt:lpstr>Graph Spanners</vt:lpstr>
      <vt:lpstr>Graph Spanners</vt:lpstr>
      <vt:lpstr>Graph Spanners</vt:lpstr>
      <vt:lpstr>Graph Spanners</vt:lpstr>
      <vt:lpstr>Graph Spanners</vt:lpstr>
      <vt:lpstr>Graph Spanners</vt:lpstr>
      <vt:lpstr>Distance Oracles</vt:lpstr>
      <vt:lpstr>Distance Oracles</vt:lpstr>
      <vt:lpstr>Distance Oracles</vt:lpstr>
      <vt:lpstr>Distance Oracles</vt:lpstr>
      <vt:lpstr>Distance Oracles</vt:lpstr>
      <vt:lpstr>Distance Oracles</vt:lpstr>
      <vt:lpstr>Distance Oracles</vt:lpstr>
      <vt:lpstr>Distance Oracles</vt:lpstr>
      <vt:lpstr>Next Chapter</vt:lpstr>
    </vt:vector>
  </TitlesOfParts>
  <Company>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Algorithmen  und Datenstrukturen  Kapitel 3.3-3.5</dc:title>
  <dc:creator>Christian Scheideler</dc:creator>
  <cp:lastModifiedBy>Sevag Gharibian</cp:lastModifiedBy>
  <cp:revision>579</cp:revision>
  <dcterms:created xsi:type="dcterms:W3CDTF">2007-05-16T07:44:08Z</dcterms:created>
  <dcterms:modified xsi:type="dcterms:W3CDTF">2019-11-21T11:27:05Z</dcterms:modified>
</cp:coreProperties>
</file>