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9"/>
  </p:notesMasterIdLst>
  <p:handoutMasterIdLst>
    <p:handoutMasterId r:id="rId140"/>
  </p:handoutMasterIdLst>
  <p:sldIdLst>
    <p:sldId id="257" r:id="rId2"/>
    <p:sldId id="481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279" r:id="rId11"/>
    <p:sldId id="378" r:id="rId12"/>
    <p:sldId id="577" r:id="rId13"/>
    <p:sldId id="578" r:id="rId14"/>
    <p:sldId id="377" r:id="rId15"/>
    <p:sldId id="379" r:id="rId16"/>
    <p:sldId id="428" r:id="rId17"/>
    <p:sldId id="380" r:id="rId18"/>
    <p:sldId id="381" r:id="rId19"/>
    <p:sldId id="382" r:id="rId20"/>
    <p:sldId id="383" r:id="rId21"/>
    <p:sldId id="390" r:id="rId22"/>
    <p:sldId id="391" r:id="rId23"/>
    <p:sldId id="392" r:id="rId24"/>
    <p:sldId id="393" r:id="rId25"/>
    <p:sldId id="385" r:id="rId26"/>
    <p:sldId id="386" r:id="rId27"/>
    <p:sldId id="394" r:id="rId28"/>
    <p:sldId id="395" r:id="rId29"/>
    <p:sldId id="396" r:id="rId30"/>
    <p:sldId id="389" r:id="rId31"/>
    <p:sldId id="596" r:id="rId32"/>
    <p:sldId id="597" r:id="rId33"/>
    <p:sldId id="388" r:id="rId34"/>
    <p:sldId id="402" r:id="rId35"/>
    <p:sldId id="599" r:id="rId36"/>
    <p:sldId id="401" r:id="rId37"/>
    <p:sldId id="600" r:id="rId38"/>
    <p:sldId id="410" r:id="rId39"/>
    <p:sldId id="403" r:id="rId40"/>
    <p:sldId id="414" r:id="rId41"/>
    <p:sldId id="598" r:id="rId42"/>
    <p:sldId id="404" r:id="rId43"/>
    <p:sldId id="581" r:id="rId44"/>
    <p:sldId id="411" r:id="rId45"/>
    <p:sldId id="582" r:id="rId46"/>
    <p:sldId id="405" r:id="rId47"/>
    <p:sldId id="406" r:id="rId48"/>
    <p:sldId id="407" r:id="rId49"/>
    <p:sldId id="561" r:id="rId50"/>
    <p:sldId id="583" r:id="rId51"/>
    <p:sldId id="584" r:id="rId52"/>
    <p:sldId id="562" r:id="rId53"/>
    <p:sldId id="408" r:id="rId54"/>
    <p:sldId id="563" r:id="rId55"/>
    <p:sldId id="585" r:id="rId56"/>
    <p:sldId id="586" r:id="rId57"/>
    <p:sldId id="564" r:id="rId58"/>
    <p:sldId id="601" r:id="rId59"/>
    <p:sldId id="415" r:id="rId60"/>
    <p:sldId id="603" r:id="rId61"/>
    <p:sldId id="602" r:id="rId62"/>
    <p:sldId id="417" r:id="rId63"/>
    <p:sldId id="418" r:id="rId64"/>
    <p:sldId id="587" r:id="rId65"/>
    <p:sldId id="416" r:id="rId66"/>
    <p:sldId id="419" r:id="rId67"/>
    <p:sldId id="431" r:id="rId68"/>
    <p:sldId id="588" r:id="rId69"/>
    <p:sldId id="589" r:id="rId70"/>
    <p:sldId id="420" r:id="rId71"/>
    <p:sldId id="421" r:id="rId72"/>
    <p:sldId id="422" r:id="rId73"/>
    <p:sldId id="423" r:id="rId74"/>
    <p:sldId id="604" r:id="rId75"/>
    <p:sldId id="424" r:id="rId76"/>
    <p:sldId id="432" r:id="rId77"/>
    <p:sldId id="427" r:id="rId78"/>
    <p:sldId id="425" r:id="rId79"/>
    <p:sldId id="426" r:id="rId80"/>
    <p:sldId id="436" r:id="rId81"/>
    <p:sldId id="438" r:id="rId82"/>
    <p:sldId id="439" r:id="rId83"/>
    <p:sldId id="440" r:id="rId84"/>
    <p:sldId id="441" r:id="rId85"/>
    <p:sldId id="442" r:id="rId86"/>
    <p:sldId id="443" r:id="rId87"/>
    <p:sldId id="447" r:id="rId88"/>
    <p:sldId id="444" r:id="rId89"/>
    <p:sldId id="445" r:id="rId90"/>
    <p:sldId id="446" r:id="rId91"/>
    <p:sldId id="448" r:id="rId92"/>
    <p:sldId id="609" r:id="rId93"/>
    <p:sldId id="482" r:id="rId94"/>
    <p:sldId id="606" r:id="rId95"/>
    <p:sldId id="483" r:id="rId96"/>
    <p:sldId id="484" r:id="rId97"/>
    <p:sldId id="485" r:id="rId98"/>
    <p:sldId id="486" r:id="rId99"/>
    <p:sldId id="487" r:id="rId100"/>
    <p:sldId id="488" r:id="rId101"/>
    <p:sldId id="489" r:id="rId102"/>
    <p:sldId id="610" r:id="rId103"/>
    <p:sldId id="490" r:id="rId104"/>
    <p:sldId id="491" r:id="rId105"/>
    <p:sldId id="494" r:id="rId106"/>
    <p:sldId id="495" r:id="rId107"/>
    <p:sldId id="607" r:id="rId108"/>
    <p:sldId id="497" r:id="rId109"/>
    <p:sldId id="498" r:id="rId110"/>
    <p:sldId id="595" r:id="rId111"/>
    <p:sldId id="499" r:id="rId112"/>
    <p:sldId id="500" r:id="rId113"/>
    <p:sldId id="501" r:id="rId114"/>
    <p:sldId id="502" r:id="rId115"/>
    <p:sldId id="590" r:id="rId116"/>
    <p:sldId id="591" r:id="rId117"/>
    <p:sldId id="503" r:id="rId118"/>
    <p:sldId id="593" r:id="rId119"/>
    <p:sldId id="592" r:id="rId120"/>
    <p:sldId id="594" r:id="rId121"/>
    <p:sldId id="504" r:id="rId122"/>
    <p:sldId id="505" r:id="rId123"/>
    <p:sldId id="506" r:id="rId124"/>
    <p:sldId id="565" r:id="rId125"/>
    <p:sldId id="566" r:id="rId126"/>
    <p:sldId id="567" r:id="rId127"/>
    <p:sldId id="568" r:id="rId128"/>
    <p:sldId id="569" r:id="rId129"/>
    <p:sldId id="570" r:id="rId130"/>
    <p:sldId id="571" r:id="rId131"/>
    <p:sldId id="572" r:id="rId132"/>
    <p:sldId id="574" r:id="rId133"/>
    <p:sldId id="575" r:id="rId134"/>
    <p:sldId id="573" r:id="rId135"/>
    <p:sldId id="576" r:id="rId136"/>
    <p:sldId id="608" r:id="rId137"/>
    <p:sldId id="413" r:id="rId138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A01EF"/>
    <a:srgbClr val="FFFF0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5" autoAdjust="0"/>
    <p:restoredTop sz="94660"/>
  </p:normalViewPr>
  <p:slideViewPr>
    <p:cSldViewPr>
      <p:cViewPr varScale="1">
        <p:scale>
          <a:sx n="103" d="100"/>
          <a:sy n="103" d="100"/>
        </p:scale>
        <p:origin x="41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endParaRPr lang="de-DE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fld id="{8DCAC7CC-4FB7-47BE-A336-F97059E6F3B4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8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endParaRPr lang="en-US"/>
          </a:p>
        </p:txBody>
      </p:sp>
      <p:sp>
        <p:nvSpPr>
          <p:cNvPr id="181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en-US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fld id="{107E7576-944D-4212-A396-662E7B8FA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74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34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04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7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95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43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92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38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2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87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49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10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329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02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130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93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513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691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061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09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9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7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621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03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185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649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11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41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38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811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848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440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7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998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943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095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87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3680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96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300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229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472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1600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6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772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7922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073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496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1026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2144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663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7901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76819-EB5D-45FC-890B-F32259EA8CF2}" type="slidenum">
              <a:rPr lang="en-US"/>
              <a:pPr/>
              <a:t>122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Potential: Summe der Positionen der (Super-)Knoten + (log C)*Summe der Superknoten </a:t>
            </a:r>
          </a:p>
        </p:txBody>
      </p:sp>
    </p:spTree>
    <p:extLst>
      <p:ext uri="{BB962C8B-B14F-4D97-AF65-F5344CB8AC3E}">
        <p14:creationId xmlns:p14="http://schemas.microsoft.com/office/powerpoint/2010/main" val="355847285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933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641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1660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1855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6583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1414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4490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8824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33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1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3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E7576-944D-4212-A396-662E7B8FAAB3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EE21FC-05B3-42C6-8B71-22FB4786C4A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4B9F8-8F64-4CE7-A637-EA26F18B347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1B6AD3-AB5C-44C9-AFF6-4D11EC441D3A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A4875-2736-4B15-B4C9-9A8F27EE28A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B133F-09D7-4D79-8933-23549A415C50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4F8EC-C0AB-4497-845D-8A49E57E3D2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0C6FF-3FF5-46B1-A4B2-11EBF6774635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FD9C4-FF68-4AE0-9C76-590B893EC07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ED9D8-1F90-4AAC-955D-2B4F50D55B3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A6A89-BD06-42BA-8DA5-37403CD32B8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F6CF2-6ABD-4592-B3A9-6AB691AA610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47CA7-33C1-43FC-A805-DE5A97BFF30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8D7BE-60B6-4A0C-8B21-0BBB8033925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A140DF-F1BA-49E1-BED4-8FBA3F9A5041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57497-5A40-40B3-AE04-A8FFE243349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EEE34-3F9C-4902-9F73-5C1E697B025D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A867-C168-4B98-AF52-EBB5DF293E1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FBFB7B-C56C-41C2-95BE-8446BA93790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FA25E-2C6B-4033-97FA-7FD558ACD72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4BAFFA-D81F-465F-831E-70F08AC5B06F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A822C-44EA-4483-9863-AC1D73DFF08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F14F03F-12A7-4D27-B4E4-F99B372B3C2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696285-634D-4ABA-A949-FF2B15C532FE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CD17-30BB-4BBE-B917-B06C972A5566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FEF6-1A3C-4243-9142-9A5A8C37174A}" type="slidenum">
              <a:rPr lang="de-DE"/>
              <a:pPr/>
              <a:t>1</a:t>
            </a:fld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r>
              <a:rPr lang="de-DE" sz="4000" dirty="0" smtClean="0">
                <a:solidFill>
                  <a:schemeClr val="accent2"/>
                </a:solidFill>
              </a:rPr>
              <a:t>Fundamental Algorithms</a:t>
            </a:r>
            <a:r>
              <a:rPr lang="de-DE" sz="4000" dirty="0">
                <a:solidFill>
                  <a:schemeClr val="accent2"/>
                </a:solidFill>
              </a:rPr>
              <a:t/>
            </a:r>
            <a:br>
              <a:rPr lang="de-DE" sz="4000" dirty="0">
                <a:solidFill>
                  <a:schemeClr val="accent2"/>
                </a:solidFill>
              </a:rPr>
            </a:br>
            <a:r>
              <a:rPr lang="de-DE" sz="2400" dirty="0">
                <a:solidFill>
                  <a:schemeClr val="accent2"/>
                </a:solidFill>
              </a:rPr>
              <a:t/>
            </a:r>
            <a:br>
              <a:rPr lang="de-DE" sz="2400" dirty="0">
                <a:solidFill>
                  <a:schemeClr val="accent2"/>
                </a:solidFill>
              </a:rPr>
            </a:br>
            <a:r>
              <a:rPr lang="de-DE" sz="4000" dirty="0" smtClean="0">
                <a:solidFill>
                  <a:schemeClr val="accent2"/>
                </a:solidFill>
              </a:rPr>
              <a:t>Chapter 2: </a:t>
            </a:r>
            <a:r>
              <a:rPr lang="de-DE" sz="4000" dirty="0" err="1" smtClean="0">
                <a:solidFill>
                  <a:schemeClr val="accent2"/>
                </a:solidFill>
              </a:rPr>
              <a:t>Advanced</a:t>
            </a:r>
            <a:r>
              <a:rPr lang="de-DE" sz="4000" dirty="0" smtClean="0">
                <a:solidFill>
                  <a:schemeClr val="accent2"/>
                </a:solidFill>
              </a:rPr>
              <a:t> Heaps</a:t>
            </a:r>
            <a:endParaRPr lang="de-DE" sz="4000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r>
              <a:rPr lang="de-DE" dirty="0" smtClean="0"/>
              <a:t>Sevag Gharibian</a:t>
            </a:r>
          </a:p>
          <a:p>
            <a:r>
              <a:rPr lang="de-DE" sz="2400" dirty="0" smtClean="0"/>
              <a:t>(based on slides of Christian Scheideler)</a:t>
            </a:r>
            <a:endParaRPr lang="de-DE" sz="2400" dirty="0"/>
          </a:p>
          <a:p>
            <a:r>
              <a:rPr lang="de-DE"/>
              <a:t>WS </a:t>
            </a:r>
            <a:r>
              <a:rPr lang="de-DE" smtClean="0"/>
              <a:t>2019</a:t>
            </a:r>
            <a:endParaRPr lang="de-DE" dirty="0"/>
          </a:p>
        </p:txBody>
      </p:sp>
      <p:sp>
        <p:nvSpPr>
          <p:cNvPr id="3076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cmsy1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4239-06BC-4CB7-BEB9-E4DA1744760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078B-2870-4C68-A19B-4B889CF36E8D}" type="slidenum">
              <a:rPr lang="de-DE"/>
              <a:pPr/>
              <a:t>10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Priority Queue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M: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smtClean="0"/>
              <a:t>set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in </a:t>
            </a:r>
            <a:r>
              <a:rPr lang="de-DE" dirty="0" err="1" smtClean="0"/>
              <a:t>priority</a:t>
            </a:r>
            <a:r>
              <a:rPr lang="de-DE" dirty="0" smtClean="0"/>
              <a:t> </a:t>
            </a:r>
            <a:r>
              <a:rPr lang="de-DE" dirty="0" err="1" smtClean="0"/>
              <a:t>queue</a:t>
            </a: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/>
              <a:t>Every element </a:t>
            </a:r>
            <a:r>
              <a:rPr lang="de-DE" dirty="0">
                <a:solidFill>
                  <a:schemeClr val="hlink"/>
                </a:solidFill>
              </a:rPr>
              <a:t>e</a:t>
            </a:r>
            <a:r>
              <a:rPr lang="de-DE" dirty="0"/>
              <a:t> </a:t>
            </a:r>
            <a:r>
              <a:rPr lang="de-DE" dirty="0" smtClean="0"/>
              <a:t>identified by </a:t>
            </a:r>
            <a:r>
              <a:rPr lang="de-DE" dirty="0">
                <a:solidFill>
                  <a:schemeClr val="hlink"/>
                </a:solidFill>
              </a:rPr>
              <a:t>key(e).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Operations:</a:t>
            </a: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M.</a:t>
            </a:r>
            <a:r>
              <a:rPr lang="de-DE" dirty="0">
                <a:solidFill>
                  <a:srgbClr val="FF0000"/>
                </a:solidFill>
              </a:rPr>
              <a:t>build</a:t>
            </a:r>
            <a:r>
              <a:rPr lang="de-DE" dirty="0">
                <a:solidFill>
                  <a:schemeClr val="hlink"/>
                </a:solidFill>
              </a:rPr>
              <a:t>({e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>
                <a:solidFill>
                  <a:schemeClr val="hlink"/>
                </a:solidFill>
              </a:rPr>
              <a:t>,…,e</a:t>
            </a:r>
            <a:r>
              <a:rPr lang="de-DE" baseline="-25000" dirty="0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}): M:={e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>
                <a:solidFill>
                  <a:schemeClr val="hlink"/>
                </a:solidFill>
              </a:rPr>
              <a:t>,…,e</a:t>
            </a:r>
            <a:r>
              <a:rPr lang="de-DE" baseline="-25000" dirty="0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M.</a:t>
            </a:r>
            <a:r>
              <a:rPr lang="de-DE" dirty="0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e: Element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</a:rPr>
              <a:t>M:=</a:t>
            </a:r>
            <a:r>
              <a:rPr lang="de-DE" dirty="0" smtClean="0">
                <a:solidFill>
                  <a:schemeClr val="hlink"/>
                </a:solidFill>
              </a:rPr>
              <a:t>M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∪</a:t>
            </a:r>
            <a:r>
              <a:rPr lang="de-DE" dirty="0" smtClean="0">
                <a:solidFill>
                  <a:schemeClr val="hlink"/>
                </a:solidFill>
              </a:rPr>
              <a:t>{e</a:t>
            </a:r>
            <a:r>
              <a:rPr lang="de-DE" dirty="0">
                <a:solidFill>
                  <a:schemeClr val="hlink"/>
                </a:solidFill>
              </a:rPr>
              <a:t>}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M.</a:t>
            </a:r>
            <a:r>
              <a:rPr lang="de-DE" dirty="0">
                <a:solidFill>
                  <a:srgbClr val="FF0000"/>
                </a:solidFill>
              </a:rPr>
              <a:t>min</a:t>
            </a:r>
            <a:r>
              <a:rPr lang="de-DE" dirty="0"/>
              <a:t>: </a:t>
            </a:r>
            <a:r>
              <a:rPr lang="de-DE" dirty="0" smtClean="0"/>
              <a:t>outputs </a:t>
            </a:r>
            <a:r>
              <a:rPr lang="de-DE" dirty="0" smtClean="0">
                <a:solidFill>
                  <a:schemeClr val="hlink"/>
                </a:solidFill>
              </a:rPr>
              <a:t>e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∈</a:t>
            </a:r>
            <a:r>
              <a:rPr lang="de-DE" dirty="0" smtClean="0">
                <a:solidFill>
                  <a:schemeClr val="hlink"/>
                </a:solidFill>
              </a:rPr>
              <a:t>M</a:t>
            </a:r>
            <a:r>
              <a:rPr lang="de-DE" dirty="0" smtClean="0"/>
              <a:t> with minimal </a:t>
            </a:r>
            <a:r>
              <a:rPr lang="de-DE" dirty="0">
                <a:solidFill>
                  <a:schemeClr val="hlink"/>
                </a:solidFill>
              </a:rPr>
              <a:t>key(e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M.</a:t>
            </a:r>
            <a:r>
              <a:rPr lang="de-DE" dirty="0">
                <a:solidFill>
                  <a:srgbClr val="FF0000"/>
                </a:solidFill>
              </a:rPr>
              <a:t>deleteMin</a:t>
            </a:r>
            <a:r>
              <a:rPr lang="de-DE" dirty="0">
                <a:solidFill>
                  <a:schemeClr val="hlink"/>
                </a:solidFill>
              </a:rPr>
              <a:t>: </a:t>
            </a:r>
            <a:r>
              <a:rPr lang="de-DE" dirty="0" smtClean="0"/>
              <a:t>like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M.min</a:t>
            </a:r>
            <a:r>
              <a:rPr lang="de-DE" dirty="0" smtClean="0">
                <a:solidFill>
                  <a:schemeClr val="hlink"/>
                </a:solidFill>
              </a:rPr>
              <a:t>, </a:t>
            </a:r>
            <a:r>
              <a:rPr lang="de-DE" dirty="0" smtClean="0"/>
              <a:t>but additionally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M:=</a:t>
            </a:r>
            <a:r>
              <a:rPr lang="de-DE" dirty="0" smtClean="0">
                <a:solidFill>
                  <a:schemeClr val="hlink"/>
                </a:solidFill>
              </a:rPr>
              <a:t>M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∖</a:t>
            </a:r>
            <a:r>
              <a:rPr lang="de-DE" dirty="0" smtClean="0">
                <a:solidFill>
                  <a:schemeClr val="hlink"/>
                </a:solidFill>
              </a:rPr>
              <a:t>{e</a:t>
            </a:r>
            <a:r>
              <a:rPr lang="de-DE" dirty="0">
                <a:solidFill>
                  <a:schemeClr val="hlink"/>
                </a:solidFill>
              </a:rPr>
              <a:t>}, </a:t>
            </a:r>
            <a:r>
              <a:rPr lang="de-DE" dirty="0" smtClean="0"/>
              <a:t>for that </a:t>
            </a:r>
            <a:r>
              <a:rPr lang="de-DE" dirty="0">
                <a:solidFill>
                  <a:schemeClr val="hlink"/>
                </a:solidFill>
              </a:rPr>
              <a:t>e</a:t>
            </a:r>
            <a:r>
              <a:rPr lang="de-DE" dirty="0"/>
              <a:t> </a:t>
            </a:r>
            <a:r>
              <a:rPr lang="de-DE" dirty="0" smtClean="0"/>
              <a:t>with minimal </a:t>
            </a:r>
            <a:r>
              <a:rPr lang="de-DE" dirty="0">
                <a:solidFill>
                  <a:schemeClr val="hlink"/>
                </a:solidFill>
              </a:rPr>
              <a:t>key(e)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0A5A-289D-41CC-8607-DC74774F46EA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5643-7039-491A-BBF9-41EB5E7C78C9}" type="slidenum">
              <a:rPr lang="de-DE"/>
              <a:pPr/>
              <a:t>100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Heap</a:t>
            </a:r>
            <a:endParaRPr lang="en-US" dirty="0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1763713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-1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50" y="2565400"/>
            <a:ext cx="433388" cy="647700"/>
            <a:chOff x="1156" y="1616"/>
            <a:chExt cx="273" cy="408"/>
          </a:xfrm>
        </p:grpSpPr>
        <p:sp>
          <p:nvSpPr>
            <p:cNvPr id="233477" name="Rectangle 5"/>
            <p:cNvSpPr>
              <a:spLocks noChangeArrowheads="1"/>
            </p:cNvSpPr>
            <p:nvPr/>
          </p:nvSpPr>
          <p:spPr bwMode="auto">
            <a:xfrm>
              <a:off x="1156" y="1752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33478" name="Line 6"/>
            <p:cNvSpPr>
              <a:spLocks noChangeShapeType="1"/>
            </p:cNvSpPr>
            <p:nvPr/>
          </p:nvSpPr>
          <p:spPr bwMode="auto">
            <a:xfrm>
              <a:off x="1292" y="161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3479" name="Rectangle 7"/>
          <p:cNvSpPr>
            <a:spLocks noChangeArrowheads="1"/>
          </p:cNvSpPr>
          <p:nvPr/>
        </p:nvSpPr>
        <p:spPr bwMode="auto">
          <a:xfrm>
            <a:off x="2339975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0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563938" y="3213100"/>
            <a:ext cx="433387" cy="647700"/>
            <a:chOff x="1882" y="2024"/>
            <a:chExt cx="273" cy="408"/>
          </a:xfrm>
        </p:grpSpPr>
        <p:sp>
          <p:nvSpPr>
            <p:cNvPr id="233481" name="Rectangle 9"/>
            <p:cNvSpPr>
              <a:spLocks noChangeArrowheads="1"/>
            </p:cNvSpPr>
            <p:nvPr/>
          </p:nvSpPr>
          <p:spPr bwMode="auto">
            <a:xfrm>
              <a:off x="1882" y="2160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233482" name="Line 10"/>
            <p:cNvSpPr>
              <a:spLocks noChangeShapeType="1"/>
            </p:cNvSpPr>
            <p:nvPr/>
          </p:nvSpPr>
          <p:spPr bwMode="auto">
            <a:xfrm>
              <a:off x="2018" y="202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916238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1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563938" y="2565400"/>
            <a:ext cx="433387" cy="647700"/>
            <a:chOff x="1882" y="1616"/>
            <a:chExt cx="273" cy="408"/>
          </a:xfrm>
        </p:grpSpPr>
        <p:sp>
          <p:nvSpPr>
            <p:cNvPr id="233485" name="Rectangle 13"/>
            <p:cNvSpPr>
              <a:spLocks noChangeArrowheads="1"/>
            </p:cNvSpPr>
            <p:nvPr/>
          </p:nvSpPr>
          <p:spPr bwMode="auto">
            <a:xfrm>
              <a:off x="1882" y="1752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33486" name="Line 14"/>
            <p:cNvSpPr>
              <a:spLocks noChangeShapeType="1"/>
            </p:cNvSpPr>
            <p:nvPr/>
          </p:nvSpPr>
          <p:spPr bwMode="auto">
            <a:xfrm>
              <a:off x="2018" y="161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3487" name="Rectangle 15"/>
          <p:cNvSpPr>
            <a:spLocks noChangeArrowheads="1"/>
          </p:cNvSpPr>
          <p:nvPr/>
        </p:nvSpPr>
        <p:spPr bwMode="auto">
          <a:xfrm>
            <a:off x="3492500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563938" y="3860800"/>
            <a:ext cx="433387" cy="647700"/>
            <a:chOff x="2245" y="1616"/>
            <a:chExt cx="273" cy="408"/>
          </a:xfrm>
        </p:grpSpPr>
        <p:sp>
          <p:nvSpPr>
            <p:cNvPr id="233489" name="Rectangle 17"/>
            <p:cNvSpPr>
              <a:spLocks noChangeArrowheads="1"/>
            </p:cNvSpPr>
            <p:nvPr/>
          </p:nvSpPr>
          <p:spPr bwMode="auto">
            <a:xfrm>
              <a:off x="2245" y="1752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233490" name="Line 18"/>
            <p:cNvSpPr>
              <a:spLocks noChangeShapeType="1"/>
            </p:cNvSpPr>
            <p:nvPr/>
          </p:nvSpPr>
          <p:spPr bwMode="auto">
            <a:xfrm>
              <a:off x="2381" y="161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4067175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3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138613" y="2565400"/>
            <a:ext cx="433387" cy="647700"/>
            <a:chOff x="2607" y="1616"/>
            <a:chExt cx="273" cy="408"/>
          </a:xfrm>
        </p:grpSpPr>
        <p:sp>
          <p:nvSpPr>
            <p:cNvPr id="233493" name="Rectangle 21"/>
            <p:cNvSpPr>
              <a:spLocks noChangeArrowheads="1"/>
            </p:cNvSpPr>
            <p:nvPr/>
          </p:nvSpPr>
          <p:spPr bwMode="auto">
            <a:xfrm>
              <a:off x="2607" y="1752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33494" name="Line 22"/>
            <p:cNvSpPr>
              <a:spLocks noChangeShapeType="1"/>
            </p:cNvSpPr>
            <p:nvPr/>
          </p:nvSpPr>
          <p:spPr bwMode="auto">
            <a:xfrm>
              <a:off x="2743" y="161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3495" name="Rectangle 23"/>
          <p:cNvSpPr>
            <a:spLocks noChangeArrowheads="1"/>
          </p:cNvSpPr>
          <p:nvPr/>
        </p:nvSpPr>
        <p:spPr bwMode="auto">
          <a:xfrm>
            <a:off x="4643438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4</a:t>
            </a:r>
          </a:p>
        </p:txBody>
      </p:sp>
      <p:sp>
        <p:nvSpPr>
          <p:cNvPr id="233496" name="Rectangle 24"/>
          <p:cNvSpPr>
            <a:spLocks noChangeArrowheads="1"/>
          </p:cNvSpPr>
          <p:nvPr/>
        </p:nvSpPr>
        <p:spPr bwMode="auto">
          <a:xfrm>
            <a:off x="7019925" y="3429000"/>
            <a:ext cx="4333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381</a:t>
            </a:r>
          </a:p>
        </p:txBody>
      </p:sp>
      <p:sp>
        <p:nvSpPr>
          <p:cNvPr id="233497" name="Line 25"/>
          <p:cNvSpPr>
            <a:spLocks noChangeShapeType="1"/>
          </p:cNvSpPr>
          <p:nvPr/>
        </p:nvSpPr>
        <p:spPr bwMode="auto">
          <a:xfrm>
            <a:off x="7235825" y="32131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33498" name="Rectangle 26"/>
          <p:cNvSpPr>
            <a:spLocks noChangeArrowheads="1"/>
          </p:cNvSpPr>
          <p:nvPr/>
        </p:nvSpPr>
        <p:spPr bwMode="auto">
          <a:xfrm>
            <a:off x="5219700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233499" name="Rectangle 27"/>
          <p:cNvSpPr>
            <a:spLocks noChangeArrowheads="1"/>
          </p:cNvSpPr>
          <p:nvPr/>
        </p:nvSpPr>
        <p:spPr bwMode="auto">
          <a:xfrm>
            <a:off x="5795963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6</a:t>
            </a:r>
          </a:p>
        </p:txBody>
      </p:sp>
      <p:sp>
        <p:nvSpPr>
          <p:cNvPr id="233500" name="Rectangle 28"/>
          <p:cNvSpPr>
            <a:spLocks noChangeArrowheads="1"/>
          </p:cNvSpPr>
          <p:nvPr/>
        </p:nvSpPr>
        <p:spPr bwMode="auto">
          <a:xfrm>
            <a:off x="6372225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7</a:t>
            </a:r>
          </a:p>
        </p:txBody>
      </p:sp>
      <p:sp>
        <p:nvSpPr>
          <p:cNvPr id="233501" name="Rectangle 29"/>
          <p:cNvSpPr>
            <a:spLocks noChangeArrowheads="1"/>
          </p:cNvSpPr>
          <p:nvPr/>
        </p:nvSpPr>
        <p:spPr bwMode="auto">
          <a:xfrm>
            <a:off x="6948488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8</a:t>
            </a:r>
          </a:p>
        </p:txBody>
      </p:sp>
      <p:sp>
        <p:nvSpPr>
          <p:cNvPr id="233502" name="Rectangle 30"/>
          <p:cNvSpPr>
            <a:spLocks noChangeArrowheads="1"/>
          </p:cNvSpPr>
          <p:nvPr/>
        </p:nvSpPr>
        <p:spPr bwMode="auto">
          <a:xfrm>
            <a:off x="7019925" y="2781300"/>
            <a:ext cx="4333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260</a:t>
            </a:r>
          </a:p>
        </p:txBody>
      </p:sp>
      <p:sp>
        <p:nvSpPr>
          <p:cNvPr id="233503" name="Line 31"/>
          <p:cNvSpPr>
            <a:spLocks noChangeShapeType="1"/>
          </p:cNvSpPr>
          <p:nvPr/>
        </p:nvSpPr>
        <p:spPr bwMode="auto">
          <a:xfrm>
            <a:off x="7235825" y="25654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140200" y="3860800"/>
            <a:ext cx="433388" cy="647700"/>
            <a:chOff x="2608" y="2432"/>
            <a:chExt cx="273" cy="408"/>
          </a:xfrm>
        </p:grpSpPr>
        <p:sp>
          <p:nvSpPr>
            <p:cNvPr id="233505" name="Rectangle 33"/>
            <p:cNvSpPr>
              <a:spLocks noChangeArrowheads="1"/>
            </p:cNvSpPr>
            <p:nvPr/>
          </p:nvSpPr>
          <p:spPr bwMode="auto">
            <a:xfrm>
              <a:off x="2608" y="2568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33506" name="Line 34"/>
            <p:cNvSpPr>
              <a:spLocks noChangeShapeType="1"/>
            </p:cNvSpPr>
            <p:nvPr/>
          </p:nvSpPr>
          <p:spPr bwMode="auto">
            <a:xfrm>
              <a:off x="2744" y="2432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4140200" y="3213100"/>
            <a:ext cx="433388" cy="647700"/>
            <a:chOff x="2608" y="2024"/>
            <a:chExt cx="273" cy="408"/>
          </a:xfrm>
        </p:grpSpPr>
        <p:sp>
          <p:nvSpPr>
            <p:cNvPr id="233508" name="Rectangle 36"/>
            <p:cNvSpPr>
              <a:spLocks noChangeArrowheads="1"/>
            </p:cNvSpPr>
            <p:nvPr/>
          </p:nvSpPr>
          <p:spPr bwMode="auto">
            <a:xfrm>
              <a:off x="2608" y="2160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233509" name="Line 37"/>
            <p:cNvSpPr>
              <a:spLocks noChangeShapeType="1"/>
            </p:cNvSpPr>
            <p:nvPr/>
          </p:nvSpPr>
          <p:spPr bwMode="auto">
            <a:xfrm>
              <a:off x="2744" y="202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971550" y="5157788"/>
            <a:ext cx="6924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We consider a sequence of </a:t>
            </a:r>
            <a:r>
              <a:rPr lang="en-US" sz="2400" dirty="0" err="1"/>
              <a:t>deleteMin</a:t>
            </a:r>
            <a:r>
              <a:rPr lang="en-US" sz="2400" dirty="0"/>
              <a:t> </a:t>
            </a:r>
            <a:r>
              <a:rPr lang="en-US" sz="2400" dirty="0" smtClean="0"/>
              <a:t>operations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4335E-6 L -0.18906 -2.54335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50867E-6 L -0.12604 -0.089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4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31214E-7 L -0.06302 -0.183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4 -0.08925 L -0.18906 -0.08925 " pathEditMode="relative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-0.18358 L -0.18906 -0.183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4335E-6 L -0.25208 2.54335E-6 " pathEditMode="relative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509 L -0.12604 -0.0943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4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4335E-6 L -0.06302 -0.18867 " pathEditMode="relative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991A-ECC8-4FDC-849F-18059229130A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639C-4577-4017-9C43-74BE163AD64A}" type="slidenum">
              <a:rPr lang="de-DE"/>
              <a:pPr/>
              <a:t>101</a:t>
            </a:fld>
            <a:endParaRPr lang="de-DE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Heap</a:t>
            </a:r>
            <a:endParaRPr lang="en-US" dirty="0"/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1763713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-1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2339975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2916238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1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3492500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4067175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3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35150" y="2565400"/>
            <a:ext cx="433388" cy="647700"/>
            <a:chOff x="2607" y="1616"/>
            <a:chExt cx="273" cy="408"/>
          </a:xfrm>
        </p:grpSpPr>
        <p:sp>
          <p:nvSpPr>
            <p:cNvPr id="234505" name="Rectangle 9"/>
            <p:cNvSpPr>
              <a:spLocks noChangeArrowheads="1"/>
            </p:cNvSpPr>
            <p:nvPr/>
          </p:nvSpPr>
          <p:spPr bwMode="auto">
            <a:xfrm>
              <a:off x="2607" y="1752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34506" name="Line 10"/>
            <p:cNvSpPr>
              <a:spLocks noChangeShapeType="1"/>
            </p:cNvSpPr>
            <p:nvPr/>
          </p:nvSpPr>
          <p:spPr bwMode="auto">
            <a:xfrm>
              <a:off x="2743" y="161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4643438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4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019925" y="3213100"/>
            <a:ext cx="433388" cy="647700"/>
            <a:chOff x="4422" y="2024"/>
            <a:chExt cx="273" cy="408"/>
          </a:xfrm>
        </p:grpSpPr>
        <p:sp>
          <p:nvSpPr>
            <p:cNvPr id="234509" name="Rectangle 13"/>
            <p:cNvSpPr>
              <a:spLocks noChangeArrowheads="1"/>
            </p:cNvSpPr>
            <p:nvPr/>
          </p:nvSpPr>
          <p:spPr bwMode="auto">
            <a:xfrm>
              <a:off x="4422" y="2160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381</a:t>
              </a:r>
            </a:p>
          </p:txBody>
        </p:sp>
        <p:sp>
          <p:nvSpPr>
            <p:cNvPr id="234510" name="Line 14"/>
            <p:cNvSpPr>
              <a:spLocks noChangeShapeType="1"/>
            </p:cNvSpPr>
            <p:nvPr/>
          </p:nvSpPr>
          <p:spPr bwMode="auto">
            <a:xfrm>
              <a:off x="4558" y="202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4511" name="Rectangle 15"/>
          <p:cNvSpPr>
            <a:spLocks noChangeArrowheads="1"/>
          </p:cNvSpPr>
          <p:nvPr/>
        </p:nvSpPr>
        <p:spPr bwMode="auto">
          <a:xfrm>
            <a:off x="5219700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234512" name="Rectangle 16"/>
          <p:cNvSpPr>
            <a:spLocks noChangeArrowheads="1"/>
          </p:cNvSpPr>
          <p:nvPr/>
        </p:nvSpPr>
        <p:spPr bwMode="auto">
          <a:xfrm>
            <a:off x="5795963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6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6372225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7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6948488" y="1989138"/>
            <a:ext cx="577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8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019925" y="2565400"/>
            <a:ext cx="433388" cy="647700"/>
            <a:chOff x="4422" y="1616"/>
            <a:chExt cx="273" cy="408"/>
          </a:xfrm>
        </p:grpSpPr>
        <p:sp>
          <p:nvSpPr>
            <p:cNvPr id="234516" name="Rectangle 20"/>
            <p:cNvSpPr>
              <a:spLocks noChangeArrowheads="1"/>
            </p:cNvSpPr>
            <p:nvPr/>
          </p:nvSpPr>
          <p:spPr bwMode="auto">
            <a:xfrm>
              <a:off x="4422" y="1752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260</a:t>
              </a:r>
            </a:p>
          </p:txBody>
        </p:sp>
        <p:sp>
          <p:nvSpPr>
            <p:cNvPr id="234517" name="Line 21"/>
            <p:cNvSpPr>
              <a:spLocks noChangeShapeType="1"/>
            </p:cNvSpPr>
            <p:nvPr/>
          </p:nvSpPr>
          <p:spPr bwMode="auto">
            <a:xfrm>
              <a:off x="4558" y="161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563938" y="2565400"/>
            <a:ext cx="433387" cy="647700"/>
            <a:chOff x="2608" y="2432"/>
            <a:chExt cx="273" cy="408"/>
          </a:xfrm>
        </p:grpSpPr>
        <p:sp>
          <p:nvSpPr>
            <p:cNvPr id="234519" name="Rectangle 23"/>
            <p:cNvSpPr>
              <a:spLocks noChangeArrowheads="1"/>
            </p:cNvSpPr>
            <p:nvPr/>
          </p:nvSpPr>
          <p:spPr bwMode="auto">
            <a:xfrm>
              <a:off x="2608" y="2568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234520" name="Line 24"/>
            <p:cNvSpPr>
              <a:spLocks noChangeShapeType="1"/>
            </p:cNvSpPr>
            <p:nvPr/>
          </p:nvSpPr>
          <p:spPr bwMode="auto">
            <a:xfrm>
              <a:off x="2744" y="2432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987675" y="2565400"/>
            <a:ext cx="433388" cy="647700"/>
            <a:chOff x="2608" y="2024"/>
            <a:chExt cx="273" cy="408"/>
          </a:xfrm>
        </p:grpSpPr>
        <p:sp>
          <p:nvSpPr>
            <p:cNvPr id="234522" name="Rectangle 26"/>
            <p:cNvSpPr>
              <a:spLocks noChangeArrowheads="1"/>
            </p:cNvSpPr>
            <p:nvPr/>
          </p:nvSpPr>
          <p:spPr bwMode="auto">
            <a:xfrm>
              <a:off x="2608" y="2160"/>
              <a:ext cx="27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234523" name="Line 27"/>
            <p:cNvSpPr>
              <a:spLocks noChangeShapeType="1"/>
            </p:cNvSpPr>
            <p:nvPr/>
          </p:nvSpPr>
          <p:spPr bwMode="auto">
            <a:xfrm>
              <a:off x="2744" y="202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971550" y="5157788"/>
            <a:ext cx="6924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We consider a sequence of </a:t>
            </a:r>
            <a:r>
              <a:rPr lang="en-US" sz="2400" dirty="0" err="1"/>
              <a:t>deleteMin</a:t>
            </a:r>
            <a:r>
              <a:rPr lang="en-US" sz="2400" dirty="0"/>
              <a:t> </a:t>
            </a:r>
            <a:r>
              <a:rPr lang="en-US" sz="2400" dirty="0" smtClean="0"/>
              <a:t>operations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2.54335E-6 L -0.11823 2.54335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4335E-6 L -0.18906 2.54335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4335E-6 L -0.56701 2.54335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50867E-6 L -0.12587 -0.089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CF-C1B7-4810-AA74-7B172E82416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E0E-1AB1-45FE-977C-3A61DA8040F6}" type="slidenum">
              <a:rPr lang="de-DE"/>
              <a:pPr/>
              <a:t>102</a:t>
            </a:fld>
            <a:endParaRPr lang="de-DE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 Heap</a:t>
            </a:r>
            <a:endParaRPr lang="de-DE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431" y="1417638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 smtClean="0"/>
              <a:t>Claim: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smtClean="0"/>
              <a:t>In</a:t>
            </a:r>
            <a:r>
              <a:rPr lang="de-DE" sz="2400" dirty="0" smtClean="0">
                <a:solidFill>
                  <a:schemeClr val="accent2"/>
                </a:solidFill>
              </a:rPr>
              <a:t> deleteMin()</a:t>
            </a:r>
            <a:r>
              <a:rPr lang="de-DE" sz="2400" dirty="0" smtClean="0"/>
              <a:t>, after we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smtClean="0"/>
              <a:t>distribute nodes </a:t>
            </a:r>
            <a:r>
              <a:rPr lang="de-DE" sz="2400" dirty="0"/>
              <a:t>in </a:t>
            </a:r>
            <a:r>
              <a:rPr lang="de-DE" sz="2400" dirty="0">
                <a:solidFill>
                  <a:schemeClr val="hlink"/>
                </a:solidFill>
              </a:rPr>
              <a:t>B[i]</a:t>
            </a:r>
            <a:r>
              <a:rPr lang="de-DE" sz="2400" dirty="0"/>
              <a:t> </a:t>
            </a:r>
            <a:r>
              <a:rPr lang="de-DE" sz="2400" dirty="0" smtClean="0"/>
              <a:t>among </a:t>
            </a:r>
            <a:r>
              <a:rPr lang="de-DE" sz="2400" dirty="0">
                <a:solidFill>
                  <a:schemeClr val="hlink"/>
                </a:solidFill>
              </a:rPr>
              <a:t>B[-1],…,B[i-1]</a:t>
            </a:r>
            <a:r>
              <a:rPr lang="de-DE" sz="2400" dirty="0"/>
              <a:t> </a:t>
            </a:r>
            <a:r>
              <a:rPr lang="de-DE" sz="2400" dirty="0" smtClean="0"/>
              <a:t>w.r.t. </a:t>
            </a:r>
            <a:r>
              <a:rPr lang="de-DE" sz="2400" dirty="0" smtClean="0">
                <a:solidFill>
                  <a:srgbClr val="FF0000"/>
                </a:solidFill>
              </a:rPr>
              <a:t>the new k</a:t>
            </a:r>
            <a:r>
              <a:rPr lang="de-DE" sz="2400" baseline="-25000" dirty="0" smtClean="0">
                <a:solidFill>
                  <a:srgbClr val="FF0000"/>
                </a:solidFill>
              </a:rPr>
              <a:t>min</a:t>
            </a:r>
            <a:r>
              <a:rPr lang="de-DE" sz="2400" dirty="0" smtClean="0">
                <a:solidFill>
                  <a:srgbClr val="FF0000"/>
                </a:solidFill>
              </a:rPr>
              <a:t>, all nodes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e</a:t>
            </a:r>
            <a:r>
              <a:rPr lang="de-DE" sz="2400" dirty="0"/>
              <a:t> in </a:t>
            </a:r>
            <a:r>
              <a:rPr lang="de-DE" sz="2400" dirty="0">
                <a:solidFill>
                  <a:schemeClr val="hlink"/>
                </a:solidFill>
              </a:rPr>
              <a:t>B[j], </a:t>
            </a:r>
            <a:r>
              <a:rPr lang="de-DE" sz="2400" dirty="0" smtClean="0">
                <a:solidFill>
                  <a:schemeClr val="hlink"/>
                </a:solidFill>
              </a:rPr>
              <a:t>j&gt;i</a:t>
            </a:r>
            <a:r>
              <a:rPr lang="de-DE" sz="2400" dirty="0" smtClean="0"/>
              <a:t> </a:t>
            </a:r>
            <a:r>
              <a:rPr lang="de-DE" sz="2400" dirty="0"/>
              <a:t>do </a:t>
            </a:r>
            <a:r>
              <a:rPr lang="de-DE" sz="2400" dirty="0">
                <a:solidFill>
                  <a:srgbClr val="FF0000"/>
                </a:solidFill>
              </a:rPr>
              <a:t>not</a:t>
            </a:r>
            <a:r>
              <a:rPr lang="de-DE" sz="2400" dirty="0"/>
              <a:t> have to be </a:t>
            </a:r>
            <a:r>
              <a:rPr lang="de-DE" sz="2400" dirty="0" smtClean="0"/>
              <a:t>moved, i.e. </a:t>
            </a:r>
            <a:r>
              <a:rPr lang="de-DE" sz="2400" dirty="0">
                <a:solidFill>
                  <a:schemeClr val="hlink"/>
                </a:solidFill>
              </a:rPr>
              <a:t>m</a:t>
            </a:r>
            <a:r>
              <a:rPr lang="de-DE" sz="2400" dirty="0" smtClean="0">
                <a:solidFill>
                  <a:schemeClr val="hlink"/>
                </a:solidFill>
              </a:rPr>
              <a:t>sd(k</a:t>
            </a:r>
            <a:r>
              <a:rPr lang="de-DE" sz="2400" baseline="-25000" dirty="0" smtClean="0">
                <a:solidFill>
                  <a:schemeClr val="hlink"/>
                </a:solidFill>
              </a:rPr>
              <a:t>min</a:t>
            </a:r>
            <a:r>
              <a:rPr lang="de-DE" sz="2400" dirty="0" smtClean="0">
                <a:solidFill>
                  <a:schemeClr val="hlink"/>
                </a:solidFill>
              </a:rPr>
              <a:t>,key(e</a:t>
            </a:r>
            <a:r>
              <a:rPr lang="de-DE" sz="2400" dirty="0">
                <a:solidFill>
                  <a:schemeClr val="hlink"/>
                </a:solidFill>
              </a:rPr>
              <a:t>))=</a:t>
            </a:r>
            <a:r>
              <a:rPr lang="de-DE" sz="2400" dirty="0" smtClean="0">
                <a:solidFill>
                  <a:schemeClr val="hlink"/>
                </a:solidFill>
              </a:rPr>
              <a:t>j.</a:t>
            </a:r>
            <a:endParaRPr lang="de-DE" sz="2400" dirty="0"/>
          </a:p>
          <a:p>
            <a:pPr marL="0" indent="0">
              <a:lnSpc>
                <a:spcPct val="90000"/>
              </a:lnSpc>
              <a:buNone/>
            </a:pPr>
            <a:endParaRPr lang="de-DE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e-DE" sz="2400" dirty="0" smtClean="0"/>
              <a:t>Proof:</a:t>
            </a:r>
          </a:p>
          <a:p>
            <a:pPr>
              <a:lnSpc>
                <a:spcPct val="90000"/>
              </a:lnSpc>
            </a:pPr>
            <a:r>
              <a:rPr lang="de-DE" sz="2400" dirty="0" smtClean="0"/>
              <a:t>Assume the new min element</a:t>
            </a:r>
            <a:r>
              <a:rPr lang="de-DE" sz="2400" baseline="-250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is to be drawn from B[i].</a:t>
            </a:r>
          </a:p>
          <a:p>
            <a:pPr>
              <a:lnSpc>
                <a:spcPct val="90000"/>
              </a:lnSpc>
            </a:pPr>
            <a:r>
              <a:rPr lang="de-DE" sz="2400" dirty="0" smtClean="0"/>
              <a:t>By def,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B[i]</a:t>
            </a:r>
            <a:r>
              <a:rPr lang="de-DE" sz="2400" dirty="0" smtClean="0"/>
              <a:t> agrees with (the old) </a:t>
            </a:r>
            <a:r>
              <a:rPr lang="de-DE" sz="2400" dirty="0" smtClean="0">
                <a:solidFill>
                  <a:schemeClr val="hlink"/>
                </a:solidFill>
              </a:rPr>
              <a:t>k</a:t>
            </a:r>
            <a:r>
              <a:rPr lang="de-DE" sz="2400" baseline="-25000" dirty="0" smtClean="0">
                <a:solidFill>
                  <a:schemeClr val="hlink"/>
                </a:solidFill>
              </a:rPr>
              <a:t>min </a:t>
            </a:r>
            <a:r>
              <a:rPr lang="de-DE" sz="2400" dirty="0" smtClean="0"/>
              <a:t>on all bits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&gt; i</a:t>
            </a:r>
            <a:r>
              <a:rPr lang="de-DE" sz="2400" dirty="0" smtClean="0"/>
              <a:t>, but disagrees on bit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 smtClean="0"/>
              <a:t>. 	   </a:t>
            </a:r>
          </a:p>
          <a:p>
            <a:pPr>
              <a:lnSpc>
                <a:spcPct val="90000"/>
              </a:lnSpc>
            </a:pPr>
            <a:r>
              <a:rPr lang="de-DE" sz="2400" dirty="0" smtClean="0"/>
              <a:t>Similarly,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B[j]</a:t>
            </a:r>
            <a:r>
              <a:rPr lang="de-DE" sz="2400" dirty="0" smtClean="0"/>
              <a:t> for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j&gt;i</a:t>
            </a:r>
            <a:r>
              <a:rPr lang="de-DE" sz="2400" dirty="0" smtClean="0"/>
              <a:t> agrees with </a:t>
            </a:r>
            <a:r>
              <a:rPr lang="de-DE" sz="2400" dirty="0">
                <a:solidFill>
                  <a:schemeClr val="hlink"/>
                </a:solidFill>
              </a:rPr>
              <a:t>k</a:t>
            </a:r>
            <a:r>
              <a:rPr lang="de-DE" sz="2400" baseline="-25000" dirty="0">
                <a:solidFill>
                  <a:schemeClr val="hlink"/>
                </a:solidFill>
              </a:rPr>
              <a:t>min </a:t>
            </a:r>
            <a:r>
              <a:rPr lang="de-DE" sz="2400" dirty="0" smtClean="0"/>
              <a:t>on all bits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&gt; j</a:t>
            </a:r>
            <a:r>
              <a:rPr lang="de-DE" sz="2400" dirty="0" smtClean="0"/>
              <a:t>, but disagrees on bit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sz="2400" dirty="0" smtClean="0"/>
              <a:t>.</a:t>
            </a:r>
            <a:endParaRPr lang="de-DE" sz="2400" dirty="0"/>
          </a:p>
          <a:p>
            <a:pPr>
              <a:lnSpc>
                <a:spcPct val="90000"/>
              </a:lnSpc>
            </a:pPr>
            <a:r>
              <a:rPr lang="de-DE" sz="2400" dirty="0" smtClean="0"/>
              <a:t>By transitivity,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B[i], B[j] </a:t>
            </a:r>
            <a:r>
              <a:rPr lang="de-DE" sz="2400" dirty="0" smtClean="0"/>
              <a:t>hence agree on all bits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&gt; j</a:t>
            </a:r>
            <a:r>
              <a:rPr lang="de-DE" sz="2400" dirty="0" smtClean="0"/>
              <a:t>, and they disagree on bit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de-DE" sz="2400" dirty="0" smtClean="0"/>
              <a:t>Thus,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msd(B[i],B[j]) =</a:t>
            </a:r>
            <a:r>
              <a:rPr lang="de-DE" sz="2400" dirty="0" smtClean="0">
                <a:solidFill>
                  <a:schemeClr val="hlink"/>
                </a:solidFill>
              </a:rPr>
              <a:t>j.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24145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FA5-1005-4AD8-84FB-E107E99CED0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925D-8FF5-4CD8-8146-1B9CD6DD5094}" type="slidenum">
              <a:rPr lang="de-DE"/>
              <a:pPr/>
              <a:t>103</a:t>
            </a:fld>
            <a:endParaRPr lang="de-DE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 Heap</a:t>
            </a:r>
            <a:endParaRPr lang="de-DE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 smtClean="0"/>
              <a:t>In illustration, </a:t>
            </a:r>
            <a:r>
              <a:rPr lang="de-DE" sz="2800" i="1" dirty="0" smtClean="0"/>
              <a:t>all </a:t>
            </a:r>
            <a:r>
              <a:rPr lang="de-DE" sz="2800" dirty="0" smtClean="0"/>
              <a:t>elements in new minimal list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B[i]</a:t>
            </a:r>
            <a:r>
              <a:rPr lang="de-DE" sz="2800" dirty="0" smtClean="0"/>
              <a:t> were moved (when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i&gt;=0</a:t>
            </a:r>
            <a:r>
              <a:rPr lang="de-DE" sz="2800" dirty="0" smtClean="0"/>
              <a:t>) with each</a:t>
            </a:r>
            <a:r>
              <a:rPr lang="de-DE" sz="2800" dirty="0" smtClean="0">
                <a:solidFill>
                  <a:schemeClr val="accent2"/>
                </a:solidFill>
              </a:rPr>
              <a:t> deleteMin()</a:t>
            </a:r>
            <a:r>
              <a:rPr lang="de-DE" sz="2800" dirty="0" smtClean="0"/>
              <a:t> call. Let‘s prove this holds!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Lemma 2.6:</a:t>
            </a:r>
            <a:r>
              <a:rPr lang="de-DE" sz="2800" dirty="0" smtClean="0"/>
              <a:t> Let </a:t>
            </a:r>
            <a:r>
              <a:rPr lang="de-DE" sz="2800" dirty="0">
                <a:solidFill>
                  <a:schemeClr val="hlink"/>
                </a:solidFill>
              </a:rPr>
              <a:t>B[i]</a:t>
            </a:r>
            <a:r>
              <a:rPr lang="de-DE" sz="2800" dirty="0"/>
              <a:t> </a:t>
            </a:r>
            <a:r>
              <a:rPr lang="de-DE" sz="2800" dirty="0" smtClean="0"/>
              <a:t>be the minimal non-empty list, </a:t>
            </a:r>
            <a:r>
              <a:rPr lang="de-DE" sz="2800" dirty="0" smtClean="0">
                <a:solidFill>
                  <a:schemeClr val="hlink"/>
                </a:solidFill>
              </a:rPr>
              <a:t>i</a:t>
            </a:r>
            <a:r>
              <a:rPr lang="de-DE" sz="2800" dirty="0" smtClean="0">
                <a:solidFill>
                  <a:schemeClr val="hlink"/>
                </a:solidFill>
                <a:sym typeface="Symbol"/>
              </a:rPr>
              <a:t></a:t>
            </a:r>
            <a:r>
              <a:rPr lang="de-DE" sz="2800" dirty="0" smtClean="0">
                <a:solidFill>
                  <a:schemeClr val="hlink"/>
                </a:solidFill>
              </a:rPr>
              <a:t>0</a:t>
            </a:r>
            <a:r>
              <a:rPr lang="de-DE" sz="2800" dirty="0"/>
              <a:t>. </a:t>
            </a:r>
            <a:r>
              <a:rPr lang="de-DE" sz="2800" dirty="0" smtClean="0"/>
              <a:t>Let </a:t>
            </a:r>
            <a:r>
              <a:rPr lang="de-DE" sz="2800" dirty="0">
                <a:solidFill>
                  <a:schemeClr val="hlink"/>
                </a:solidFill>
              </a:rPr>
              <a:t>x</a:t>
            </a:r>
            <a:r>
              <a:rPr lang="de-DE" sz="2800" baseline="-25000" dirty="0">
                <a:solidFill>
                  <a:schemeClr val="hlink"/>
                </a:solidFill>
              </a:rPr>
              <a:t>min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smtClean="0"/>
              <a:t>be the minimal key in </a:t>
            </a:r>
            <a:r>
              <a:rPr lang="de-DE" sz="2800" dirty="0">
                <a:solidFill>
                  <a:schemeClr val="hlink"/>
                </a:solidFill>
              </a:rPr>
              <a:t>B[i].</a:t>
            </a:r>
            <a:r>
              <a:rPr lang="de-DE" sz="2800" dirty="0"/>
              <a:t> </a:t>
            </a:r>
            <a:r>
              <a:rPr lang="de-DE" sz="2800" dirty="0" smtClean="0"/>
              <a:t>Then </a:t>
            </a:r>
            <a:r>
              <a:rPr lang="de-DE" sz="2800" dirty="0">
                <a:solidFill>
                  <a:schemeClr val="hlink"/>
                </a:solidFill>
              </a:rPr>
              <a:t>msd(x</a:t>
            </a:r>
            <a:r>
              <a:rPr lang="de-DE" sz="2800" baseline="-25000" dirty="0">
                <a:solidFill>
                  <a:schemeClr val="hlink"/>
                </a:solidFill>
              </a:rPr>
              <a:t>min</a:t>
            </a:r>
            <a:r>
              <a:rPr lang="de-DE" sz="2800" dirty="0">
                <a:solidFill>
                  <a:schemeClr val="hlink"/>
                </a:solidFill>
              </a:rPr>
              <a:t>,x)&lt;i</a:t>
            </a:r>
            <a:r>
              <a:rPr lang="de-DE" sz="2800" dirty="0"/>
              <a:t> </a:t>
            </a:r>
            <a:r>
              <a:rPr lang="de-DE" sz="2800" dirty="0" smtClean="0"/>
              <a:t>for all keys </a:t>
            </a:r>
            <a:r>
              <a:rPr lang="de-DE" sz="2800" dirty="0">
                <a:solidFill>
                  <a:schemeClr val="hlink"/>
                </a:solidFill>
              </a:rPr>
              <a:t>x </a:t>
            </a:r>
            <a:r>
              <a:rPr lang="de-DE" sz="2800" dirty="0"/>
              <a:t>in </a:t>
            </a:r>
            <a:r>
              <a:rPr lang="de-DE" sz="2800" dirty="0">
                <a:solidFill>
                  <a:schemeClr val="hlink"/>
                </a:solidFill>
              </a:rPr>
              <a:t>B[i].</a:t>
            </a:r>
          </a:p>
          <a:p>
            <a:pPr marL="274320">
              <a:spcBef>
                <a:spcPts val="1800"/>
              </a:spcBef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Proof: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 smtClean="0"/>
              <a:t>Consider any</a:t>
            </a:r>
            <a:r>
              <a:rPr lang="de-DE" sz="2800" dirty="0" smtClean="0">
                <a:solidFill>
                  <a:schemeClr val="hlink"/>
                </a:solidFill>
              </a:rPr>
              <a:t> x </a:t>
            </a:r>
            <a:r>
              <a:rPr lang="de-DE" sz="2800" dirty="0" smtClean="0"/>
              <a:t>in</a:t>
            </a:r>
            <a:r>
              <a:rPr lang="de-DE" sz="2800" dirty="0" smtClean="0">
                <a:solidFill>
                  <a:schemeClr val="hlink"/>
                </a:solidFill>
              </a:rPr>
              <a:t> B[i].</a:t>
            </a:r>
          </a:p>
          <a:p>
            <a:r>
              <a:rPr lang="de-DE" sz="2800" dirty="0" smtClean="0">
                <a:solidFill>
                  <a:schemeClr val="hlink"/>
                </a:solidFill>
              </a:rPr>
              <a:t>If x=x</a:t>
            </a:r>
            <a:r>
              <a:rPr lang="de-DE" sz="2800" baseline="-25000" dirty="0" smtClean="0">
                <a:solidFill>
                  <a:schemeClr val="hlink"/>
                </a:solidFill>
              </a:rPr>
              <a:t>min</a:t>
            </a:r>
            <a:r>
              <a:rPr lang="de-DE" sz="2800" dirty="0"/>
              <a:t>: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800" dirty="0" smtClean="0"/>
              <a:t> placed in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B[-1]</a:t>
            </a:r>
            <a:r>
              <a:rPr lang="de-DE" sz="2800" dirty="0" smtClean="0"/>
              <a:t>, so claim holds.</a:t>
            </a:r>
            <a:endParaRPr lang="de-DE" sz="2800" dirty="0"/>
          </a:p>
          <a:p>
            <a:r>
              <a:rPr lang="de-DE" sz="2800" dirty="0" smtClean="0"/>
              <a:t>What if</a:t>
            </a:r>
            <a:r>
              <a:rPr lang="de-DE" sz="2800" dirty="0" smtClean="0">
                <a:solidFill>
                  <a:schemeClr val="hlink"/>
                </a:solidFill>
              </a:rPr>
              <a:t> x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≠</a:t>
            </a:r>
            <a:r>
              <a:rPr lang="de-DE" sz="2800" dirty="0" smtClean="0">
                <a:solidFill>
                  <a:schemeClr val="hlink"/>
                </a:solidFill>
              </a:rPr>
              <a:t>x</a:t>
            </a:r>
            <a:r>
              <a:rPr lang="de-DE" sz="2800" baseline="-25000" dirty="0" smtClean="0">
                <a:solidFill>
                  <a:schemeClr val="hlink"/>
                </a:solidFill>
              </a:rPr>
              <a:t>min</a:t>
            </a:r>
            <a:r>
              <a:rPr lang="de-DE" sz="2800" dirty="0" smtClean="0"/>
              <a:t>?</a:t>
            </a:r>
            <a:endParaRPr lang="de-DE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443F-FBD5-43B5-BB49-3075D8EE174D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8AEC3-1624-48C4-8C6A-87413C866D6B}" type="slidenum">
              <a:rPr lang="de-DE"/>
              <a:pPr/>
              <a:t>104</a:t>
            </a:fld>
            <a:endParaRPr lang="de-DE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 Heap</a:t>
            </a:r>
            <a:endParaRPr lang="de-DE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/>
          </a:p>
          <a:p>
            <a:r>
              <a:rPr lang="de-DE" sz="2400" dirty="0" smtClean="0"/>
              <a:t>By assumption, </a:t>
            </a:r>
            <a:r>
              <a:rPr lang="de-DE" sz="2400" dirty="0" smtClean="0">
                <a:solidFill>
                  <a:schemeClr val="hlink"/>
                </a:solidFill>
              </a:rPr>
              <a:t>k</a:t>
            </a:r>
            <a:r>
              <a:rPr lang="de-DE" sz="2400" baseline="-25000" dirty="0" smtClean="0">
                <a:solidFill>
                  <a:schemeClr val="hlink"/>
                </a:solidFill>
              </a:rPr>
              <a:t>min</a:t>
            </a:r>
            <a:r>
              <a:rPr lang="de-DE" sz="2400" dirty="0">
                <a:solidFill>
                  <a:schemeClr val="hlink"/>
                </a:solidFill>
              </a:rPr>
              <a:t> , </a:t>
            </a:r>
            <a:r>
              <a:rPr lang="de-DE" sz="2400" dirty="0" smtClean="0">
                <a:solidFill>
                  <a:schemeClr val="hlink"/>
                </a:solidFill>
              </a:rPr>
              <a:t>x</a:t>
            </a:r>
            <a:r>
              <a:rPr lang="de-DE" sz="2400" baseline="-25000" dirty="0" smtClean="0">
                <a:solidFill>
                  <a:schemeClr val="hlink"/>
                </a:solidFill>
              </a:rPr>
              <a:t>min</a:t>
            </a:r>
            <a:r>
              <a:rPr lang="de-DE" sz="2400" dirty="0">
                <a:solidFill>
                  <a:schemeClr val="hlink"/>
                </a:solidFill>
              </a:rPr>
              <a:t> , </a:t>
            </a:r>
            <a:r>
              <a:rPr lang="de-DE" sz="2400" dirty="0" smtClean="0">
                <a:solidFill>
                  <a:schemeClr val="hlink"/>
                </a:solidFill>
              </a:rPr>
              <a:t>x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smtClean="0"/>
              <a:t>agree on all bits after</a:t>
            </a:r>
            <a:r>
              <a:rPr lang="de-DE" sz="2400" dirty="0" smtClean="0">
                <a:solidFill>
                  <a:schemeClr val="hlink"/>
                </a:solidFill>
              </a:rPr>
              <a:t> K.</a:t>
            </a:r>
          </a:p>
          <a:p>
            <a:r>
              <a:rPr lang="de-DE" sz="2400" dirty="0" smtClean="0"/>
              <a:t>Since</a:t>
            </a:r>
            <a:r>
              <a:rPr lang="de-DE" sz="2400" dirty="0" smtClean="0">
                <a:solidFill>
                  <a:schemeClr val="hlink"/>
                </a:solidFill>
              </a:rPr>
              <a:t> x,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r>
              <a:rPr lang="de-DE" sz="2400" baseline="-25000" dirty="0">
                <a:solidFill>
                  <a:schemeClr val="hlink"/>
                </a:solidFill>
              </a:rPr>
              <a:t>mi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in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B[i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r>
              <a:rPr lang="de-DE" sz="2400" dirty="0" smtClean="0"/>
              <a:t>, they agree on bits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i </a:t>
            </a:r>
            <a:r>
              <a:rPr lang="de-DE" sz="2400" dirty="0" smtClean="0"/>
              <a:t>to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K.</a:t>
            </a:r>
            <a:endParaRPr lang="de-DE" baseline="-25000" dirty="0">
              <a:solidFill>
                <a:schemeClr val="hlink"/>
              </a:solidFill>
            </a:endParaRPr>
          </a:p>
          <a:p>
            <a:r>
              <a:rPr lang="de-DE" sz="2400" dirty="0" smtClean="0"/>
              <a:t>Thus, </a:t>
            </a:r>
            <a:r>
              <a:rPr lang="de-DE" sz="2400" dirty="0">
                <a:solidFill>
                  <a:schemeClr val="hlink"/>
                </a:solidFill>
              </a:rPr>
              <a:t>msd(x</a:t>
            </a:r>
            <a:r>
              <a:rPr lang="de-DE" sz="2400" baseline="-25000" dirty="0">
                <a:solidFill>
                  <a:schemeClr val="hlink"/>
                </a:solidFill>
              </a:rPr>
              <a:t>min</a:t>
            </a:r>
            <a:r>
              <a:rPr lang="de-DE" sz="2400" dirty="0">
                <a:solidFill>
                  <a:schemeClr val="hlink"/>
                </a:solidFill>
              </a:rPr>
              <a:t>,x)&lt;</a:t>
            </a:r>
            <a:r>
              <a:rPr lang="de-DE" sz="2400" dirty="0" smtClean="0">
                <a:solidFill>
                  <a:schemeClr val="hlink"/>
                </a:solidFill>
              </a:rPr>
              <a:t>i</a:t>
            </a:r>
            <a:r>
              <a:rPr lang="de-DE" sz="2400" dirty="0" smtClean="0"/>
              <a:t>.</a:t>
            </a:r>
            <a:endParaRPr lang="de-DE" sz="2400" dirty="0"/>
          </a:p>
          <a:p>
            <a:pPr>
              <a:buFontTx/>
              <a:buNone/>
            </a:pPr>
            <a:endParaRPr lang="de-DE" dirty="0"/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2987675" y="2636838"/>
            <a:ext cx="45370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4427538" y="26368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3563938" y="2636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1475656" y="2564904"/>
            <a:ext cx="1165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old </a:t>
            </a:r>
            <a:r>
              <a:rPr lang="de-DE" sz="2400" dirty="0">
                <a:solidFill>
                  <a:schemeClr val="hlink"/>
                </a:solidFill>
              </a:rPr>
              <a:t>k</a:t>
            </a:r>
            <a:r>
              <a:rPr lang="de-DE" sz="2400" baseline="-25000" dirty="0">
                <a:solidFill>
                  <a:schemeClr val="hlink"/>
                </a:solidFill>
              </a:rPr>
              <a:t>min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2987675" y="3500438"/>
            <a:ext cx="45370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4427538" y="35004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3563938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1116013" y="34290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         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r>
              <a:rPr lang="de-DE" sz="2400" baseline="-25000" dirty="0">
                <a:solidFill>
                  <a:schemeClr val="hlink"/>
                </a:solidFill>
              </a:rPr>
              <a:t>min</a:t>
            </a:r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3275856" y="2132856"/>
            <a:ext cx="146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bit position</a:t>
            </a:r>
            <a:r>
              <a:rPr lang="de-DE" dirty="0"/>
              <a:t>: i</a:t>
            </a:r>
          </a:p>
        </p:txBody>
      </p:sp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2987675" y="4364038"/>
            <a:ext cx="45370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36558" name="Rectangle 14"/>
          <p:cNvSpPr>
            <a:spLocks noChangeArrowheads="1"/>
          </p:cNvSpPr>
          <p:nvPr/>
        </p:nvSpPr>
        <p:spPr bwMode="auto">
          <a:xfrm>
            <a:off x="4427538" y="436403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3563938" y="4364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a</a:t>
            </a:r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2195513" y="429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</a:rPr>
              <a:t>x</a:t>
            </a:r>
            <a:endParaRPr lang="de-DE" sz="2400" baseline="-25000" dirty="0">
              <a:solidFill>
                <a:schemeClr val="hlink"/>
              </a:solidFill>
            </a:endParaRPr>
          </a:p>
        </p:txBody>
      </p:sp>
      <p:sp>
        <p:nvSpPr>
          <p:cNvPr id="236561" name="Text Box 17"/>
          <p:cNvSpPr txBox="1">
            <a:spLocks noChangeArrowheads="1"/>
          </p:cNvSpPr>
          <p:nvPr/>
        </p:nvSpPr>
        <p:spPr bwMode="auto">
          <a:xfrm>
            <a:off x="7288213" y="2152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cxnSp>
        <p:nvCxnSpPr>
          <p:cNvPr id="3" name="Gekrümmte Verbindung 2"/>
          <p:cNvCxnSpPr>
            <a:stCxn id="236549" idx="3"/>
            <a:endCxn id="236553" idx="3"/>
          </p:cNvCxnSpPr>
          <p:nvPr/>
        </p:nvCxnSpPr>
        <p:spPr>
          <a:xfrm>
            <a:off x="4859338" y="2852738"/>
            <a:ext cx="12700" cy="863600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73147" y="3003550"/>
            <a:ext cx="1332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err="1" smtClean="0">
                <a:solidFill>
                  <a:schemeClr val="hlink"/>
                </a:solidFill>
              </a:rPr>
              <a:t>x</a:t>
            </a:r>
            <a:r>
              <a:rPr lang="de-DE" sz="2400" baseline="-25000" dirty="0" err="1" smtClean="0">
                <a:solidFill>
                  <a:schemeClr val="hlink"/>
                </a:solidFill>
              </a:rPr>
              <a:t>mi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de-DE" sz="2400" dirty="0" err="1" smtClean="0">
                <a:solidFill>
                  <a:schemeClr val="hlink"/>
                </a:solidFill>
              </a:rPr>
              <a:t>k</a:t>
            </a:r>
            <a:r>
              <a:rPr lang="de-DE" sz="2400" baseline="-25000" dirty="0" err="1" smtClean="0">
                <a:solidFill>
                  <a:schemeClr val="hlink"/>
                </a:solidFill>
              </a:rPr>
              <a:t>min</a:t>
            </a:r>
            <a:endParaRPr lang="de-DE" sz="2400" baseline="-25000" dirty="0">
              <a:solidFill>
                <a:schemeClr val="hlink"/>
              </a:solidFill>
            </a:endParaRPr>
          </a:p>
        </p:txBody>
      </p:sp>
      <p:cxnSp>
        <p:nvCxnSpPr>
          <p:cNvPr id="24" name="Gekrümmte Verbindung 23"/>
          <p:cNvCxnSpPr/>
          <p:nvPr/>
        </p:nvCxnSpPr>
        <p:spPr>
          <a:xfrm>
            <a:off x="4847072" y="3751561"/>
            <a:ext cx="12700" cy="863600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148064" y="3883967"/>
            <a:ext cx="1846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</a:rPr>
              <a:t>x</a:t>
            </a:r>
            <a:r>
              <a:rPr lang="de-DE" sz="2400" dirty="0" smtClean="0">
                <a:solidFill>
                  <a:schemeClr val="hlink"/>
                </a:solidFill>
              </a:rPr>
              <a:t>, </a:t>
            </a:r>
            <a:r>
              <a:rPr lang="de-DE" sz="2400" dirty="0" err="1" smtClean="0">
                <a:solidFill>
                  <a:schemeClr val="hlink"/>
                </a:solidFill>
              </a:rPr>
              <a:t>x</a:t>
            </a:r>
            <a:r>
              <a:rPr lang="de-DE" sz="2400" baseline="-25000" dirty="0" err="1" smtClean="0">
                <a:solidFill>
                  <a:schemeClr val="hlink"/>
                </a:solidFill>
              </a:rPr>
              <a:t>mi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in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B[i]</a:t>
            </a:r>
            <a:endParaRPr lang="de-DE" sz="2400" baseline="-25000" dirty="0">
              <a:solidFill>
                <a:schemeClr val="hlin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32475" y="2348880"/>
            <a:ext cx="973088" cy="0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07176" y="1920017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</a:t>
            </a:r>
            <a:r>
              <a:rPr lang="en-US" sz="1600" dirty="0" smtClean="0"/>
              <a:t>ore</a:t>
            </a:r>
            <a:r>
              <a:rPr lang="en-US" dirty="0" smtClean="0"/>
              <a:t> significant 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AF0B-2B54-42B4-88F8-52F00BC0AC0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90F5-5473-4E60-AAFE-A975FB4C63BB}" type="slidenum">
              <a:rPr lang="de-DE"/>
              <a:pPr/>
              <a:t>105</a:t>
            </a:fld>
            <a:endParaRPr lang="de-DE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 Heap</a:t>
            </a:r>
            <a:endParaRPr lang="de-DE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77500" lnSpcReduction="20000"/>
          </a:bodyPr>
          <a:lstStyle/>
          <a:p>
            <a:r>
              <a:rPr lang="de-DE" sz="3100" dirty="0">
                <a:solidFill>
                  <a:schemeClr val="accent2"/>
                </a:solidFill>
              </a:rPr>
              <a:t>Lemma 2.6:</a:t>
            </a:r>
            <a:r>
              <a:rPr lang="de-DE" sz="3100" dirty="0"/>
              <a:t> Let </a:t>
            </a:r>
            <a:r>
              <a:rPr lang="de-DE" sz="3100" dirty="0">
                <a:solidFill>
                  <a:schemeClr val="hlink"/>
                </a:solidFill>
              </a:rPr>
              <a:t>B[i]</a:t>
            </a:r>
            <a:r>
              <a:rPr lang="de-DE" sz="3100" dirty="0"/>
              <a:t> be the minimal non-empty list, </a:t>
            </a:r>
            <a:r>
              <a:rPr lang="de-DE" sz="3100" dirty="0">
                <a:solidFill>
                  <a:schemeClr val="hlink"/>
                </a:solidFill>
              </a:rPr>
              <a:t>i</a:t>
            </a:r>
            <a:r>
              <a:rPr lang="de-DE" sz="3100" dirty="0">
                <a:solidFill>
                  <a:schemeClr val="hlink"/>
                </a:solidFill>
                <a:sym typeface="Symbol"/>
              </a:rPr>
              <a:t></a:t>
            </a:r>
            <a:r>
              <a:rPr lang="de-DE" sz="3100" dirty="0">
                <a:solidFill>
                  <a:schemeClr val="hlink"/>
                </a:solidFill>
              </a:rPr>
              <a:t>0</a:t>
            </a:r>
            <a:r>
              <a:rPr lang="de-DE" sz="3100" dirty="0"/>
              <a:t>. Let </a:t>
            </a:r>
            <a:r>
              <a:rPr lang="de-DE" sz="3100" dirty="0">
                <a:solidFill>
                  <a:schemeClr val="hlink"/>
                </a:solidFill>
              </a:rPr>
              <a:t>x</a:t>
            </a:r>
            <a:r>
              <a:rPr lang="de-DE" sz="3100" baseline="-25000" dirty="0">
                <a:solidFill>
                  <a:schemeClr val="hlink"/>
                </a:solidFill>
              </a:rPr>
              <a:t>min</a:t>
            </a:r>
            <a:r>
              <a:rPr lang="de-DE" sz="3100" dirty="0">
                <a:solidFill>
                  <a:schemeClr val="hlink"/>
                </a:solidFill>
              </a:rPr>
              <a:t> </a:t>
            </a:r>
            <a:r>
              <a:rPr lang="de-DE" sz="3100" dirty="0"/>
              <a:t>be the minimal key in </a:t>
            </a:r>
            <a:r>
              <a:rPr lang="de-DE" sz="3100" dirty="0">
                <a:solidFill>
                  <a:schemeClr val="hlink"/>
                </a:solidFill>
              </a:rPr>
              <a:t>B[i].</a:t>
            </a:r>
            <a:r>
              <a:rPr lang="de-DE" sz="3100" dirty="0"/>
              <a:t> Then </a:t>
            </a:r>
            <a:r>
              <a:rPr lang="de-DE" sz="3100" dirty="0">
                <a:solidFill>
                  <a:schemeClr val="hlink"/>
                </a:solidFill>
              </a:rPr>
              <a:t>msd(x</a:t>
            </a:r>
            <a:r>
              <a:rPr lang="de-DE" sz="3100" baseline="-25000" dirty="0">
                <a:solidFill>
                  <a:schemeClr val="hlink"/>
                </a:solidFill>
              </a:rPr>
              <a:t>min</a:t>
            </a:r>
            <a:r>
              <a:rPr lang="de-DE" sz="3100" dirty="0">
                <a:solidFill>
                  <a:schemeClr val="hlink"/>
                </a:solidFill>
              </a:rPr>
              <a:t>,x)&lt;i</a:t>
            </a:r>
            <a:r>
              <a:rPr lang="de-DE" sz="3100" dirty="0"/>
              <a:t> for all keys </a:t>
            </a:r>
            <a:r>
              <a:rPr lang="de-DE" sz="3100" dirty="0">
                <a:solidFill>
                  <a:schemeClr val="hlink"/>
                </a:solidFill>
              </a:rPr>
              <a:t>x </a:t>
            </a:r>
            <a:r>
              <a:rPr lang="de-DE" sz="3100" dirty="0"/>
              <a:t>in </a:t>
            </a:r>
            <a:r>
              <a:rPr lang="de-DE" sz="3100" dirty="0">
                <a:solidFill>
                  <a:schemeClr val="hlink"/>
                </a:solidFill>
              </a:rPr>
              <a:t>B[i].</a:t>
            </a:r>
            <a:endParaRPr lang="de-DE" sz="3100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sz="1900" dirty="0" smtClean="0"/>
          </a:p>
          <a:p>
            <a:pPr>
              <a:buFontTx/>
              <a:buNone/>
            </a:pPr>
            <a:r>
              <a:rPr lang="de-DE" sz="3100" dirty="0" smtClean="0">
                <a:solidFill>
                  <a:schemeClr val="accent2"/>
                </a:solidFill>
              </a:rPr>
              <a:t>Consequence:</a:t>
            </a:r>
            <a:r>
              <a:rPr lang="de-DE" sz="3100" dirty="0" smtClean="0">
                <a:solidFill>
                  <a:schemeClr val="hlink"/>
                </a:solidFill>
              </a:rPr>
              <a:t> </a:t>
            </a:r>
            <a:endParaRPr lang="de-DE" sz="3100" dirty="0">
              <a:solidFill>
                <a:schemeClr val="hlink"/>
              </a:solidFill>
            </a:endParaRPr>
          </a:p>
          <a:p>
            <a:r>
              <a:rPr lang="de-DE" sz="3100" dirty="0" smtClean="0"/>
              <a:t>Each element can be moved at most </a:t>
            </a:r>
            <a:r>
              <a:rPr lang="de-DE" sz="3100" dirty="0" smtClean="0">
                <a:solidFill>
                  <a:schemeClr val="hlink"/>
                </a:solidFill>
              </a:rPr>
              <a:t>K </a:t>
            </a:r>
            <a:r>
              <a:rPr lang="de-DE" sz="3100" dirty="0" smtClean="0"/>
              <a:t>times (due to deleteMin or decreaseKey operations)</a:t>
            </a:r>
            <a:endParaRPr lang="de-DE" sz="3100" dirty="0"/>
          </a:p>
          <a:p>
            <a:r>
              <a:rPr lang="de-DE" sz="3100" dirty="0">
                <a:solidFill>
                  <a:schemeClr val="accent2"/>
                </a:solidFill>
              </a:rPr>
              <a:t>insert</a:t>
            </a:r>
            <a:r>
              <a:rPr lang="de-DE" sz="3100" dirty="0"/>
              <a:t>(): </a:t>
            </a:r>
            <a:r>
              <a:rPr lang="de-DE" sz="3100" dirty="0" smtClean="0"/>
              <a:t>amortized runtime </a:t>
            </a:r>
            <a:r>
              <a:rPr lang="de-DE" sz="3100" dirty="0">
                <a:solidFill>
                  <a:schemeClr val="hlink"/>
                </a:solidFill>
              </a:rPr>
              <a:t>O(K)=</a:t>
            </a:r>
            <a:r>
              <a:rPr lang="de-DE" sz="3100" dirty="0" smtClean="0">
                <a:solidFill>
                  <a:schemeClr val="hlink"/>
                </a:solidFill>
              </a:rPr>
              <a:t>O(log </a:t>
            </a:r>
            <a:r>
              <a:rPr lang="de-DE" sz="3100" dirty="0">
                <a:solidFill>
                  <a:schemeClr val="hlink"/>
                </a:solidFill>
              </a:rPr>
              <a:t>C</a:t>
            </a:r>
            <a:r>
              <a:rPr lang="de-DE" sz="3100" dirty="0" smtClean="0">
                <a:solidFill>
                  <a:schemeClr val="hlink"/>
                </a:solidFill>
              </a:rPr>
              <a:t>).</a:t>
            </a:r>
            <a:r>
              <a:rPr lang="de-DE" dirty="0" smtClean="0">
                <a:solidFill>
                  <a:schemeClr val="hlink"/>
                </a:solidFill>
              </a:rPr>
              <a:t/>
            </a:r>
            <a:br>
              <a:rPr lang="de-DE" dirty="0" smtClean="0">
                <a:solidFill>
                  <a:schemeClr val="hlink"/>
                </a:solidFill>
              </a:rPr>
            </a:br>
            <a:r>
              <a:rPr lang="de-DE" sz="2400" dirty="0" smtClean="0"/>
              <a:t>(i.e. When an item is inserted, it „pays up front“ for later potentially needing to be moved K times)</a:t>
            </a:r>
            <a:endParaRPr lang="de-DE" sz="2400" dirty="0"/>
          </a:p>
          <a:p>
            <a:pPr>
              <a:buFontTx/>
              <a:buNone/>
            </a:pPr>
            <a:endParaRPr lang="de-DE" dirty="0"/>
          </a:p>
        </p:txBody>
      </p:sp>
      <p:sp>
        <p:nvSpPr>
          <p:cNvPr id="240644" name="Line 4"/>
          <p:cNvSpPr>
            <a:spLocks noChangeShapeType="1"/>
          </p:cNvSpPr>
          <p:nvPr/>
        </p:nvSpPr>
        <p:spPr bwMode="auto">
          <a:xfrm>
            <a:off x="3996060" y="3022600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0645" name="Line 5"/>
          <p:cNvSpPr>
            <a:spLocks noChangeShapeType="1"/>
          </p:cNvSpPr>
          <p:nvPr/>
        </p:nvSpPr>
        <p:spPr bwMode="auto">
          <a:xfrm>
            <a:off x="2699072" y="3022600"/>
            <a:ext cx="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2483172" y="25892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2914972" y="25892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3346772" y="25892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3780160" y="25892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4211960" y="2589213"/>
            <a:ext cx="21590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6370960" y="25892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40652" name="Oval 12"/>
          <p:cNvSpPr>
            <a:spLocks noChangeArrowheads="1"/>
          </p:cNvSpPr>
          <p:nvPr/>
        </p:nvSpPr>
        <p:spPr bwMode="auto">
          <a:xfrm>
            <a:off x="2554610" y="323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0653" name="Oval 13"/>
          <p:cNvSpPr>
            <a:spLocks noChangeArrowheads="1"/>
          </p:cNvSpPr>
          <p:nvPr/>
        </p:nvSpPr>
        <p:spPr bwMode="auto">
          <a:xfrm>
            <a:off x="2554610" y="36703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0654" name="Oval 14"/>
          <p:cNvSpPr>
            <a:spLocks noChangeArrowheads="1"/>
          </p:cNvSpPr>
          <p:nvPr/>
        </p:nvSpPr>
        <p:spPr bwMode="auto">
          <a:xfrm>
            <a:off x="2554610" y="41021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0655" name="Oval 15"/>
          <p:cNvSpPr>
            <a:spLocks noChangeArrowheads="1"/>
          </p:cNvSpPr>
          <p:nvPr/>
        </p:nvSpPr>
        <p:spPr bwMode="auto">
          <a:xfrm>
            <a:off x="2987997" y="323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0656" name="Oval 16"/>
          <p:cNvSpPr>
            <a:spLocks noChangeArrowheads="1"/>
          </p:cNvSpPr>
          <p:nvPr/>
        </p:nvSpPr>
        <p:spPr bwMode="auto">
          <a:xfrm>
            <a:off x="3851597" y="323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0657" name="Oval 17"/>
          <p:cNvSpPr>
            <a:spLocks noChangeArrowheads="1"/>
          </p:cNvSpPr>
          <p:nvPr/>
        </p:nvSpPr>
        <p:spPr bwMode="auto">
          <a:xfrm>
            <a:off x="3851597" y="36703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0658" name="Line 18"/>
          <p:cNvSpPr>
            <a:spLocks noChangeShapeType="1"/>
          </p:cNvSpPr>
          <p:nvPr/>
        </p:nvSpPr>
        <p:spPr bwMode="auto">
          <a:xfrm>
            <a:off x="3130872" y="3022600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0659" name="Line 19"/>
          <p:cNvSpPr>
            <a:spLocks noChangeShapeType="1"/>
          </p:cNvSpPr>
          <p:nvPr/>
        </p:nvSpPr>
        <p:spPr bwMode="auto">
          <a:xfrm>
            <a:off x="6588447" y="3022600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0660" name="Oval 20"/>
          <p:cNvSpPr>
            <a:spLocks noChangeArrowheads="1"/>
          </p:cNvSpPr>
          <p:nvPr/>
        </p:nvSpPr>
        <p:spPr bwMode="auto">
          <a:xfrm>
            <a:off x="6443985" y="323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0661" name="Oval 21"/>
          <p:cNvSpPr>
            <a:spLocks noChangeArrowheads="1"/>
          </p:cNvSpPr>
          <p:nvPr/>
        </p:nvSpPr>
        <p:spPr bwMode="auto">
          <a:xfrm>
            <a:off x="6443985" y="36703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CC6E-E28D-4397-81A0-C801D31D3B4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F708-C2DF-4463-9837-7CE6CF1DECEB}" type="slidenum">
              <a:rPr lang="de-DE"/>
              <a:pPr/>
              <a:t>106</a:t>
            </a:fld>
            <a:endParaRPr lang="de-DE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262182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167046"/>
              </p:ext>
            </p:extLst>
          </p:nvPr>
        </p:nvGraphicFramePr>
        <p:xfrm>
          <a:off x="684213" y="1628775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Runtime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Fibonacci 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Radix 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C)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???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9B8C-8AE3-4315-8D17-7D3C40D6F1DA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B44D-7376-4596-801A-D2A8630C944D}" type="slidenum">
              <a:rPr lang="de-DE"/>
              <a:pPr/>
              <a:t>107</a:t>
            </a:fld>
            <a:endParaRPr lang="de-DE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Assumptions: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all times, maximum key – minimum key &lt;= constant </a:t>
            </a:r>
            <a:r>
              <a:rPr lang="en-US" dirty="0" smtClean="0">
                <a:solidFill>
                  <a:schemeClr val="hlink"/>
                </a:solidFill>
              </a:rPr>
              <a:t>C. </a:t>
            </a:r>
            <a:r>
              <a:rPr lang="en-US" dirty="0" smtClean="0"/>
              <a:t>(Think of fixed architecture, like 32-bit </a:t>
            </a:r>
            <a:r>
              <a:rPr lang="en-US" dirty="0" err="1" smtClean="0"/>
              <a:t>ints</a:t>
            </a:r>
            <a:r>
              <a:rPr lang="en-US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 smtClean="0">
                <a:solidFill>
                  <a:srgbClr val="FF0000"/>
                </a:solidFill>
              </a:rPr>
              <a:t>Insert(e) only inserts elements e with key(e)</a:t>
            </a:r>
            <a:r>
              <a:rPr lang="en-US" strike="sngStrike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≥</a:t>
            </a:r>
            <a:r>
              <a:rPr lang="en-US" strike="sngStrike" dirty="0" err="1" smtClean="0">
                <a:solidFill>
                  <a:srgbClr val="FF0000"/>
                </a:solidFill>
              </a:rPr>
              <a:t>k</a:t>
            </a:r>
            <a:r>
              <a:rPr lang="en-US" strike="sngStrike" baseline="-25000" dirty="0" err="1" smtClean="0">
                <a:solidFill>
                  <a:srgbClr val="FF0000"/>
                </a:solidFill>
              </a:rPr>
              <a:t>min</a:t>
            </a:r>
            <a:r>
              <a:rPr lang="en-US" strike="sngStrike" dirty="0" smtClean="0">
                <a:solidFill>
                  <a:srgbClr val="FF0000"/>
                </a:solidFill>
              </a:rPr>
              <a:t> (</a:t>
            </a:r>
            <a:r>
              <a:rPr lang="en-US" strike="sngStrike" dirty="0" err="1" smtClean="0">
                <a:solidFill>
                  <a:srgbClr val="FF0000"/>
                </a:solidFill>
              </a:rPr>
              <a:t>k</a:t>
            </a:r>
            <a:r>
              <a:rPr lang="en-US" strike="sngStrike" baseline="-25000" dirty="0" err="1" smtClean="0">
                <a:solidFill>
                  <a:srgbClr val="FF0000"/>
                </a:solidFill>
              </a:rPr>
              <a:t>min</a:t>
            </a:r>
            <a:r>
              <a:rPr lang="en-US" strike="sngStrike" dirty="0" smtClean="0">
                <a:solidFill>
                  <a:srgbClr val="FF0000"/>
                </a:solidFill>
              </a:rPr>
              <a:t>: minimum key).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The priority queue we implement is called a “monotone” priority queue, i.e. top-priority element’s key monotonically increases.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E3F8-46ED-41F2-ACAB-62583E4F2296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5BED-647C-4077-9D1F-411343FE1783}" type="slidenum">
              <a:rPr lang="de-DE"/>
              <a:pPr/>
              <a:t>108</a:t>
            </a:fld>
            <a:endParaRPr lang="de-DE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45795" name="Text Box 35"/>
          <p:cNvSpPr txBox="1">
            <a:spLocks noChangeArrowheads="1"/>
          </p:cNvSpPr>
          <p:nvPr/>
        </p:nvSpPr>
        <p:spPr bwMode="auto">
          <a:xfrm>
            <a:off x="1115616" y="4293096"/>
            <a:ext cx="75793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: </a:t>
            </a:r>
            <a:r>
              <a:rPr lang="en-US" sz="2400" dirty="0" smtClean="0"/>
              <a:t>“super element</a:t>
            </a:r>
            <a:r>
              <a:rPr lang="en-US" sz="2400" dirty="0"/>
              <a:t>” </a:t>
            </a:r>
            <a:r>
              <a:rPr lang="en-US" sz="2400" dirty="0" smtClean="0">
                <a:solidFill>
                  <a:schemeClr val="hlink"/>
                </a:solidFill>
              </a:rPr>
              <a:t>e</a:t>
            </a:r>
            <a:r>
              <a:rPr lang="en-US" sz="2400" dirty="0" smtClean="0"/>
              <a:t> contains a Radix heap with 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hlink"/>
                </a:solidFill>
              </a:rPr>
              <a:t>k</a:t>
            </a:r>
            <a:r>
              <a:rPr lang="en-US" sz="2400" baseline="-25000" dirty="0" err="1" smtClean="0">
                <a:solidFill>
                  <a:schemeClr val="hlink"/>
                </a:solidFill>
              </a:rPr>
              <a:t>min</a:t>
            </a:r>
            <a:r>
              <a:rPr lang="en-US" sz="2400" dirty="0" smtClean="0">
                <a:solidFill>
                  <a:schemeClr val="hlink"/>
                </a:solidFill>
              </a:rPr>
              <a:t>=key(e) </a:t>
            </a:r>
            <a:r>
              <a:rPr lang="en-US" sz="2400" dirty="0" smtClean="0"/>
              <a:t>where </a:t>
            </a:r>
            <a:r>
              <a:rPr lang="en-US" sz="2400" dirty="0" err="1">
                <a:solidFill>
                  <a:schemeClr val="hlink"/>
                </a:solidFill>
              </a:rPr>
              <a:t>k</a:t>
            </a:r>
            <a:r>
              <a:rPr lang="en-US" sz="2400" baseline="-25000" dirty="0" err="1">
                <a:solidFill>
                  <a:schemeClr val="hlink"/>
                </a:solidFill>
              </a:rPr>
              <a:t>min</a:t>
            </a:r>
            <a:r>
              <a:rPr lang="en-US" sz="2400" dirty="0"/>
              <a:t> </a:t>
            </a:r>
            <a:r>
              <a:rPr lang="en-US" sz="2400" dirty="0" smtClean="0"/>
              <a:t>is the smallest value in the</a:t>
            </a:r>
            <a:br>
              <a:rPr lang="en-US" sz="2400" dirty="0" smtClean="0"/>
            </a:br>
            <a:r>
              <a:rPr lang="en-US" sz="2400" dirty="0" smtClean="0"/>
              <a:t>  Radix heap of </a:t>
            </a:r>
            <a:r>
              <a:rPr lang="en-US" sz="2400" dirty="0">
                <a:solidFill>
                  <a:schemeClr val="hlink"/>
                </a:solidFill>
              </a:rPr>
              <a:t>e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>
                <a:solidFill>
                  <a:schemeClr val="hlink"/>
                </a:solidFill>
              </a:rPr>
              <a:t>B</a:t>
            </a:r>
            <a:r>
              <a:rPr lang="en-US" sz="2400" baseline="-25000" dirty="0">
                <a:solidFill>
                  <a:schemeClr val="hlink"/>
                </a:solidFill>
              </a:rPr>
              <a:t>e</a:t>
            </a:r>
            <a:r>
              <a:rPr lang="en-US" sz="2400" dirty="0">
                <a:solidFill>
                  <a:schemeClr val="hlink"/>
                </a:solidFill>
              </a:rPr>
              <a:t>[-1]</a:t>
            </a:r>
            <a:r>
              <a:rPr lang="en-US" sz="2400" dirty="0"/>
              <a:t> </a:t>
            </a:r>
            <a:r>
              <a:rPr lang="en-US" sz="2400" dirty="0" smtClean="0"/>
              <a:t>has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 smtClean="0"/>
              <a:t> “normal” element.</a:t>
            </a:r>
            <a:endParaRPr lang="en-US" sz="2400" dirty="0"/>
          </a:p>
        </p:txBody>
      </p:sp>
      <p:sp>
        <p:nvSpPr>
          <p:cNvPr id="245797" name="Oval 37"/>
          <p:cNvSpPr>
            <a:spLocks noChangeArrowheads="1"/>
          </p:cNvSpPr>
          <p:nvPr/>
        </p:nvSpPr>
        <p:spPr bwMode="auto">
          <a:xfrm>
            <a:off x="826691" y="4366121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04" name="Text Box 44"/>
          <p:cNvSpPr txBox="1">
            <a:spLocks noChangeArrowheads="1"/>
          </p:cNvSpPr>
          <p:nvPr/>
        </p:nvSpPr>
        <p:spPr bwMode="auto">
          <a:xfrm>
            <a:off x="683568" y="5445224"/>
            <a:ext cx="70487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Note: super elements may contain super elements</a:t>
            </a:r>
            <a:endParaRPr lang="en-US" sz="2400" dirty="0"/>
          </a:p>
        </p:txBody>
      </p:sp>
      <p:sp>
        <p:nvSpPr>
          <p:cNvPr id="245808" name="Line 48"/>
          <p:cNvSpPr>
            <a:spLocks noChangeShapeType="1"/>
          </p:cNvSpPr>
          <p:nvPr/>
        </p:nvSpPr>
        <p:spPr bwMode="auto">
          <a:xfrm>
            <a:off x="4716463" y="2349500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5809" name="Line 49"/>
          <p:cNvSpPr>
            <a:spLocks noChangeShapeType="1"/>
          </p:cNvSpPr>
          <p:nvPr/>
        </p:nvSpPr>
        <p:spPr bwMode="auto">
          <a:xfrm>
            <a:off x="3419475" y="2349500"/>
            <a:ext cx="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5810" name="Rectangle 50"/>
          <p:cNvSpPr>
            <a:spLocks noChangeArrowheads="1"/>
          </p:cNvSpPr>
          <p:nvPr/>
        </p:nvSpPr>
        <p:spPr bwMode="auto">
          <a:xfrm>
            <a:off x="32035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45811" name="Rectangle 51"/>
          <p:cNvSpPr>
            <a:spLocks noChangeArrowheads="1"/>
          </p:cNvSpPr>
          <p:nvPr/>
        </p:nvSpPr>
        <p:spPr bwMode="auto">
          <a:xfrm>
            <a:off x="36353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45812" name="Rectangle 52"/>
          <p:cNvSpPr>
            <a:spLocks noChangeArrowheads="1"/>
          </p:cNvSpPr>
          <p:nvPr/>
        </p:nvSpPr>
        <p:spPr bwMode="auto">
          <a:xfrm>
            <a:off x="40671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45813" name="Rectangle 53"/>
          <p:cNvSpPr>
            <a:spLocks noChangeArrowheads="1"/>
          </p:cNvSpPr>
          <p:nvPr/>
        </p:nvSpPr>
        <p:spPr bwMode="auto">
          <a:xfrm>
            <a:off x="45005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45814" name="Rectangle 54"/>
          <p:cNvSpPr>
            <a:spLocks noChangeArrowheads="1"/>
          </p:cNvSpPr>
          <p:nvPr/>
        </p:nvSpPr>
        <p:spPr bwMode="auto">
          <a:xfrm>
            <a:off x="4932363" y="1916113"/>
            <a:ext cx="10080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45815" name="Rectangle 55"/>
          <p:cNvSpPr>
            <a:spLocks noChangeArrowheads="1"/>
          </p:cNvSpPr>
          <p:nvPr/>
        </p:nvSpPr>
        <p:spPr bwMode="auto">
          <a:xfrm>
            <a:off x="594042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45816" name="Oval 56"/>
          <p:cNvSpPr>
            <a:spLocks noChangeArrowheads="1"/>
          </p:cNvSpPr>
          <p:nvPr/>
        </p:nvSpPr>
        <p:spPr bwMode="auto">
          <a:xfrm>
            <a:off x="3275013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17" name="Oval 57"/>
          <p:cNvSpPr>
            <a:spLocks noChangeArrowheads="1"/>
          </p:cNvSpPr>
          <p:nvPr/>
        </p:nvSpPr>
        <p:spPr bwMode="auto">
          <a:xfrm>
            <a:off x="3276600" y="34290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18" name="Oval 58"/>
          <p:cNvSpPr>
            <a:spLocks noChangeArrowheads="1"/>
          </p:cNvSpPr>
          <p:nvPr/>
        </p:nvSpPr>
        <p:spPr bwMode="auto">
          <a:xfrm>
            <a:off x="3276600" y="29972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19" name="Oval 59"/>
          <p:cNvSpPr>
            <a:spLocks noChangeArrowheads="1"/>
          </p:cNvSpPr>
          <p:nvPr/>
        </p:nvSpPr>
        <p:spPr bwMode="auto">
          <a:xfrm>
            <a:off x="3708400" y="25654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20" name="Oval 60"/>
          <p:cNvSpPr>
            <a:spLocks noChangeArrowheads="1"/>
          </p:cNvSpPr>
          <p:nvPr/>
        </p:nvSpPr>
        <p:spPr bwMode="auto">
          <a:xfrm>
            <a:off x="4572000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21" name="Oval 61"/>
          <p:cNvSpPr>
            <a:spLocks noChangeArrowheads="1"/>
          </p:cNvSpPr>
          <p:nvPr/>
        </p:nvSpPr>
        <p:spPr bwMode="auto">
          <a:xfrm>
            <a:off x="4572000" y="29972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22" name="Line 62"/>
          <p:cNvSpPr>
            <a:spLocks noChangeShapeType="1"/>
          </p:cNvSpPr>
          <p:nvPr/>
        </p:nvSpPr>
        <p:spPr bwMode="auto">
          <a:xfrm>
            <a:off x="3851275" y="2349500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5823" name="Line 63"/>
          <p:cNvSpPr>
            <a:spLocks noChangeShapeType="1"/>
          </p:cNvSpPr>
          <p:nvPr/>
        </p:nvSpPr>
        <p:spPr bwMode="auto">
          <a:xfrm>
            <a:off x="6157913" y="2349500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5824" name="Oval 64"/>
          <p:cNvSpPr>
            <a:spLocks noChangeArrowheads="1"/>
          </p:cNvSpPr>
          <p:nvPr/>
        </p:nvSpPr>
        <p:spPr bwMode="auto">
          <a:xfrm>
            <a:off x="6013450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25" name="Oval 65"/>
          <p:cNvSpPr>
            <a:spLocks noChangeArrowheads="1"/>
          </p:cNvSpPr>
          <p:nvPr/>
        </p:nvSpPr>
        <p:spPr bwMode="auto">
          <a:xfrm>
            <a:off x="6013450" y="29972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5849" name="Text Box 89"/>
          <p:cNvSpPr txBox="1">
            <a:spLocks noChangeArrowheads="1"/>
          </p:cNvSpPr>
          <p:nvPr/>
        </p:nvSpPr>
        <p:spPr bwMode="auto">
          <a:xfrm>
            <a:off x="925375" y="2529115"/>
            <a:ext cx="19656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At least one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“normal”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element in -1</a:t>
            </a:r>
            <a:endParaRPr lang="en-US" sz="2400" dirty="0"/>
          </a:p>
        </p:txBody>
      </p:sp>
      <p:sp>
        <p:nvSpPr>
          <p:cNvPr id="245850" name="Text Box 90"/>
          <p:cNvSpPr txBox="1">
            <a:spLocks noChangeArrowheads="1"/>
          </p:cNvSpPr>
          <p:nvPr/>
        </p:nvSpPr>
        <p:spPr bwMode="auto">
          <a:xfrm>
            <a:off x="3851275" y="3429000"/>
            <a:ext cx="374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super elements at the end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3D7-CE2D-422B-A7BF-4657D5F046C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EF06-5BE2-43D9-8DF6-78CF6B3C1E24}" type="slidenum">
              <a:rPr lang="de-DE"/>
              <a:pPr/>
              <a:t>109</a:t>
            </a:fld>
            <a:endParaRPr lang="de-DE"/>
          </a:p>
        </p:txBody>
      </p:sp>
      <p:sp>
        <p:nvSpPr>
          <p:cNvPr id="265249" name="Line 33"/>
          <p:cNvSpPr>
            <a:spLocks noChangeShapeType="1"/>
          </p:cNvSpPr>
          <p:nvPr/>
        </p:nvSpPr>
        <p:spPr bwMode="auto">
          <a:xfrm>
            <a:off x="5219700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32035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36353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40671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45005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5364163" y="191611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594042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5227" name="Line 11"/>
          <p:cNvSpPr>
            <a:spLocks noChangeShapeType="1"/>
          </p:cNvSpPr>
          <p:nvPr/>
        </p:nvSpPr>
        <p:spPr bwMode="auto">
          <a:xfrm>
            <a:off x="3419475" y="2349500"/>
            <a:ext cx="0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28" name="Oval 12"/>
          <p:cNvSpPr>
            <a:spLocks noChangeArrowheads="1"/>
          </p:cNvSpPr>
          <p:nvPr/>
        </p:nvSpPr>
        <p:spPr bwMode="auto">
          <a:xfrm>
            <a:off x="3276600" y="3068638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65226" name="Oval 10"/>
          <p:cNvSpPr>
            <a:spLocks noChangeArrowheads="1"/>
          </p:cNvSpPr>
          <p:nvPr/>
        </p:nvSpPr>
        <p:spPr bwMode="auto">
          <a:xfrm>
            <a:off x="3275013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65229" name="Line 13"/>
          <p:cNvSpPr>
            <a:spLocks noChangeShapeType="1"/>
          </p:cNvSpPr>
          <p:nvPr/>
        </p:nvSpPr>
        <p:spPr bwMode="auto">
          <a:xfrm>
            <a:off x="42846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30" name="Line 14"/>
          <p:cNvSpPr>
            <a:spLocks noChangeShapeType="1"/>
          </p:cNvSpPr>
          <p:nvPr/>
        </p:nvSpPr>
        <p:spPr bwMode="auto">
          <a:xfrm>
            <a:off x="51482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31" name="Oval 15"/>
          <p:cNvSpPr>
            <a:spLocks noChangeArrowheads="1"/>
          </p:cNvSpPr>
          <p:nvPr/>
        </p:nvSpPr>
        <p:spPr bwMode="auto">
          <a:xfrm>
            <a:off x="4140200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65232" name="Oval 16"/>
          <p:cNvSpPr>
            <a:spLocks noChangeArrowheads="1"/>
          </p:cNvSpPr>
          <p:nvPr/>
        </p:nvSpPr>
        <p:spPr bwMode="auto">
          <a:xfrm>
            <a:off x="5003800" y="25654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65233" name="Rectangle 17"/>
          <p:cNvSpPr>
            <a:spLocks noChangeArrowheads="1"/>
          </p:cNvSpPr>
          <p:nvPr/>
        </p:nvSpPr>
        <p:spPr bwMode="auto">
          <a:xfrm>
            <a:off x="49323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5234" name="Rectangle 18"/>
          <p:cNvSpPr>
            <a:spLocks noChangeArrowheads="1"/>
          </p:cNvSpPr>
          <p:nvPr/>
        </p:nvSpPr>
        <p:spPr bwMode="auto">
          <a:xfrm>
            <a:off x="8985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5235" name="Rectangle 19"/>
          <p:cNvSpPr>
            <a:spLocks noChangeArrowheads="1"/>
          </p:cNvSpPr>
          <p:nvPr/>
        </p:nvSpPr>
        <p:spPr bwMode="auto">
          <a:xfrm>
            <a:off x="13303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5236" name="Rectangle 20"/>
          <p:cNvSpPr>
            <a:spLocks noChangeArrowheads="1"/>
          </p:cNvSpPr>
          <p:nvPr/>
        </p:nvSpPr>
        <p:spPr bwMode="auto">
          <a:xfrm>
            <a:off x="17621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5237" name="Rectangle 21"/>
          <p:cNvSpPr>
            <a:spLocks noChangeArrowheads="1"/>
          </p:cNvSpPr>
          <p:nvPr/>
        </p:nvSpPr>
        <p:spPr bwMode="auto">
          <a:xfrm>
            <a:off x="21955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5238" name="Rectangle 22"/>
          <p:cNvSpPr>
            <a:spLocks noChangeArrowheads="1"/>
          </p:cNvSpPr>
          <p:nvPr/>
        </p:nvSpPr>
        <p:spPr bwMode="auto">
          <a:xfrm>
            <a:off x="3059113" y="37893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5239" name="Rectangle 23"/>
          <p:cNvSpPr>
            <a:spLocks noChangeArrowheads="1"/>
          </p:cNvSpPr>
          <p:nvPr/>
        </p:nvSpPr>
        <p:spPr bwMode="auto">
          <a:xfrm>
            <a:off x="363537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5240" name="Rectangle 24"/>
          <p:cNvSpPr>
            <a:spLocks noChangeArrowheads="1"/>
          </p:cNvSpPr>
          <p:nvPr/>
        </p:nvSpPr>
        <p:spPr bwMode="auto">
          <a:xfrm>
            <a:off x="26273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5241" name="Rectangle 25"/>
          <p:cNvSpPr>
            <a:spLocks noChangeArrowheads="1"/>
          </p:cNvSpPr>
          <p:nvPr/>
        </p:nvSpPr>
        <p:spPr bwMode="auto">
          <a:xfrm>
            <a:off x="50038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5242" name="Rectangle 26"/>
          <p:cNvSpPr>
            <a:spLocks noChangeArrowheads="1"/>
          </p:cNvSpPr>
          <p:nvPr/>
        </p:nvSpPr>
        <p:spPr bwMode="auto">
          <a:xfrm>
            <a:off x="54356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5243" name="Rectangle 27"/>
          <p:cNvSpPr>
            <a:spLocks noChangeArrowheads="1"/>
          </p:cNvSpPr>
          <p:nvPr/>
        </p:nvSpPr>
        <p:spPr bwMode="auto">
          <a:xfrm>
            <a:off x="58674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5244" name="Rectangle 28"/>
          <p:cNvSpPr>
            <a:spLocks noChangeArrowheads="1"/>
          </p:cNvSpPr>
          <p:nvPr/>
        </p:nvSpPr>
        <p:spPr bwMode="auto">
          <a:xfrm>
            <a:off x="63007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5245" name="Rectangle 29"/>
          <p:cNvSpPr>
            <a:spLocks noChangeArrowheads="1"/>
          </p:cNvSpPr>
          <p:nvPr/>
        </p:nvSpPr>
        <p:spPr bwMode="auto">
          <a:xfrm>
            <a:off x="7164388" y="35734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5246" name="Rectangle 30"/>
          <p:cNvSpPr>
            <a:spLocks noChangeArrowheads="1"/>
          </p:cNvSpPr>
          <p:nvPr/>
        </p:nvSpPr>
        <p:spPr bwMode="auto">
          <a:xfrm>
            <a:off x="774065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5247" name="Rectangle 31"/>
          <p:cNvSpPr>
            <a:spLocks noChangeArrowheads="1"/>
          </p:cNvSpPr>
          <p:nvPr/>
        </p:nvSpPr>
        <p:spPr bwMode="auto">
          <a:xfrm>
            <a:off x="67325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5248" name="Oval 32"/>
          <p:cNvSpPr>
            <a:spLocks noChangeArrowheads="1"/>
          </p:cNvSpPr>
          <p:nvPr/>
        </p:nvSpPr>
        <p:spPr bwMode="auto">
          <a:xfrm>
            <a:off x="5076825" y="42211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65250" name="Line 34"/>
          <p:cNvSpPr>
            <a:spLocks noChangeShapeType="1"/>
          </p:cNvSpPr>
          <p:nvPr/>
        </p:nvSpPr>
        <p:spPr bwMode="auto">
          <a:xfrm>
            <a:off x="6084888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1" name="Oval 35"/>
          <p:cNvSpPr>
            <a:spLocks noChangeArrowheads="1"/>
          </p:cNvSpPr>
          <p:nvPr/>
        </p:nvSpPr>
        <p:spPr bwMode="auto">
          <a:xfrm>
            <a:off x="5940425" y="4221163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65252" name="Line 36"/>
          <p:cNvSpPr>
            <a:spLocks noChangeShapeType="1"/>
          </p:cNvSpPr>
          <p:nvPr/>
        </p:nvSpPr>
        <p:spPr bwMode="auto">
          <a:xfrm flipH="1">
            <a:off x="900113" y="3141663"/>
            <a:ext cx="23764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3" name="Line 37"/>
          <p:cNvSpPr>
            <a:spLocks noChangeShapeType="1"/>
          </p:cNvSpPr>
          <p:nvPr/>
        </p:nvSpPr>
        <p:spPr bwMode="auto">
          <a:xfrm>
            <a:off x="3563938" y="3141663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4" name="Line 38"/>
          <p:cNvSpPr>
            <a:spLocks noChangeShapeType="1"/>
          </p:cNvSpPr>
          <p:nvPr/>
        </p:nvSpPr>
        <p:spPr bwMode="auto">
          <a:xfrm>
            <a:off x="5003800" y="27082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5" name="Line 39"/>
          <p:cNvSpPr>
            <a:spLocks noChangeShapeType="1"/>
          </p:cNvSpPr>
          <p:nvPr/>
        </p:nvSpPr>
        <p:spPr bwMode="auto">
          <a:xfrm>
            <a:off x="5292725" y="2636838"/>
            <a:ext cx="2879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6" name="Line 40"/>
          <p:cNvSpPr>
            <a:spLocks noChangeShapeType="1"/>
          </p:cNvSpPr>
          <p:nvPr/>
        </p:nvSpPr>
        <p:spPr bwMode="auto">
          <a:xfrm>
            <a:off x="11160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7" name="Oval 41"/>
          <p:cNvSpPr>
            <a:spLocks noChangeArrowheads="1"/>
          </p:cNvSpPr>
          <p:nvPr/>
        </p:nvSpPr>
        <p:spPr bwMode="auto">
          <a:xfrm>
            <a:off x="9715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65258" name="Line 42"/>
          <p:cNvSpPr>
            <a:spLocks noChangeShapeType="1"/>
          </p:cNvSpPr>
          <p:nvPr/>
        </p:nvSpPr>
        <p:spPr bwMode="auto">
          <a:xfrm>
            <a:off x="15478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9" name="Oval 43"/>
          <p:cNvSpPr>
            <a:spLocks noChangeArrowheads="1"/>
          </p:cNvSpPr>
          <p:nvPr/>
        </p:nvSpPr>
        <p:spPr bwMode="auto">
          <a:xfrm>
            <a:off x="14033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65260" name="Line 44"/>
          <p:cNvSpPr>
            <a:spLocks noChangeShapeType="1"/>
          </p:cNvSpPr>
          <p:nvPr/>
        </p:nvSpPr>
        <p:spPr bwMode="auto">
          <a:xfrm>
            <a:off x="5219700" y="5661025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61" name="Rectangle 45"/>
          <p:cNvSpPr>
            <a:spLocks noChangeArrowheads="1"/>
          </p:cNvSpPr>
          <p:nvPr/>
        </p:nvSpPr>
        <p:spPr bwMode="auto">
          <a:xfrm>
            <a:off x="50038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5262" name="Rectangle 46"/>
          <p:cNvSpPr>
            <a:spLocks noChangeArrowheads="1"/>
          </p:cNvSpPr>
          <p:nvPr/>
        </p:nvSpPr>
        <p:spPr bwMode="auto">
          <a:xfrm>
            <a:off x="54356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5263" name="Rectangle 47"/>
          <p:cNvSpPr>
            <a:spLocks noChangeArrowheads="1"/>
          </p:cNvSpPr>
          <p:nvPr/>
        </p:nvSpPr>
        <p:spPr bwMode="auto">
          <a:xfrm>
            <a:off x="58674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5264" name="Rectangle 48"/>
          <p:cNvSpPr>
            <a:spLocks noChangeArrowheads="1"/>
          </p:cNvSpPr>
          <p:nvPr/>
        </p:nvSpPr>
        <p:spPr bwMode="auto">
          <a:xfrm>
            <a:off x="63007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5265" name="Rectangle 49"/>
          <p:cNvSpPr>
            <a:spLocks noChangeArrowheads="1"/>
          </p:cNvSpPr>
          <p:nvPr/>
        </p:nvSpPr>
        <p:spPr bwMode="auto">
          <a:xfrm>
            <a:off x="7164388" y="5229225"/>
            <a:ext cx="576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5266" name="Rectangle 50"/>
          <p:cNvSpPr>
            <a:spLocks noChangeArrowheads="1"/>
          </p:cNvSpPr>
          <p:nvPr/>
        </p:nvSpPr>
        <p:spPr bwMode="auto">
          <a:xfrm>
            <a:off x="774065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5267" name="Rectangle 51"/>
          <p:cNvSpPr>
            <a:spLocks noChangeArrowheads="1"/>
          </p:cNvSpPr>
          <p:nvPr/>
        </p:nvSpPr>
        <p:spPr bwMode="auto">
          <a:xfrm>
            <a:off x="67325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5268" name="Oval 52"/>
          <p:cNvSpPr>
            <a:spLocks noChangeArrowheads="1"/>
          </p:cNvSpPr>
          <p:nvPr/>
        </p:nvSpPr>
        <p:spPr bwMode="auto">
          <a:xfrm>
            <a:off x="5076825" y="58769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65271" name="Line 55"/>
          <p:cNvSpPr>
            <a:spLocks noChangeShapeType="1"/>
          </p:cNvSpPr>
          <p:nvPr/>
        </p:nvSpPr>
        <p:spPr bwMode="auto">
          <a:xfrm flipH="1">
            <a:off x="5003800" y="429260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72" name="Line 56"/>
          <p:cNvSpPr>
            <a:spLocks noChangeShapeType="1"/>
          </p:cNvSpPr>
          <p:nvPr/>
        </p:nvSpPr>
        <p:spPr bwMode="auto">
          <a:xfrm>
            <a:off x="6227763" y="4292600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A027-9D14-43DB-AF83-3F25ECFB3CA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F8B0-1BE4-4009-8539-EEA75467C97C}" type="slidenum">
              <a:rPr lang="de-DE"/>
              <a:pPr/>
              <a:t>11</a:t>
            </a:fld>
            <a:endParaRPr lang="de-DE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Extended </a:t>
            </a:r>
            <a:r>
              <a:rPr lang="de-DE" dirty="0"/>
              <a:t>Priority Queue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Additional operations:</a:t>
            </a:r>
            <a:endParaRPr lang="de-DE" dirty="0">
              <a:solidFill>
                <a:schemeClr val="accent2"/>
              </a:solidFill>
            </a:endParaRPr>
          </a:p>
          <a:p>
            <a:r>
              <a:rPr lang="de-DE" dirty="0">
                <a:solidFill>
                  <a:schemeClr val="hlink"/>
                </a:solidFill>
              </a:rPr>
              <a:t>M.</a:t>
            </a:r>
            <a:r>
              <a:rPr lang="de-DE" dirty="0">
                <a:solidFill>
                  <a:srgbClr val="FF0000"/>
                </a:solidFill>
              </a:rPr>
              <a:t>delete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e: Element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</a:rPr>
              <a:t>M:=</a:t>
            </a:r>
            <a:r>
              <a:rPr lang="de-DE" dirty="0" smtClean="0">
                <a:solidFill>
                  <a:schemeClr val="hlink"/>
                </a:solidFill>
              </a:rPr>
              <a:t>M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∖</a:t>
            </a:r>
            <a:r>
              <a:rPr lang="de-DE" dirty="0" smtClean="0">
                <a:solidFill>
                  <a:schemeClr val="hlink"/>
                </a:solidFill>
              </a:rPr>
              <a:t>{e</a:t>
            </a:r>
            <a:r>
              <a:rPr lang="de-DE" dirty="0">
                <a:solidFill>
                  <a:schemeClr val="hlink"/>
                </a:solidFill>
              </a:rPr>
              <a:t>}</a:t>
            </a:r>
            <a:endParaRPr lang="de-DE" dirty="0"/>
          </a:p>
          <a:p>
            <a:r>
              <a:rPr lang="de-DE" dirty="0">
                <a:solidFill>
                  <a:schemeClr val="hlink"/>
                </a:solidFill>
              </a:rPr>
              <a:t>M.</a:t>
            </a:r>
            <a:r>
              <a:rPr lang="de-DE" dirty="0">
                <a:solidFill>
                  <a:srgbClr val="FF0000"/>
                </a:solidFill>
              </a:rPr>
              <a:t>decreaseKey</a:t>
            </a:r>
            <a:r>
              <a:rPr lang="de-DE" dirty="0">
                <a:solidFill>
                  <a:schemeClr val="hlink"/>
                </a:solidFill>
              </a:rPr>
              <a:t>(e:Element,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key(e):=key(e)-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</a:p>
          <a:p>
            <a:r>
              <a:rPr lang="de-DE" dirty="0">
                <a:solidFill>
                  <a:schemeClr val="hlink"/>
                </a:solidFill>
              </a:rPr>
              <a:t>M.</a:t>
            </a:r>
            <a:r>
              <a:rPr lang="de-DE" dirty="0">
                <a:solidFill>
                  <a:srgbClr val="FF0000"/>
                </a:solidFill>
              </a:rPr>
              <a:t>merge(M´)</a:t>
            </a:r>
            <a:r>
              <a:rPr lang="de-DE" dirty="0">
                <a:solidFill>
                  <a:schemeClr val="hlink"/>
                </a:solidFill>
              </a:rPr>
              <a:t>: M:=</a:t>
            </a:r>
            <a:r>
              <a:rPr lang="de-DE" dirty="0" smtClean="0">
                <a:solidFill>
                  <a:schemeClr val="hlink"/>
                </a:solidFill>
              </a:rPr>
              <a:t>M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∪</a:t>
            </a:r>
            <a:r>
              <a:rPr lang="de-DE" dirty="0" smtClean="0">
                <a:solidFill>
                  <a:schemeClr val="hlink"/>
                </a:solidFill>
              </a:rPr>
              <a:t>M´</a:t>
            </a:r>
          </a:p>
          <a:p>
            <a:endParaRPr lang="de-DE" sz="1500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Note: </a:t>
            </a:r>
            <a:r>
              <a:rPr lang="de-DE" dirty="0" smtClean="0"/>
              <a:t>in </a:t>
            </a:r>
            <a:r>
              <a:rPr lang="de-DE" dirty="0" err="1" smtClean="0"/>
              <a:t>delete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decreaseKey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corresponding</a:t>
            </a:r>
            <a:r>
              <a:rPr lang="de-DE" dirty="0" smtClean="0"/>
              <a:t> </a:t>
            </a:r>
            <a:r>
              <a:rPr lang="de-DE" dirty="0" err="1" smtClean="0"/>
              <a:t>element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 do not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it.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43D7-CE2D-422B-A7BF-4657D5F046C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EF06-5BE2-43D9-8DF6-78CF6B3C1E24}" type="slidenum">
              <a:rPr lang="de-DE"/>
              <a:pPr/>
              <a:t>110</a:t>
            </a:fld>
            <a:endParaRPr lang="de-DE"/>
          </a:p>
        </p:txBody>
      </p:sp>
      <p:sp>
        <p:nvSpPr>
          <p:cNvPr id="265249" name="Line 33"/>
          <p:cNvSpPr>
            <a:spLocks noChangeShapeType="1"/>
          </p:cNvSpPr>
          <p:nvPr/>
        </p:nvSpPr>
        <p:spPr bwMode="auto">
          <a:xfrm>
            <a:off x="5676699" y="4494211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Further details:</a:t>
            </a:r>
          </a:p>
          <a:p>
            <a:r>
              <a:rPr lang="en-US" sz="2400" dirty="0" smtClean="0"/>
              <a:t>Every list is</a:t>
            </a:r>
            <a:br>
              <a:rPr lang="en-US" sz="2400" dirty="0" smtClean="0"/>
            </a:br>
            <a:r>
              <a:rPr lang="en-US" sz="2400" dirty="0" smtClean="0"/>
              <a:t>doubly-linked.</a:t>
            </a:r>
          </a:p>
          <a:p>
            <a:r>
              <a:rPr lang="en-US" sz="2400" dirty="0" smtClean="0"/>
              <a:t>“Normal” elements are (added)</a:t>
            </a:r>
            <a:br>
              <a:rPr lang="en-US" sz="2400" dirty="0" smtClean="0"/>
            </a:br>
            <a:r>
              <a:rPr lang="en-US" sz="2400" dirty="0" smtClean="0"/>
              <a:t>at the front of the list, super-</a:t>
            </a:r>
            <a:br>
              <a:rPr lang="en-US" sz="2400" dirty="0" smtClean="0"/>
            </a:br>
            <a:r>
              <a:rPr lang="en-US" sz="2400" dirty="0" smtClean="0"/>
              <a:t>elements in the back.</a:t>
            </a:r>
          </a:p>
          <a:p>
            <a:r>
              <a:rPr lang="en-US" sz="2400" dirty="0" smtClean="0"/>
              <a:t>The first element of each list</a:t>
            </a:r>
            <a:br>
              <a:rPr lang="en-US" sz="2400" dirty="0" smtClean="0"/>
            </a:br>
            <a:r>
              <a:rPr lang="en-US" sz="2400" dirty="0" smtClean="0"/>
              <a:t>points to the Radix heap it</a:t>
            </a:r>
            <a:br>
              <a:rPr lang="en-US" sz="2400" dirty="0" smtClean="0"/>
            </a:br>
            <a:r>
              <a:rPr lang="en-US" sz="2400" dirty="0" smtClean="0"/>
              <a:t>belongs to.</a:t>
            </a:r>
            <a:endParaRPr lang="en-US" sz="2400" dirty="0"/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3636144" y="1916832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4067944" y="1916832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4499744" y="1916832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4933132" y="1916832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5796732" y="1916832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6372994" y="1916832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5227" name="Line 11"/>
          <p:cNvSpPr>
            <a:spLocks noChangeShapeType="1"/>
          </p:cNvSpPr>
          <p:nvPr/>
        </p:nvSpPr>
        <p:spPr bwMode="auto">
          <a:xfrm flipH="1">
            <a:off x="3850456" y="2350219"/>
            <a:ext cx="1588" cy="315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26" name="Oval 10"/>
          <p:cNvSpPr>
            <a:spLocks noChangeArrowheads="1"/>
          </p:cNvSpPr>
          <p:nvPr/>
        </p:nvSpPr>
        <p:spPr bwMode="auto">
          <a:xfrm>
            <a:off x="3707582" y="256611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65229" name="Line 13"/>
          <p:cNvSpPr>
            <a:spLocks noChangeShapeType="1"/>
          </p:cNvSpPr>
          <p:nvPr/>
        </p:nvSpPr>
        <p:spPr bwMode="auto">
          <a:xfrm>
            <a:off x="4717232" y="2350219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30" name="Line 14"/>
          <p:cNvSpPr>
            <a:spLocks noChangeShapeType="1"/>
          </p:cNvSpPr>
          <p:nvPr/>
        </p:nvSpPr>
        <p:spPr bwMode="auto">
          <a:xfrm>
            <a:off x="5580832" y="2350219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31" name="Oval 15"/>
          <p:cNvSpPr>
            <a:spLocks noChangeArrowheads="1"/>
          </p:cNvSpPr>
          <p:nvPr/>
        </p:nvSpPr>
        <p:spPr bwMode="auto">
          <a:xfrm>
            <a:off x="4572769" y="2566119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65232" name="Oval 16"/>
          <p:cNvSpPr>
            <a:spLocks noChangeArrowheads="1"/>
          </p:cNvSpPr>
          <p:nvPr/>
        </p:nvSpPr>
        <p:spPr bwMode="auto">
          <a:xfrm>
            <a:off x="5460799" y="3054348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65233" name="Rectangle 17"/>
          <p:cNvSpPr>
            <a:spLocks noChangeArrowheads="1"/>
          </p:cNvSpPr>
          <p:nvPr/>
        </p:nvSpPr>
        <p:spPr bwMode="auto">
          <a:xfrm>
            <a:off x="5364932" y="1916832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5241" name="Rectangle 25"/>
          <p:cNvSpPr>
            <a:spLocks noChangeArrowheads="1"/>
          </p:cNvSpPr>
          <p:nvPr/>
        </p:nvSpPr>
        <p:spPr bwMode="auto">
          <a:xfrm>
            <a:off x="5460799" y="4062411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5242" name="Rectangle 26"/>
          <p:cNvSpPr>
            <a:spLocks noChangeArrowheads="1"/>
          </p:cNvSpPr>
          <p:nvPr/>
        </p:nvSpPr>
        <p:spPr bwMode="auto">
          <a:xfrm>
            <a:off x="5892599" y="4062411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5243" name="Rectangle 27"/>
          <p:cNvSpPr>
            <a:spLocks noChangeArrowheads="1"/>
          </p:cNvSpPr>
          <p:nvPr/>
        </p:nvSpPr>
        <p:spPr bwMode="auto">
          <a:xfrm>
            <a:off x="6324399" y="4062411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5244" name="Rectangle 28"/>
          <p:cNvSpPr>
            <a:spLocks noChangeArrowheads="1"/>
          </p:cNvSpPr>
          <p:nvPr/>
        </p:nvSpPr>
        <p:spPr bwMode="auto">
          <a:xfrm>
            <a:off x="6757787" y="4062411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5245" name="Rectangle 29"/>
          <p:cNvSpPr>
            <a:spLocks noChangeArrowheads="1"/>
          </p:cNvSpPr>
          <p:nvPr/>
        </p:nvSpPr>
        <p:spPr bwMode="auto">
          <a:xfrm>
            <a:off x="7621387" y="4062411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5246" name="Rectangle 30"/>
          <p:cNvSpPr>
            <a:spLocks noChangeArrowheads="1"/>
          </p:cNvSpPr>
          <p:nvPr/>
        </p:nvSpPr>
        <p:spPr bwMode="auto">
          <a:xfrm>
            <a:off x="8197649" y="4062411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5247" name="Rectangle 31"/>
          <p:cNvSpPr>
            <a:spLocks noChangeArrowheads="1"/>
          </p:cNvSpPr>
          <p:nvPr/>
        </p:nvSpPr>
        <p:spPr bwMode="auto">
          <a:xfrm>
            <a:off x="7189587" y="4062411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5248" name="Oval 32"/>
          <p:cNvSpPr>
            <a:spLocks noChangeArrowheads="1"/>
          </p:cNvSpPr>
          <p:nvPr/>
        </p:nvSpPr>
        <p:spPr bwMode="auto">
          <a:xfrm>
            <a:off x="5533824" y="4710111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65250" name="Line 34"/>
          <p:cNvSpPr>
            <a:spLocks noChangeShapeType="1"/>
          </p:cNvSpPr>
          <p:nvPr/>
        </p:nvSpPr>
        <p:spPr bwMode="auto">
          <a:xfrm>
            <a:off x="6541887" y="4494211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1" name="Oval 35"/>
          <p:cNvSpPr>
            <a:spLocks noChangeArrowheads="1"/>
          </p:cNvSpPr>
          <p:nvPr/>
        </p:nvSpPr>
        <p:spPr bwMode="auto">
          <a:xfrm>
            <a:off x="6397424" y="4710111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65254" name="Line 38"/>
          <p:cNvSpPr>
            <a:spLocks noChangeShapeType="1"/>
          </p:cNvSpPr>
          <p:nvPr/>
        </p:nvSpPr>
        <p:spPr bwMode="auto">
          <a:xfrm>
            <a:off x="5460799" y="3197223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55" name="Line 39"/>
          <p:cNvSpPr>
            <a:spLocks noChangeShapeType="1"/>
          </p:cNvSpPr>
          <p:nvPr/>
        </p:nvSpPr>
        <p:spPr bwMode="auto">
          <a:xfrm>
            <a:off x="5749724" y="3125786"/>
            <a:ext cx="2879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60" name="Line 44"/>
          <p:cNvSpPr>
            <a:spLocks noChangeShapeType="1"/>
          </p:cNvSpPr>
          <p:nvPr/>
        </p:nvSpPr>
        <p:spPr bwMode="auto">
          <a:xfrm>
            <a:off x="5580832" y="2782019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68" name="Oval 52"/>
          <p:cNvSpPr>
            <a:spLocks noChangeArrowheads="1"/>
          </p:cNvSpPr>
          <p:nvPr/>
        </p:nvSpPr>
        <p:spPr bwMode="auto">
          <a:xfrm>
            <a:off x="5436617" y="2570634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65271" name="Line 55"/>
          <p:cNvSpPr>
            <a:spLocks noChangeShapeType="1"/>
          </p:cNvSpPr>
          <p:nvPr/>
        </p:nvSpPr>
        <p:spPr bwMode="auto">
          <a:xfrm flipH="1">
            <a:off x="5460799" y="4781548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5272" name="Line 56"/>
          <p:cNvSpPr>
            <a:spLocks noChangeShapeType="1"/>
          </p:cNvSpPr>
          <p:nvPr/>
        </p:nvSpPr>
        <p:spPr bwMode="auto">
          <a:xfrm>
            <a:off x="6684762" y="4781548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2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6339-444B-48E4-9D9A-70EA5A38235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06589-5E17-4ED8-BE2A-459C8ADF463C}" type="slidenum">
              <a:rPr lang="de-DE"/>
              <a:pPr/>
              <a:t>111</a:t>
            </a:fld>
            <a:endParaRPr lang="de-DE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Merge </a:t>
            </a:r>
            <a:r>
              <a:rPr lang="en-US" dirty="0" smtClean="0">
                <a:solidFill>
                  <a:schemeClr val="accent2"/>
                </a:solidFill>
              </a:rPr>
              <a:t>of two extended Radix heaps </a:t>
            </a:r>
            <a:r>
              <a:rPr lang="en-US" dirty="0">
                <a:solidFill>
                  <a:schemeClr val="accent2"/>
                </a:solidFill>
              </a:rPr>
              <a:t>B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and B’ with </a:t>
            </a:r>
            <a:r>
              <a:rPr lang="en-US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min</a:t>
            </a:r>
            <a:r>
              <a:rPr lang="en-US" dirty="0">
                <a:solidFill>
                  <a:schemeClr val="accent2"/>
                </a:solidFill>
              </a:rPr>
              <a:t>(B) </a:t>
            </a:r>
            <a:r>
              <a:rPr lang="en-US" dirty="0" smtClean="0">
                <a:solidFill>
                  <a:schemeClr val="accent2"/>
                </a:solidFill>
                <a:latin typeface="Lucida Sans Unicode"/>
                <a:cs typeface="Lucida Sans Unicode"/>
              </a:rPr>
              <a:t>≤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</a:t>
            </a:r>
            <a:r>
              <a:rPr lang="en-US" baseline="-25000" dirty="0" err="1" smtClean="0">
                <a:solidFill>
                  <a:schemeClr val="accent2"/>
                </a:solidFill>
              </a:rPr>
              <a:t>min</a:t>
            </a:r>
            <a:r>
              <a:rPr lang="en-US" dirty="0" smtClean="0">
                <a:solidFill>
                  <a:schemeClr val="accent2"/>
                </a:solidFill>
              </a:rPr>
              <a:t>(B</a:t>
            </a:r>
            <a:r>
              <a:rPr lang="en-US" dirty="0">
                <a:solidFill>
                  <a:schemeClr val="accent2"/>
                </a:solidFill>
              </a:rPr>
              <a:t>´</a:t>
            </a:r>
            <a:r>
              <a:rPr lang="en-US" dirty="0" smtClean="0">
                <a:solidFill>
                  <a:schemeClr val="accent2"/>
                </a:solidFill>
              </a:rPr>
              <a:t>):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 smtClean="0"/>
              <a:t>(Case </a:t>
            </a:r>
            <a:r>
              <a:rPr lang="en-US" dirty="0" err="1">
                <a:solidFill>
                  <a:schemeClr val="hlink"/>
                </a:solidFill>
              </a:rPr>
              <a:t>k</a:t>
            </a:r>
            <a:r>
              <a:rPr lang="en-US" baseline="-25000" dirty="0" err="1">
                <a:solidFill>
                  <a:schemeClr val="hlink"/>
                </a:solidFill>
              </a:rPr>
              <a:t>min</a:t>
            </a:r>
            <a:r>
              <a:rPr lang="en-US" dirty="0">
                <a:solidFill>
                  <a:schemeClr val="hlink"/>
                </a:solidFill>
              </a:rPr>
              <a:t>(B) &gt; </a:t>
            </a:r>
            <a:r>
              <a:rPr lang="en-US" dirty="0" err="1">
                <a:solidFill>
                  <a:schemeClr val="hlink"/>
                </a:solidFill>
              </a:rPr>
              <a:t>k</a:t>
            </a:r>
            <a:r>
              <a:rPr lang="en-US" baseline="-25000" dirty="0" err="1">
                <a:solidFill>
                  <a:schemeClr val="hlink"/>
                </a:solidFill>
              </a:rPr>
              <a:t>min</a:t>
            </a:r>
            <a:r>
              <a:rPr lang="en-US" dirty="0">
                <a:solidFill>
                  <a:schemeClr val="hlink"/>
                </a:solidFill>
              </a:rPr>
              <a:t>(B’)</a:t>
            </a:r>
            <a:r>
              <a:rPr lang="en-US" dirty="0"/>
              <a:t> </a:t>
            </a:r>
            <a:r>
              <a:rPr lang="en-US" dirty="0" smtClean="0"/>
              <a:t>: flip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B´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transform </a:t>
            </a:r>
            <a:r>
              <a:rPr lang="en-US" dirty="0">
                <a:solidFill>
                  <a:schemeClr val="hlink"/>
                </a:solidFill>
              </a:rPr>
              <a:t>B’</a:t>
            </a:r>
            <a:r>
              <a:rPr lang="en-US" dirty="0"/>
              <a:t> </a:t>
            </a:r>
            <a:r>
              <a:rPr lang="en-US" dirty="0" smtClean="0"/>
              <a:t>into a super element </a:t>
            </a:r>
            <a:r>
              <a:rPr lang="en-US" dirty="0" smtClean="0">
                <a:solidFill>
                  <a:schemeClr val="hlink"/>
                </a:solidFill>
              </a:rPr>
              <a:t>e</a:t>
            </a:r>
            <a:r>
              <a:rPr lang="en-US" dirty="0" smtClean="0"/>
              <a:t> with </a:t>
            </a:r>
            <a:r>
              <a:rPr lang="en-US" dirty="0">
                <a:solidFill>
                  <a:schemeClr val="hlink"/>
                </a:solidFill>
              </a:rPr>
              <a:t>key(e) =</a:t>
            </a:r>
            <a:r>
              <a:rPr lang="en-US" dirty="0"/>
              <a:t> </a:t>
            </a:r>
            <a:r>
              <a:rPr lang="en-US" dirty="0" err="1">
                <a:solidFill>
                  <a:schemeClr val="hlink"/>
                </a:solidFill>
              </a:rPr>
              <a:t>k</a:t>
            </a:r>
            <a:r>
              <a:rPr lang="en-US" baseline="-25000" dirty="0" err="1">
                <a:solidFill>
                  <a:schemeClr val="hlink"/>
                </a:solidFill>
              </a:rPr>
              <a:t>min</a:t>
            </a:r>
            <a:r>
              <a:rPr lang="en-US" dirty="0">
                <a:solidFill>
                  <a:schemeClr val="hlink"/>
                </a:solidFill>
              </a:rPr>
              <a:t>(B’)</a:t>
            </a:r>
          </a:p>
          <a:p>
            <a:r>
              <a:rPr lang="en-US" dirty="0" smtClean="0"/>
              <a:t>call </a:t>
            </a:r>
            <a:r>
              <a:rPr lang="en-US" dirty="0">
                <a:solidFill>
                  <a:schemeClr val="accent2"/>
                </a:solidFill>
              </a:rPr>
              <a:t>insert(e)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smtClean="0">
                <a:solidFill>
                  <a:schemeClr val="hlink"/>
                </a:solidFill>
              </a:rPr>
              <a:t>B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Runtime: </a:t>
            </a:r>
            <a:r>
              <a:rPr lang="en-US" dirty="0">
                <a:solidFill>
                  <a:schemeClr val="hlink"/>
                </a:solidFill>
              </a:rPr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5BCB-5FF9-408F-8AF0-BF9B1D5A831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68FC-F3A2-4149-BEC5-00FB67AC9D31}" type="slidenum">
              <a:rPr lang="de-DE"/>
              <a:pPr/>
              <a:t>112</a:t>
            </a:fld>
            <a:endParaRPr lang="de-DE"/>
          </a:p>
        </p:txBody>
      </p:sp>
      <p:sp>
        <p:nvSpPr>
          <p:cNvPr id="266263" name="Line 23"/>
          <p:cNvSpPr>
            <a:spLocks noChangeShapeType="1"/>
          </p:cNvSpPr>
          <p:nvPr/>
        </p:nvSpPr>
        <p:spPr bwMode="auto">
          <a:xfrm>
            <a:off x="973138" y="5013325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251" name="Line 11"/>
          <p:cNvSpPr>
            <a:spLocks noChangeShapeType="1"/>
          </p:cNvSpPr>
          <p:nvPr/>
        </p:nvSpPr>
        <p:spPr bwMode="auto">
          <a:xfrm>
            <a:off x="971550" y="3284538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Example of a merge operation</a:t>
            </a:r>
            <a:r>
              <a:rPr lang="en-US" dirty="0"/>
              <a:t>:</a:t>
            </a: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755650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1187450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1619250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052638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2916238" y="2852738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3492500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6250" name="Oval 10"/>
          <p:cNvSpPr>
            <a:spLocks noChangeArrowheads="1"/>
          </p:cNvSpPr>
          <p:nvPr/>
        </p:nvSpPr>
        <p:spPr bwMode="auto">
          <a:xfrm>
            <a:off x="827088" y="35020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66253" name="Oval 13"/>
          <p:cNvSpPr>
            <a:spLocks noChangeArrowheads="1"/>
          </p:cNvSpPr>
          <p:nvPr/>
        </p:nvSpPr>
        <p:spPr bwMode="auto">
          <a:xfrm>
            <a:off x="828675" y="52292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66255" name="Rectangle 15"/>
          <p:cNvSpPr>
            <a:spLocks noChangeArrowheads="1"/>
          </p:cNvSpPr>
          <p:nvPr/>
        </p:nvSpPr>
        <p:spPr bwMode="auto">
          <a:xfrm>
            <a:off x="2484438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755650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1187450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1619250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6259" name="Rectangle 19"/>
          <p:cNvSpPr>
            <a:spLocks noChangeArrowheads="1"/>
          </p:cNvSpPr>
          <p:nvPr/>
        </p:nvSpPr>
        <p:spPr bwMode="auto">
          <a:xfrm>
            <a:off x="2052638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6260" name="Rectangle 20"/>
          <p:cNvSpPr>
            <a:spLocks noChangeArrowheads="1"/>
          </p:cNvSpPr>
          <p:nvPr/>
        </p:nvSpPr>
        <p:spPr bwMode="auto">
          <a:xfrm>
            <a:off x="2916238" y="4581525"/>
            <a:ext cx="576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6261" name="Rectangle 21"/>
          <p:cNvSpPr>
            <a:spLocks noChangeArrowheads="1"/>
          </p:cNvSpPr>
          <p:nvPr/>
        </p:nvSpPr>
        <p:spPr bwMode="auto">
          <a:xfrm>
            <a:off x="3492500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6262" name="Rectangle 22"/>
          <p:cNvSpPr>
            <a:spLocks noChangeArrowheads="1"/>
          </p:cNvSpPr>
          <p:nvPr/>
        </p:nvSpPr>
        <p:spPr bwMode="auto">
          <a:xfrm>
            <a:off x="2484438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6264" name="Line 24"/>
          <p:cNvSpPr>
            <a:spLocks noChangeShapeType="1"/>
          </p:cNvSpPr>
          <p:nvPr/>
        </p:nvSpPr>
        <p:spPr bwMode="auto">
          <a:xfrm>
            <a:off x="4140200" y="3933825"/>
            <a:ext cx="7191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265" name="Text Box 25"/>
          <p:cNvSpPr txBox="1">
            <a:spLocks noChangeArrowheads="1"/>
          </p:cNvSpPr>
          <p:nvPr/>
        </p:nvSpPr>
        <p:spPr bwMode="auto">
          <a:xfrm>
            <a:off x="2124075" y="36449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&amp;</a:t>
            </a:r>
          </a:p>
        </p:txBody>
      </p:sp>
      <p:sp>
        <p:nvSpPr>
          <p:cNvPr id="266266" name="Line 26"/>
          <p:cNvSpPr>
            <a:spLocks noChangeShapeType="1"/>
          </p:cNvSpPr>
          <p:nvPr/>
        </p:nvSpPr>
        <p:spPr bwMode="auto">
          <a:xfrm>
            <a:off x="5435600" y="3284538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267" name="Rectangle 27"/>
          <p:cNvSpPr>
            <a:spLocks noChangeArrowheads="1"/>
          </p:cNvSpPr>
          <p:nvPr/>
        </p:nvSpPr>
        <p:spPr bwMode="auto">
          <a:xfrm>
            <a:off x="5219700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5651500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6269" name="Rectangle 29"/>
          <p:cNvSpPr>
            <a:spLocks noChangeArrowheads="1"/>
          </p:cNvSpPr>
          <p:nvPr/>
        </p:nvSpPr>
        <p:spPr bwMode="auto">
          <a:xfrm>
            <a:off x="6083300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6516688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380288" y="2852738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6272" name="Rectangle 32"/>
          <p:cNvSpPr>
            <a:spLocks noChangeArrowheads="1"/>
          </p:cNvSpPr>
          <p:nvPr/>
        </p:nvSpPr>
        <p:spPr bwMode="auto">
          <a:xfrm>
            <a:off x="7956550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6273" name="Oval 33"/>
          <p:cNvSpPr>
            <a:spLocks noChangeArrowheads="1"/>
          </p:cNvSpPr>
          <p:nvPr/>
        </p:nvSpPr>
        <p:spPr bwMode="auto">
          <a:xfrm>
            <a:off x="5291138" y="35020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66274" name="Rectangle 34"/>
          <p:cNvSpPr>
            <a:spLocks noChangeArrowheads="1"/>
          </p:cNvSpPr>
          <p:nvPr/>
        </p:nvSpPr>
        <p:spPr bwMode="auto">
          <a:xfrm>
            <a:off x="6948488" y="28527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6275" name="Line 35"/>
          <p:cNvSpPr>
            <a:spLocks noChangeShapeType="1"/>
          </p:cNvSpPr>
          <p:nvPr/>
        </p:nvSpPr>
        <p:spPr bwMode="auto">
          <a:xfrm>
            <a:off x="6302375" y="3284538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276" name="Oval 36"/>
          <p:cNvSpPr>
            <a:spLocks noChangeArrowheads="1"/>
          </p:cNvSpPr>
          <p:nvPr/>
        </p:nvSpPr>
        <p:spPr bwMode="auto">
          <a:xfrm>
            <a:off x="6157913" y="3500438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66277" name="Line 37"/>
          <p:cNvSpPr>
            <a:spLocks noChangeShapeType="1"/>
          </p:cNvSpPr>
          <p:nvPr/>
        </p:nvSpPr>
        <p:spPr bwMode="auto">
          <a:xfrm>
            <a:off x="5437188" y="5013325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278" name="Oval 38"/>
          <p:cNvSpPr>
            <a:spLocks noChangeArrowheads="1"/>
          </p:cNvSpPr>
          <p:nvPr/>
        </p:nvSpPr>
        <p:spPr bwMode="auto">
          <a:xfrm>
            <a:off x="5292725" y="52292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5219700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5651500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66281" name="Rectangle 41"/>
          <p:cNvSpPr>
            <a:spLocks noChangeArrowheads="1"/>
          </p:cNvSpPr>
          <p:nvPr/>
        </p:nvSpPr>
        <p:spPr bwMode="auto">
          <a:xfrm>
            <a:off x="6083300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66282" name="Rectangle 42"/>
          <p:cNvSpPr>
            <a:spLocks noChangeArrowheads="1"/>
          </p:cNvSpPr>
          <p:nvPr/>
        </p:nvSpPr>
        <p:spPr bwMode="auto">
          <a:xfrm>
            <a:off x="6516688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6283" name="Rectangle 43"/>
          <p:cNvSpPr>
            <a:spLocks noChangeArrowheads="1"/>
          </p:cNvSpPr>
          <p:nvPr/>
        </p:nvSpPr>
        <p:spPr bwMode="auto">
          <a:xfrm>
            <a:off x="7380288" y="4581525"/>
            <a:ext cx="576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66284" name="Rectangle 44"/>
          <p:cNvSpPr>
            <a:spLocks noChangeArrowheads="1"/>
          </p:cNvSpPr>
          <p:nvPr/>
        </p:nvSpPr>
        <p:spPr bwMode="auto">
          <a:xfrm>
            <a:off x="7956550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66285" name="Rectangle 45"/>
          <p:cNvSpPr>
            <a:spLocks noChangeArrowheads="1"/>
          </p:cNvSpPr>
          <p:nvPr/>
        </p:nvSpPr>
        <p:spPr bwMode="auto">
          <a:xfrm>
            <a:off x="6948488" y="45815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66288" name="Line 48"/>
          <p:cNvSpPr>
            <a:spLocks noChangeShapeType="1"/>
          </p:cNvSpPr>
          <p:nvPr/>
        </p:nvSpPr>
        <p:spPr bwMode="auto">
          <a:xfrm flipH="1">
            <a:off x="5219700" y="3573463"/>
            <a:ext cx="9366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6289" name="Line 49"/>
          <p:cNvSpPr>
            <a:spLocks noChangeShapeType="1"/>
          </p:cNvSpPr>
          <p:nvPr/>
        </p:nvSpPr>
        <p:spPr bwMode="auto">
          <a:xfrm>
            <a:off x="6443663" y="3573463"/>
            <a:ext cx="19446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2839-0A59-49F3-B4DE-B355BA241810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3F35-995E-43B7-A04D-7B61C2E193FA}" type="slidenum">
              <a:rPr lang="de-DE"/>
              <a:pPr/>
              <a:t>113</a:t>
            </a:fld>
            <a:endParaRPr lang="de-DE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insert(e):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key(e)</a:t>
            </a:r>
            <a:r>
              <a:rPr lang="en-US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dirty="0" err="1" smtClean="0">
                <a:solidFill>
                  <a:schemeClr val="hlink"/>
                </a:solidFill>
              </a:rPr>
              <a:t>k</a:t>
            </a:r>
            <a:r>
              <a:rPr lang="en-US" baseline="-25000" dirty="0" err="1" smtClean="0">
                <a:solidFill>
                  <a:schemeClr val="hlink"/>
                </a:solidFill>
              </a:rPr>
              <a:t>min</a:t>
            </a:r>
            <a:r>
              <a:rPr lang="en-US" dirty="0">
                <a:solidFill>
                  <a:schemeClr val="hlink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as in standard Radix heap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else, merge extended Radix heap with </a:t>
            </a:r>
            <a:r>
              <a:rPr lang="en-US" dirty="0"/>
              <a:t>a</a:t>
            </a:r>
            <a:r>
              <a:rPr lang="en-US" dirty="0" smtClean="0"/>
              <a:t> new Radix heap just containing </a:t>
            </a:r>
            <a:r>
              <a:rPr lang="en-US" dirty="0" smtClean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Runtime: </a:t>
            </a:r>
            <a:r>
              <a:rPr lang="en-US" dirty="0">
                <a:solidFill>
                  <a:schemeClr val="hlink"/>
                </a:solidFill>
              </a:rPr>
              <a:t>O(1)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min():</a:t>
            </a:r>
            <a:r>
              <a:rPr lang="en-US" dirty="0"/>
              <a:t> </a:t>
            </a:r>
            <a:r>
              <a:rPr lang="en-US" dirty="0" smtClean="0"/>
              <a:t>like in a standard Radix heap (note -1 bucket has at least one “normal” element)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Runtime: </a:t>
            </a:r>
            <a:r>
              <a:rPr lang="en-US" dirty="0">
                <a:solidFill>
                  <a:schemeClr val="hlink"/>
                </a:solidFill>
              </a:rPr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546E-67F5-4641-BAEF-C170E82F93F6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3099-8073-41D0-91B9-265ED27AA7E4}" type="slidenum">
              <a:rPr lang="de-DE"/>
              <a:pPr/>
              <a:t>114</a:t>
            </a:fld>
            <a:endParaRPr lang="de-DE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>
                <a:solidFill>
                  <a:schemeClr val="accent2"/>
                </a:solidFill>
              </a:rPr>
              <a:t>deleteMin</a:t>
            </a:r>
            <a:r>
              <a:rPr lang="en-US" sz="2800" dirty="0">
                <a:solidFill>
                  <a:schemeClr val="accent2"/>
                </a:solidFill>
              </a:rPr>
              <a:t>():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Remove normal element </a:t>
            </a:r>
            <a:r>
              <a:rPr lang="en-US" sz="2800" dirty="0" smtClean="0">
                <a:solidFill>
                  <a:schemeClr val="hlink"/>
                </a:solidFill>
              </a:rPr>
              <a:t>e</a:t>
            </a:r>
            <a:r>
              <a:rPr lang="en-US" sz="2800" dirty="0" smtClean="0"/>
              <a:t> from </a:t>
            </a:r>
            <a:r>
              <a:rPr lang="en-US" sz="2800" dirty="0">
                <a:solidFill>
                  <a:schemeClr val="hlink"/>
                </a:solidFill>
              </a:rPr>
              <a:t>B[-1]</a:t>
            </a:r>
            <a:br>
              <a:rPr lang="en-US" sz="2800" dirty="0">
                <a:solidFill>
                  <a:schemeClr val="hlink"/>
                </a:solidFill>
              </a:rPr>
            </a:br>
            <a:r>
              <a:rPr lang="en-US" sz="2800" dirty="0"/>
              <a:t>(</a:t>
            </a:r>
            <a:r>
              <a:rPr lang="en-US" sz="2800" dirty="0">
                <a:solidFill>
                  <a:schemeClr val="hlink"/>
                </a:solidFill>
              </a:rPr>
              <a:t>B</a:t>
            </a:r>
            <a:r>
              <a:rPr lang="en-US" sz="2800" dirty="0"/>
              <a:t>: </a:t>
            </a:r>
            <a:r>
              <a:rPr lang="en-US" sz="2800" dirty="0" smtClean="0"/>
              <a:t>Radix heap at highest level, i.e. “top” heap)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/>
              <a:t>If </a:t>
            </a:r>
            <a:r>
              <a:rPr lang="en-US" sz="2800" dirty="0">
                <a:solidFill>
                  <a:schemeClr val="hlink"/>
                </a:solidFill>
              </a:rPr>
              <a:t>B[-1]</a:t>
            </a:r>
            <a:r>
              <a:rPr lang="en-US" sz="2800" dirty="0"/>
              <a:t> </a:t>
            </a:r>
            <a:r>
              <a:rPr lang="en-US" sz="2800" dirty="0" smtClean="0"/>
              <a:t>does not contain any elements, then update </a:t>
            </a:r>
            <a:r>
              <a:rPr lang="en-US" sz="2800" dirty="0">
                <a:solidFill>
                  <a:schemeClr val="hlink"/>
                </a:solidFill>
              </a:rPr>
              <a:t>B</a:t>
            </a:r>
            <a:r>
              <a:rPr lang="en-US" sz="2800" dirty="0"/>
              <a:t> </a:t>
            </a:r>
            <a:r>
              <a:rPr lang="en-US" sz="2800" dirty="0" smtClean="0"/>
              <a:t>like in a standard Radix heap (i.e., dissolve smallest non-empty bucket </a:t>
            </a:r>
            <a:r>
              <a:rPr lang="en-US" sz="2800" dirty="0">
                <a:solidFill>
                  <a:schemeClr val="hlink"/>
                </a:solidFill>
              </a:rPr>
              <a:t>B[</a:t>
            </a:r>
            <a:r>
              <a:rPr lang="en-US" sz="2800" dirty="0" err="1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]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If </a:t>
            </a:r>
            <a:r>
              <a:rPr lang="en-US" sz="2800" dirty="0">
                <a:solidFill>
                  <a:schemeClr val="hlink"/>
                </a:solidFill>
              </a:rPr>
              <a:t>B[-1]</a:t>
            </a:r>
            <a:r>
              <a:rPr lang="en-US" sz="2800" dirty="0"/>
              <a:t> </a:t>
            </a:r>
            <a:r>
              <a:rPr lang="en-US" sz="2800" dirty="0" smtClean="0"/>
              <a:t>does not contain normal elements any more, then take the first super element </a:t>
            </a:r>
            <a:r>
              <a:rPr lang="en-US" sz="2800" dirty="0">
                <a:solidFill>
                  <a:schemeClr val="hlink"/>
                </a:solidFill>
              </a:rPr>
              <a:t>e’</a:t>
            </a:r>
            <a:r>
              <a:rPr lang="en-US" sz="2800" dirty="0"/>
              <a:t> </a:t>
            </a:r>
            <a:r>
              <a:rPr lang="en-US" sz="2800" dirty="0" smtClean="0"/>
              <a:t>from </a:t>
            </a:r>
            <a:r>
              <a:rPr lang="en-US" sz="2800" dirty="0">
                <a:solidFill>
                  <a:schemeClr val="hlink"/>
                </a:solidFill>
              </a:rPr>
              <a:t>B[-1]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merge </a:t>
            </a:r>
            <a:r>
              <a:rPr lang="en-US" sz="2800" dirty="0" smtClean="0"/>
              <a:t>the lists of </a:t>
            </a:r>
            <a:r>
              <a:rPr lang="en-US" sz="2800" dirty="0">
                <a:solidFill>
                  <a:schemeClr val="hlink"/>
                </a:solidFill>
              </a:rPr>
              <a:t>e’</a:t>
            </a:r>
            <a:r>
              <a:rPr lang="en-US" sz="2800" dirty="0"/>
              <a:t> </a:t>
            </a:r>
            <a:r>
              <a:rPr lang="en-US" sz="2800" dirty="0" smtClean="0"/>
              <a:t>with </a:t>
            </a:r>
            <a:r>
              <a:rPr lang="en-US" sz="2800" dirty="0">
                <a:solidFill>
                  <a:schemeClr val="hlink"/>
                </a:solidFill>
              </a:rPr>
              <a:t>B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(then there is again a normal element in </a:t>
            </a:r>
            <a:r>
              <a:rPr lang="en-US" sz="2800" dirty="0">
                <a:solidFill>
                  <a:schemeClr val="hlink"/>
                </a:solidFill>
              </a:rPr>
              <a:t>B[-1</a:t>
            </a:r>
            <a:r>
              <a:rPr lang="en-US" sz="2800" dirty="0" smtClean="0">
                <a:solidFill>
                  <a:schemeClr val="hlink"/>
                </a:solidFill>
              </a:rPr>
              <a:t>]</a:t>
            </a:r>
            <a:r>
              <a:rPr lang="en-US" sz="2800" dirty="0" smtClean="0"/>
              <a:t>!)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Runtime: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chemeClr val="hlink"/>
                </a:solidFill>
              </a:rPr>
              <a:t>O(log C) +</a:t>
            </a:r>
            <a:r>
              <a:rPr lang="en-US" sz="2800" dirty="0"/>
              <a:t> </a:t>
            </a:r>
            <a:r>
              <a:rPr lang="en-US" sz="2800" dirty="0" smtClean="0"/>
              <a:t>time for updates</a:t>
            </a:r>
            <a:endParaRPr lang="en-US" sz="2800" dirty="0"/>
          </a:p>
        </p:txBody>
      </p:sp>
      <p:sp>
        <p:nvSpPr>
          <p:cNvPr id="247812" name="Line 4"/>
          <p:cNvSpPr>
            <a:spLocks noChangeShapeType="1"/>
          </p:cNvSpPr>
          <p:nvPr/>
        </p:nvSpPr>
        <p:spPr bwMode="auto">
          <a:xfrm>
            <a:off x="2267744" y="3861048"/>
            <a:ext cx="3024981" cy="158407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915816" y="4941168"/>
            <a:ext cx="72009" cy="50405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8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Extended Radix Heap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deleteMin</a:t>
            </a:r>
            <a:r>
              <a:rPr lang="de-DE" dirty="0" smtClean="0"/>
              <a:t>():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115</a:t>
            </a:fld>
            <a:endParaRPr lang="de-DE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5219700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035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353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0671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005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64163" y="191611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94042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419475" y="2349500"/>
            <a:ext cx="0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276600" y="3068638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275013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2846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51482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4140200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003800" y="25654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9323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8985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13303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7621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1955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3059113" y="37893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63537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6273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0038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4356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8674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63007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164388" y="35734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774065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67325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5076825" y="42211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6084888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5940425" y="4221163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 flipH="1">
            <a:off x="900113" y="3141663"/>
            <a:ext cx="23764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3563938" y="3141663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003800" y="27082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5292725" y="2636838"/>
            <a:ext cx="2879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11160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9715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15478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14033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5219700" y="5661025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50038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54356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58674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63007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7164388" y="5229225"/>
            <a:ext cx="576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774065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67325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55" name="Oval 52"/>
          <p:cNvSpPr>
            <a:spLocks noChangeArrowheads="1"/>
          </p:cNvSpPr>
          <p:nvPr/>
        </p:nvSpPr>
        <p:spPr bwMode="auto">
          <a:xfrm>
            <a:off x="5076825" y="58769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 flipH="1">
            <a:off x="5003800" y="429260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227763" y="4292600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8" name="Line 40"/>
          <p:cNvSpPr>
            <a:spLocks noChangeShapeType="1"/>
          </p:cNvSpPr>
          <p:nvPr/>
        </p:nvSpPr>
        <p:spPr bwMode="auto">
          <a:xfrm>
            <a:off x="3203575" y="2567308"/>
            <a:ext cx="431650" cy="262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9" name="Line 40"/>
          <p:cNvSpPr>
            <a:spLocks noChangeShapeType="1"/>
          </p:cNvSpPr>
          <p:nvPr/>
        </p:nvSpPr>
        <p:spPr bwMode="auto">
          <a:xfrm flipV="1">
            <a:off x="3253179" y="2568653"/>
            <a:ext cx="360288" cy="265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0" name="Textfeld 59"/>
          <p:cNvSpPr txBox="1"/>
          <p:nvPr/>
        </p:nvSpPr>
        <p:spPr>
          <a:xfrm>
            <a:off x="1225513" y="4907314"/>
            <a:ext cx="2326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</a:t>
            </a:r>
            <a:r>
              <a:rPr lang="de-DE" dirty="0" err="1" smtClean="0"/>
              <a:t>erge</a:t>
            </a:r>
            <a:r>
              <a:rPr lang="de-DE" dirty="0" smtClean="0"/>
              <a:t> Radix </a:t>
            </a:r>
            <a:r>
              <a:rPr lang="de-DE" dirty="0" err="1" smtClean="0"/>
              <a:t>heap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into</a:t>
            </a:r>
            <a:r>
              <a:rPr lang="de-DE" dirty="0" smtClean="0"/>
              <a:t> top Radix </a:t>
            </a:r>
            <a:r>
              <a:rPr lang="de-DE" dirty="0" err="1" smtClean="0"/>
              <a:t>heap</a:t>
            </a:r>
            <a:endParaRPr lang="de-DE" dirty="0"/>
          </a:p>
        </p:txBody>
      </p:sp>
      <p:sp>
        <p:nvSpPr>
          <p:cNvPr id="61" name="Oval 12"/>
          <p:cNvSpPr>
            <a:spLocks noChangeArrowheads="1"/>
          </p:cNvSpPr>
          <p:nvPr/>
        </p:nvSpPr>
        <p:spPr bwMode="auto">
          <a:xfrm>
            <a:off x="3553414" y="4941888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386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Extended Radix Heap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deleteMin</a:t>
            </a:r>
            <a:r>
              <a:rPr lang="de-DE" dirty="0" smtClean="0"/>
              <a:t>():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116</a:t>
            </a:fld>
            <a:endParaRPr lang="de-DE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5219700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035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353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0671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005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64163" y="191611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94042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3417887" y="2349500"/>
            <a:ext cx="15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275013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2846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51482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4140200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003800" y="25654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9323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0038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4356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8674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63007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164388" y="35734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774065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67325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5076825" y="42211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6084888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5940425" y="4221163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003800" y="27082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5292725" y="2636838"/>
            <a:ext cx="2879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3851276" y="2349501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3706813" y="2565401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5219700" y="5661025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50038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54356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58674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63007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7164388" y="5229225"/>
            <a:ext cx="576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774065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67325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55" name="Oval 52"/>
          <p:cNvSpPr>
            <a:spLocks noChangeArrowheads="1"/>
          </p:cNvSpPr>
          <p:nvPr/>
        </p:nvSpPr>
        <p:spPr bwMode="auto">
          <a:xfrm>
            <a:off x="5076825" y="58769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 flipH="1">
            <a:off x="5003800" y="429260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227763" y="4292600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2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2F76-AAC5-426A-8F30-E171826FE51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A1D-639F-454F-92B9-18C8E7156BA6}" type="slidenum">
              <a:rPr lang="de-DE"/>
              <a:pPr/>
              <a:t>117</a:t>
            </a:fld>
            <a:endParaRPr lang="de-DE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delete(e):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Case </a:t>
            </a:r>
            <a:r>
              <a:rPr lang="en-US" sz="2800" dirty="0">
                <a:solidFill>
                  <a:schemeClr val="accent2"/>
                </a:solidFill>
              </a:rPr>
              <a:t>1: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key(e)&gt;</a:t>
            </a:r>
            <a:r>
              <a:rPr lang="en-US" sz="2800" dirty="0" err="1">
                <a:solidFill>
                  <a:schemeClr val="hlink"/>
                </a:solidFill>
              </a:rPr>
              <a:t>k</a:t>
            </a:r>
            <a:r>
              <a:rPr lang="en-US" sz="2800" baseline="-25000" dirty="0" err="1">
                <a:solidFill>
                  <a:schemeClr val="hlink"/>
                </a:solidFill>
              </a:rPr>
              <a:t>min</a:t>
            </a:r>
            <a:r>
              <a:rPr lang="en-US" sz="2800" dirty="0"/>
              <a:t> </a:t>
            </a:r>
            <a:r>
              <a:rPr lang="en-US" sz="2800" dirty="0" smtClean="0"/>
              <a:t>for heap of </a:t>
            </a:r>
            <a:r>
              <a:rPr lang="en-US" sz="2800" dirty="0">
                <a:solidFill>
                  <a:schemeClr val="hlink"/>
                </a:solidFill>
              </a:rPr>
              <a:t>e</a:t>
            </a:r>
            <a:r>
              <a:rPr lang="en-US" sz="2800" dirty="0"/>
              <a:t>: </a:t>
            </a:r>
          </a:p>
          <a:p>
            <a:r>
              <a:rPr lang="en-US" sz="2800" dirty="0" smtClean="0"/>
              <a:t>like </a:t>
            </a:r>
            <a:r>
              <a:rPr lang="en-US" sz="2800" dirty="0"/>
              <a:t>delete(e) </a:t>
            </a:r>
            <a:r>
              <a:rPr lang="en-US" sz="2800" dirty="0" smtClean="0"/>
              <a:t>in a standard Radix heap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Case </a:t>
            </a:r>
            <a:r>
              <a:rPr lang="en-US" sz="2800" dirty="0">
                <a:solidFill>
                  <a:schemeClr val="accent2"/>
                </a:solidFill>
              </a:rPr>
              <a:t>2: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key(e)=</a:t>
            </a:r>
            <a:r>
              <a:rPr lang="en-US" sz="2800" dirty="0" err="1">
                <a:solidFill>
                  <a:schemeClr val="hlink"/>
                </a:solidFill>
              </a:rPr>
              <a:t>k</a:t>
            </a:r>
            <a:r>
              <a:rPr lang="en-US" sz="2800" baseline="-25000" dirty="0" err="1">
                <a:solidFill>
                  <a:schemeClr val="hlink"/>
                </a:solidFill>
              </a:rPr>
              <a:t>min</a:t>
            </a:r>
            <a:r>
              <a:rPr lang="en-US" sz="2800" dirty="0"/>
              <a:t> </a:t>
            </a:r>
            <a:r>
              <a:rPr lang="en-US" sz="2800" dirty="0" smtClean="0"/>
              <a:t>for heap of </a:t>
            </a:r>
            <a:r>
              <a:rPr lang="en-US" sz="2800" dirty="0">
                <a:solidFill>
                  <a:schemeClr val="hlink"/>
                </a:solidFill>
              </a:rPr>
              <a:t>e</a:t>
            </a:r>
            <a:r>
              <a:rPr lang="en-US" sz="2800" dirty="0"/>
              <a:t>: </a:t>
            </a:r>
          </a:p>
          <a:p>
            <a:r>
              <a:rPr lang="en-US" sz="2800" dirty="0"/>
              <a:t>if </a:t>
            </a:r>
            <a:r>
              <a:rPr lang="en-US" sz="2800" dirty="0">
                <a:solidFill>
                  <a:schemeClr val="hlink"/>
                </a:solidFill>
              </a:rPr>
              <a:t>e</a:t>
            </a:r>
            <a:r>
              <a:rPr lang="en-US" sz="2800" dirty="0"/>
              <a:t> </a:t>
            </a:r>
            <a:r>
              <a:rPr lang="en-US" sz="2800" dirty="0" smtClean="0"/>
              <a:t>is in “top” Radix heap, proceed like </a:t>
            </a:r>
            <a:r>
              <a:rPr lang="en-US" sz="2800" dirty="0" err="1" smtClean="0"/>
              <a:t>deleteMin</a:t>
            </a:r>
            <a:r>
              <a:rPr lang="en-US" sz="2800" dirty="0" smtClean="0"/>
              <a:t>()</a:t>
            </a:r>
            <a:endParaRPr lang="en-US" sz="2800" dirty="0">
              <a:solidFill>
                <a:schemeClr val="hlink"/>
              </a:solidFill>
            </a:endParaRPr>
          </a:p>
          <a:p>
            <a:r>
              <a:rPr lang="en-US" sz="2800" dirty="0" smtClean="0"/>
              <a:t>Else, </a:t>
            </a:r>
            <a:r>
              <a:rPr lang="en-US" sz="2800" dirty="0" smtClean="0">
                <a:solidFill>
                  <a:schemeClr val="hlink"/>
                </a:solidFill>
              </a:rPr>
              <a:t>e</a:t>
            </a:r>
            <a:r>
              <a:rPr lang="en-US" sz="2800" dirty="0" smtClean="0"/>
              <a:t> is in Radix heap of super element </a:t>
            </a:r>
            <a:r>
              <a:rPr lang="en-US" sz="2800" dirty="0">
                <a:solidFill>
                  <a:schemeClr val="hlink"/>
                </a:solidFill>
              </a:rPr>
              <a:t>e</a:t>
            </a:r>
            <a:r>
              <a:rPr lang="en-US" sz="2800" dirty="0" smtClean="0">
                <a:solidFill>
                  <a:schemeClr val="hlink"/>
                </a:solidFill>
              </a:rPr>
              <a:t>’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smtClean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’</a:t>
            </a:r>
            <a:r>
              <a:rPr lang="en-US" dirty="0"/>
              <a:t> </a:t>
            </a:r>
            <a:r>
              <a:rPr lang="en-US" dirty="0" smtClean="0"/>
              <a:t>is afterwards empty, then remove </a:t>
            </a:r>
            <a:r>
              <a:rPr lang="en-US" dirty="0">
                <a:solidFill>
                  <a:schemeClr val="hlink"/>
                </a:solidFill>
              </a:rPr>
              <a:t>e’</a:t>
            </a:r>
            <a:r>
              <a:rPr lang="en-US" dirty="0"/>
              <a:t> </a:t>
            </a:r>
            <a:r>
              <a:rPr lang="en-US" dirty="0" smtClean="0"/>
              <a:t>from heap </a:t>
            </a:r>
            <a:r>
              <a:rPr lang="en-US" dirty="0">
                <a:solidFill>
                  <a:schemeClr val="hlink"/>
                </a:solidFill>
              </a:rPr>
              <a:t>B</a:t>
            </a:r>
            <a:r>
              <a:rPr lang="en-US" dirty="0" smtClean="0">
                <a:solidFill>
                  <a:schemeClr val="hlink"/>
                </a:solidFill>
              </a:rPr>
              <a:t>’</a:t>
            </a:r>
            <a:r>
              <a:rPr lang="en-US" dirty="0" smtClean="0"/>
              <a:t> containing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e’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the minimum key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e’</a:t>
            </a:r>
            <a:r>
              <a:rPr lang="en-US" dirty="0" smtClean="0"/>
              <a:t> has changed, then move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e’</a:t>
            </a:r>
            <a:r>
              <a:rPr lang="en-US" dirty="0" smtClean="0"/>
              <a:t> to its correct bin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B’</a:t>
            </a:r>
          </a:p>
          <a:p>
            <a:pPr marL="457200" lvl="1" indent="0">
              <a:buNone/>
            </a:pPr>
            <a:r>
              <a:rPr lang="en-US" dirty="0" smtClean="0"/>
              <a:t>Since there is a normal element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B’[-1], </a:t>
            </a:r>
            <a:r>
              <a:rPr lang="en-US" dirty="0" smtClean="0"/>
              <a:t>both cases have no cascading effects! (don’t have to </a:t>
            </a:r>
            <a:r>
              <a:rPr lang="en-US" dirty="0" err="1" smtClean="0"/>
              <a:t>recurse</a:t>
            </a:r>
            <a:r>
              <a:rPr lang="en-US" dirty="0" smtClean="0"/>
              <a:t> upwards)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Runtime: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O(log C) +</a:t>
            </a:r>
            <a:r>
              <a:rPr lang="en-US" sz="2800" dirty="0" smtClean="0"/>
              <a:t> time for updates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Extended Radix Heap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delete</a:t>
            </a:r>
            <a:r>
              <a:rPr lang="de-DE" dirty="0" smtClean="0"/>
              <a:t>(10):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118</a:t>
            </a:fld>
            <a:endParaRPr lang="de-DE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5219700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035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353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0671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005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64163" y="191611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94042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419475" y="2349500"/>
            <a:ext cx="0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276600" y="3068638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275013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2846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51482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4140200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003800" y="25654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9323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8985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13303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7621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1955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3059113" y="37893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63537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6273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0038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4356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8674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63007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164388" y="35734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774065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67325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5076825" y="42211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6084888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5940425" y="4221163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 flipH="1">
            <a:off x="900113" y="3141663"/>
            <a:ext cx="23764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3563938" y="3141663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003800" y="27082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5292725" y="2636838"/>
            <a:ext cx="2879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11160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9715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15478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14033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5219700" y="5661025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50038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54356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58674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63007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7164388" y="5229225"/>
            <a:ext cx="576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774065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67325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55" name="Oval 52"/>
          <p:cNvSpPr>
            <a:spLocks noChangeArrowheads="1"/>
          </p:cNvSpPr>
          <p:nvPr/>
        </p:nvSpPr>
        <p:spPr bwMode="auto">
          <a:xfrm>
            <a:off x="5076825" y="58769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 flipH="1">
            <a:off x="5003800" y="429260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227763" y="4292600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8" name="Line 40"/>
          <p:cNvSpPr>
            <a:spLocks noChangeShapeType="1"/>
          </p:cNvSpPr>
          <p:nvPr/>
        </p:nvSpPr>
        <p:spPr bwMode="auto">
          <a:xfrm>
            <a:off x="5020947" y="5877334"/>
            <a:ext cx="431650" cy="262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9" name="Line 40"/>
          <p:cNvSpPr>
            <a:spLocks noChangeShapeType="1"/>
          </p:cNvSpPr>
          <p:nvPr/>
        </p:nvSpPr>
        <p:spPr bwMode="auto">
          <a:xfrm flipV="1">
            <a:off x="5070551" y="5878679"/>
            <a:ext cx="360288" cy="265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>
            <a:off x="6515100" y="5661025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3" name="Oval 32"/>
          <p:cNvSpPr>
            <a:spLocks noChangeArrowheads="1"/>
          </p:cNvSpPr>
          <p:nvPr/>
        </p:nvSpPr>
        <p:spPr bwMode="auto">
          <a:xfrm>
            <a:off x="6372225" y="5876925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Extended Radix Heap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delete</a:t>
            </a:r>
            <a:r>
              <a:rPr lang="de-DE" dirty="0" smtClean="0"/>
              <a:t>(10):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119</a:t>
            </a:fld>
            <a:endParaRPr lang="de-DE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5219700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035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353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0671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005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64163" y="191611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94042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419475" y="2349500"/>
            <a:ext cx="0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276600" y="3068638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275013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2846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51482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4140200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003800" y="25654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9323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8985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13303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7621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1955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3059113" y="37893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63537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6273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0038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4356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8674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63007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164388" y="35734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774065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67325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5076825" y="42211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6084888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5940425" y="4221163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 flipH="1">
            <a:off x="900113" y="3141663"/>
            <a:ext cx="23764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3563938" y="3141663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003800" y="27082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5292725" y="2636838"/>
            <a:ext cx="2879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11160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9715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15478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14033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50038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54356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58674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63007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7164388" y="5229225"/>
            <a:ext cx="576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774065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67325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 flipH="1">
            <a:off x="5003800" y="429260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227763" y="4292600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>
            <a:off x="5226059" y="5660889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3" name="Oval 32"/>
          <p:cNvSpPr>
            <a:spLocks noChangeArrowheads="1"/>
          </p:cNvSpPr>
          <p:nvPr/>
        </p:nvSpPr>
        <p:spPr bwMode="auto">
          <a:xfrm>
            <a:off x="5083184" y="5876789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Priority</a:t>
            </a:r>
            <a:r>
              <a:rPr lang="de-DE" dirty="0" smtClean="0"/>
              <a:t> Queues?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Sorting</a:t>
            </a:r>
            <a:r>
              <a:rPr lang="de-DE" dirty="0" smtClean="0"/>
              <a:t>: </a:t>
            </a:r>
            <a:r>
              <a:rPr lang="de-DE" dirty="0" err="1" smtClean="0"/>
              <a:t>Heapsort</a:t>
            </a:r>
            <a:endParaRPr lang="de-DE" dirty="0" smtClean="0"/>
          </a:p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: </a:t>
            </a:r>
            <a:r>
              <a:rPr lang="de-DE" dirty="0" err="1" smtClean="0"/>
              <a:t>Dijkstra´s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de-DE" dirty="0"/>
          </a:p>
          <a:p>
            <a:r>
              <a:rPr lang="de-DE" dirty="0" smtClean="0"/>
              <a:t>Minimum </a:t>
            </a:r>
            <a:r>
              <a:rPr lang="de-DE" dirty="0" err="1" smtClean="0"/>
              <a:t>spanning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r>
              <a:rPr lang="de-DE" dirty="0" smtClean="0"/>
              <a:t>: </a:t>
            </a:r>
            <a:r>
              <a:rPr lang="de-DE" dirty="0" err="1" smtClean="0"/>
              <a:t>Prim´s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de-DE" dirty="0" smtClean="0"/>
          </a:p>
          <a:p>
            <a:r>
              <a:rPr lang="de-DE" dirty="0" smtClean="0"/>
              <a:t>Job </a:t>
            </a:r>
            <a:r>
              <a:rPr lang="de-DE" dirty="0" err="1" smtClean="0"/>
              <a:t>scheduling</a:t>
            </a:r>
            <a:r>
              <a:rPr lang="de-DE" dirty="0" smtClean="0"/>
              <a:t>: EDF (</a:t>
            </a:r>
            <a:r>
              <a:rPr lang="de-DE" dirty="0" err="1" smtClean="0"/>
              <a:t>earliest</a:t>
            </a:r>
            <a:r>
              <a:rPr lang="de-DE" dirty="0" smtClean="0"/>
              <a:t> </a:t>
            </a:r>
            <a:r>
              <a:rPr lang="de-DE" dirty="0" err="1" smtClean="0"/>
              <a:t>deadline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3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Extended Radix Heap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delete</a:t>
            </a:r>
            <a:r>
              <a:rPr lang="de-DE" dirty="0" smtClean="0"/>
              <a:t>(10):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120</a:t>
            </a:fld>
            <a:endParaRPr lang="de-DE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5219700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035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353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06717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005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64163" y="191611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940425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419475" y="2349500"/>
            <a:ext cx="0" cy="719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276600" y="3068638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275013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2846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5148263" y="2349500"/>
            <a:ext cx="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4140200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003800" y="2565400"/>
            <a:ext cx="28892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932363" y="191611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8985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13303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76212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1955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3059113" y="37893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635375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627313" y="37893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0038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4356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86740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63007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164388" y="3573463"/>
            <a:ext cx="5762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7740650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6732588" y="3573463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5076825" y="42211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6514688" y="40052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6370225" y="4221163"/>
            <a:ext cx="288925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 flipH="1">
            <a:off x="900113" y="3141663"/>
            <a:ext cx="23764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3563938" y="3141663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003800" y="27082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5292725" y="2636838"/>
            <a:ext cx="2879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11160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9715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1547813" y="4221163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1403350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54336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58654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629720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67305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7594188" y="5229225"/>
            <a:ext cx="576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….</a:t>
            </a: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8170450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7162388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 flipH="1">
            <a:off x="5433600" y="429260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657563" y="4292600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>
            <a:off x="5655859" y="5660889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3" name="Oval 32"/>
          <p:cNvSpPr>
            <a:spLocks noChangeArrowheads="1"/>
          </p:cNvSpPr>
          <p:nvPr/>
        </p:nvSpPr>
        <p:spPr bwMode="auto">
          <a:xfrm>
            <a:off x="5512984" y="5876789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885-D14C-41AC-A39E-8A188E30EBC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BAE2-D2D2-4F6C-B2E9-56D9B1368BA6}" type="slidenum">
              <a:rPr lang="de-DE"/>
              <a:pPr/>
              <a:t>121</a:t>
            </a:fld>
            <a:endParaRPr lang="de-DE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Radix heap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decreaseKey</a:t>
            </a:r>
            <a:r>
              <a:rPr lang="en-US" dirty="0">
                <a:solidFill>
                  <a:schemeClr val="accent2"/>
                </a:solidFill>
              </a:rPr>
              <a:t>(e,</a:t>
            </a:r>
            <a:r>
              <a:rPr lang="en-US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dirty="0" smtClean="0">
                <a:solidFill>
                  <a:schemeClr val="accent2"/>
                </a:solidFill>
              </a:rPr>
              <a:t>): 	</a:t>
            </a:r>
            <a:r>
              <a:rPr lang="en-US" sz="2600" dirty="0" smtClean="0"/>
              <a:t>[precondition:</a:t>
            </a:r>
            <a:r>
              <a:rPr lang="en-US" sz="2600" dirty="0" smtClean="0">
                <a:solidFill>
                  <a:schemeClr val="accent2"/>
                </a:solidFill>
              </a:rPr>
              <a:t> </a:t>
            </a:r>
            <a:r>
              <a:rPr lang="en-US" sz="2600" dirty="0">
                <a:solidFill>
                  <a:schemeClr val="hlink"/>
                </a:solidFill>
              </a:rPr>
              <a:t>key(e</a:t>
            </a:r>
            <a:r>
              <a:rPr lang="en-US" sz="2600" dirty="0" smtClean="0">
                <a:solidFill>
                  <a:schemeClr val="hlink"/>
                </a:solidFill>
              </a:rPr>
              <a:t>) - </a:t>
            </a:r>
            <a:r>
              <a:rPr lang="en-US" sz="26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 &gt;=</a:t>
            </a:r>
            <a:r>
              <a:rPr lang="en-US" sz="2600" dirty="0" smtClean="0">
                <a:solidFill>
                  <a:schemeClr val="hlink"/>
                </a:solidFill>
              </a:rPr>
              <a:t> </a:t>
            </a:r>
            <a:r>
              <a:rPr lang="en-US" sz="2600" dirty="0" err="1" smtClean="0">
                <a:solidFill>
                  <a:schemeClr val="hlink"/>
                </a:solidFill>
              </a:rPr>
              <a:t>k</a:t>
            </a:r>
            <a:r>
              <a:rPr lang="en-US" sz="2600" baseline="-25000" dirty="0" err="1" smtClean="0">
                <a:solidFill>
                  <a:schemeClr val="hlink"/>
                </a:solidFill>
              </a:rPr>
              <a:t>min</a:t>
            </a:r>
            <a:r>
              <a:rPr lang="en-US" sz="2600" dirty="0">
                <a:solidFill>
                  <a:schemeClr val="accent2"/>
                </a:solidFill>
              </a:rPr>
              <a:t> </a:t>
            </a:r>
            <a:r>
              <a:rPr lang="en-US" sz="2600" dirty="0" smtClean="0"/>
              <a:t>]</a:t>
            </a:r>
            <a:endParaRPr lang="en-US" sz="2600" dirty="0"/>
          </a:p>
          <a:p>
            <a:r>
              <a:rPr lang="en-US" dirty="0" smtClean="0"/>
              <a:t>call </a:t>
            </a:r>
            <a:r>
              <a:rPr lang="en-US" dirty="0">
                <a:solidFill>
                  <a:schemeClr val="accent2"/>
                </a:solidFill>
              </a:rPr>
              <a:t>delete(e)</a:t>
            </a:r>
            <a:r>
              <a:rPr lang="en-US" dirty="0"/>
              <a:t> in </a:t>
            </a:r>
            <a:r>
              <a:rPr lang="en-US" dirty="0" smtClean="0"/>
              <a:t>heap of </a:t>
            </a:r>
            <a:r>
              <a:rPr lang="en-US" dirty="0" smtClean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r>
              <a:rPr lang="en-US" dirty="0" smtClean="0"/>
              <a:t>set </a:t>
            </a:r>
            <a:r>
              <a:rPr lang="en-US" dirty="0">
                <a:solidFill>
                  <a:schemeClr val="hlink"/>
                </a:solidFill>
              </a:rPr>
              <a:t>key(e):=key(e)-</a:t>
            </a:r>
            <a:r>
              <a:rPr lang="en-US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</a:p>
          <a:p>
            <a:r>
              <a:rPr lang="en-US" dirty="0" smtClean="0"/>
              <a:t>call </a:t>
            </a:r>
            <a:r>
              <a:rPr lang="en-US" dirty="0">
                <a:solidFill>
                  <a:schemeClr val="accent2"/>
                </a:solidFill>
              </a:rPr>
              <a:t>insert(e)</a:t>
            </a:r>
            <a:r>
              <a:rPr lang="en-US" dirty="0"/>
              <a:t> </a:t>
            </a:r>
            <a:r>
              <a:rPr lang="en-US" dirty="0" smtClean="0"/>
              <a:t>on “top” Radix heap</a:t>
            </a:r>
            <a:br>
              <a:rPr lang="en-US" dirty="0" smtClean="0"/>
            </a:br>
            <a:endParaRPr lang="en-US" sz="2300" dirty="0"/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Runtime:</a:t>
            </a:r>
            <a:r>
              <a:rPr lang="en-US" dirty="0" smtClean="0"/>
              <a:t> </a:t>
            </a:r>
            <a:r>
              <a:rPr lang="en-US" dirty="0">
                <a:solidFill>
                  <a:schemeClr val="hlink"/>
                </a:solidFill>
              </a:rPr>
              <a:t>O(log C) +</a:t>
            </a:r>
            <a:r>
              <a:rPr lang="en-US" dirty="0"/>
              <a:t> </a:t>
            </a:r>
            <a:r>
              <a:rPr lang="en-US" dirty="0" smtClean="0"/>
              <a:t>time for updates</a:t>
            </a:r>
          </a:p>
          <a:p>
            <a:pPr>
              <a:buFontTx/>
              <a:buNone/>
            </a:pPr>
            <a:endParaRPr lang="en-US" sz="2300" dirty="0"/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Amortized analysis:</a:t>
            </a:r>
            <a:r>
              <a:rPr lang="en-US" dirty="0" smtClean="0"/>
              <a:t> similar to </a:t>
            </a:r>
            <a:r>
              <a:rPr lang="en-US" dirty="0"/>
              <a:t>R</a:t>
            </a:r>
            <a:r>
              <a:rPr lang="en-US" dirty="0" smtClean="0"/>
              <a:t>adix </a:t>
            </a:r>
            <a:r>
              <a:rPr lang="en-US" dirty="0" smtClean="0"/>
              <a:t>heap, omitted here</a:t>
            </a:r>
            <a:endParaRPr lang="en-US" dirty="0"/>
          </a:p>
        </p:txBody>
      </p:sp>
      <p:sp>
        <p:nvSpPr>
          <p:cNvPr id="251908" name="Line 4"/>
          <p:cNvSpPr>
            <a:spLocks noChangeShapeType="1"/>
          </p:cNvSpPr>
          <p:nvPr/>
        </p:nvSpPr>
        <p:spPr bwMode="auto">
          <a:xfrm>
            <a:off x="2590800" y="2636912"/>
            <a:ext cx="2125216" cy="158417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5AD2-B973-460D-AB12-381E1C7C98F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2F92-0582-40E2-8863-91E86DF71A09}" type="slidenum">
              <a:rPr lang="de-DE"/>
              <a:pPr/>
              <a:t>122</a:t>
            </a:fld>
            <a:endParaRPr lang="de-DE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26321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98928"/>
              </p:ext>
            </p:extLst>
          </p:nvPr>
        </p:nvGraphicFramePr>
        <p:xfrm>
          <a:off x="684213" y="1628775"/>
          <a:ext cx="7775575" cy="4064001"/>
        </p:xfrm>
        <a:graphic>
          <a:graphicData uri="http://schemas.openxmlformats.org/drawingml/2006/table">
            <a:tbl>
              <a:tblPr/>
              <a:tblGrid>
                <a:gridCol w="2303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Runtime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Radix 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ext. Radix 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C)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C)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???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C)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C)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</a:p>
          <a:p>
            <a:r>
              <a:rPr lang="de-DE" dirty="0" smtClean="0"/>
              <a:t>Fibonacci heap</a:t>
            </a:r>
          </a:p>
          <a:p>
            <a:r>
              <a:rPr lang="de-DE" dirty="0" smtClean="0"/>
              <a:t>Radix heap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Applications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C5D1-CDD4-4890-A4E3-3ECD1100E7DF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123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F8F7-F0DF-403A-BFFE-70D3517B8B9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62B-AB13-49FF-92A3-5DE0E88A3CB6}" type="slidenum">
              <a:rPr lang="de-DE"/>
              <a:pPr/>
              <a:t>124</a:t>
            </a:fld>
            <a:endParaRPr lang="de-D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Shortest Paths</a:t>
            </a:r>
            <a:endParaRPr lang="de-DE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Central question:</a:t>
            </a:r>
            <a:r>
              <a:rPr lang="de-DE" sz="2400" dirty="0" smtClean="0"/>
              <a:t> Determine fastest way to get from </a:t>
            </a:r>
            <a:r>
              <a:rPr lang="de-DE" sz="2400" dirty="0"/>
              <a:t>s</a:t>
            </a:r>
            <a:r>
              <a:rPr lang="de-DE" sz="2400" dirty="0" smtClean="0"/>
              <a:t> to t.</a:t>
            </a:r>
            <a:endParaRPr lang="de-DE" sz="2400" dirty="0"/>
          </a:p>
        </p:txBody>
      </p:sp>
      <p:pic>
        <p:nvPicPr>
          <p:cNvPr id="30" name="Picture 2" descr="weltkarte_1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590" y="1403775"/>
            <a:ext cx="7326225" cy="414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val 44"/>
          <p:cNvSpPr>
            <a:spLocks noChangeArrowheads="1"/>
          </p:cNvSpPr>
          <p:nvPr/>
        </p:nvSpPr>
        <p:spPr bwMode="auto">
          <a:xfrm>
            <a:off x="2178978" y="248389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2" name="Oval 44"/>
          <p:cNvSpPr>
            <a:spLocks noChangeArrowheads="1"/>
          </p:cNvSpPr>
          <p:nvPr/>
        </p:nvSpPr>
        <p:spPr bwMode="auto">
          <a:xfrm>
            <a:off x="2681790" y="269979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3" name="Oval 44"/>
          <p:cNvSpPr>
            <a:spLocks noChangeArrowheads="1"/>
          </p:cNvSpPr>
          <p:nvPr/>
        </p:nvSpPr>
        <p:spPr bwMode="auto">
          <a:xfrm>
            <a:off x="2071028" y="315897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Oval 44"/>
          <p:cNvSpPr>
            <a:spLocks noChangeArrowheads="1"/>
          </p:cNvSpPr>
          <p:nvPr/>
        </p:nvSpPr>
        <p:spPr bwMode="auto">
          <a:xfrm>
            <a:off x="2897690" y="37440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Oval 44"/>
          <p:cNvSpPr>
            <a:spLocks noChangeArrowheads="1"/>
          </p:cNvSpPr>
          <p:nvPr/>
        </p:nvSpPr>
        <p:spPr bwMode="auto">
          <a:xfrm>
            <a:off x="3951055" y="334325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Oval 44"/>
          <p:cNvSpPr>
            <a:spLocks noChangeArrowheads="1"/>
          </p:cNvSpPr>
          <p:nvPr/>
        </p:nvSpPr>
        <p:spPr bwMode="auto">
          <a:xfrm>
            <a:off x="4166955" y="259184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Oval 44"/>
          <p:cNvSpPr>
            <a:spLocks noChangeArrowheads="1"/>
          </p:cNvSpPr>
          <p:nvPr/>
        </p:nvSpPr>
        <p:spPr bwMode="auto">
          <a:xfrm>
            <a:off x="4572000" y="19438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Oval 44"/>
          <p:cNvSpPr>
            <a:spLocks noChangeArrowheads="1"/>
          </p:cNvSpPr>
          <p:nvPr/>
        </p:nvSpPr>
        <p:spPr bwMode="auto">
          <a:xfrm>
            <a:off x="5112060" y="237594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Oval 44"/>
          <p:cNvSpPr>
            <a:spLocks noChangeArrowheads="1"/>
          </p:cNvSpPr>
          <p:nvPr/>
        </p:nvSpPr>
        <p:spPr bwMode="auto">
          <a:xfrm>
            <a:off x="5112060" y="329853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Oval 44"/>
          <p:cNvSpPr>
            <a:spLocks noChangeArrowheads="1"/>
          </p:cNvSpPr>
          <p:nvPr/>
        </p:nvSpPr>
        <p:spPr bwMode="auto">
          <a:xfrm>
            <a:off x="5803900" y="337487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" name="Oval 44"/>
          <p:cNvSpPr>
            <a:spLocks noChangeArrowheads="1"/>
          </p:cNvSpPr>
          <p:nvPr/>
        </p:nvSpPr>
        <p:spPr bwMode="auto">
          <a:xfrm>
            <a:off x="6337300" y="237594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2" name="Oval 44"/>
          <p:cNvSpPr>
            <a:spLocks noChangeArrowheads="1"/>
          </p:cNvSpPr>
          <p:nvPr/>
        </p:nvSpPr>
        <p:spPr bwMode="auto">
          <a:xfrm>
            <a:off x="4787900" y="452706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Oval 44"/>
          <p:cNvSpPr>
            <a:spLocks noChangeArrowheads="1"/>
          </p:cNvSpPr>
          <p:nvPr/>
        </p:nvSpPr>
        <p:spPr bwMode="auto">
          <a:xfrm>
            <a:off x="7066195" y="474296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44" name="Straight Connector 43"/>
          <p:cNvCxnSpPr>
            <a:stCxn id="31" idx="6"/>
            <a:endCxn id="32" idx="1"/>
          </p:cNvCxnSpPr>
          <p:nvPr/>
        </p:nvCxnSpPr>
        <p:spPr bwMode="auto">
          <a:xfrm>
            <a:off x="2394878" y="2591845"/>
            <a:ext cx="318530" cy="139568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1" idx="4"/>
            <a:endCxn id="33" idx="0"/>
          </p:cNvCxnSpPr>
          <p:nvPr/>
        </p:nvCxnSpPr>
        <p:spPr bwMode="auto">
          <a:xfrm rot="5400000">
            <a:off x="2003366" y="2875407"/>
            <a:ext cx="459175" cy="10795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2" idx="4"/>
            <a:endCxn id="34" idx="0"/>
          </p:cNvCxnSpPr>
          <p:nvPr/>
        </p:nvCxnSpPr>
        <p:spPr bwMode="auto">
          <a:xfrm rot="16200000" flipH="1">
            <a:off x="2483520" y="3221915"/>
            <a:ext cx="828340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3" idx="5"/>
            <a:endCxn id="34" idx="2"/>
          </p:cNvCxnSpPr>
          <p:nvPr/>
        </p:nvCxnSpPr>
        <p:spPr bwMode="auto">
          <a:xfrm rot="16200000" flipH="1">
            <a:off x="2322134" y="3276428"/>
            <a:ext cx="508733" cy="64238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2" idx="6"/>
            <a:endCxn id="36" idx="2"/>
          </p:cNvCxnSpPr>
          <p:nvPr/>
        </p:nvCxnSpPr>
        <p:spPr bwMode="auto">
          <a:xfrm flipV="1">
            <a:off x="2897690" y="2699795"/>
            <a:ext cx="1269265" cy="10795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4" idx="6"/>
            <a:endCxn id="35" idx="2"/>
          </p:cNvCxnSpPr>
          <p:nvPr/>
        </p:nvCxnSpPr>
        <p:spPr bwMode="auto">
          <a:xfrm flipV="1">
            <a:off x="3113590" y="3451201"/>
            <a:ext cx="837465" cy="400784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35" idx="0"/>
            <a:endCxn id="36" idx="4"/>
          </p:cNvCxnSpPr>
          <p:nvPr/>
        </p:nvCxnSpPr>
        <p:spPr bwMode="auto">
          <a:xfrm rot="5400000" flipH="1" flipV="1">
            <a:off x="3899202" y="2967548"/>
            <a:ext cx="535506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6" idx="7"/>
            <a:endCxn id="37" idx="3"/>
          </p:cNvCxnSpPr>
          <p:nvPr/>
        </p:nvCxnSpPr>
        <p:spPr bwMode="auto">
          <a:xfrm rot="5400000" flipH="1" flipV="1">
            <a:off x="4229754" y="2249600"/>
            <a:ext cx="495346" cy="25238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8" idx="1"/>
            <a:endCxn id="37" idx="5"/>
          </p:cNvCxnSpPr>
          <p:nvPr/>
        </p:nvCxnSpPr>
        <p:spPr bwMode="auto">
          <a:xfrm rot="16200000" flipV="1">
            <a:off x="4810257" y="2074142"/>
            <a:ext cx="279446" cy="387396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9" idx="0"/>
            <a:endCxn id="38" idx="4"/>
          </p:cNvCxnSpPr>
          <p:nvPr/>
        </p:nvCxnSpPr>
        <p:spPr bwMode="auto">
          <a:xfrm rot="5400000" flipH="1" flipV="1">
            <a:off x="4866663" y="2945192"/>
            <a:ext cx="706694" cy="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1" idx="2"/>
            <a:endCxn id="38" idx="6"/>
          </p:cNvCxnSpPr>
          <p:nvPr/>
        </p:nvCxnSpPr>
        <p:spPr bwMode="auto">
          <a:xfrm rot="10800000">
            <a:off x="5327960" y="2483895"/>
            <a:ext cx="1009340" cy="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7"/>
            <a:endCxn id="40" idx="3"/>
          </p:cNvCxnSpPr>
          <p:nvPr/>
        </p:nvCxnSpPr>
        <p:spPr bwMode="auto">
          <a:xfrm rot="5400000" flipH="1" flipV="1">
            <a:off x="4904087" y="3627247"/>
            <a:ext cx="999526" cy="863336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0" idx="7"/>
            <a:endCxn id="41" idx="4"/>
          </p:cNvCxnSpPr>
          <p:nvPr/>
        </p:nvCxnSpPr>
        <p:spPr bwMode="auto">
          <a:xfrm rot="5400000" flipH="1" flipV="1">
            <a:off x="5809395" y="2770633"/>
            <a:ext cx="814643" cy="457068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2"/>
            <a:endCxn id="42" idx="6"/>
          </p:cNvCxnSpPr>
          <p:nvPr/>
        </p:nvCxnSpPr>
        <p:spPr bwMode="auto">
          <a:xfrm rot="10800000">
            <a:off x="5003801" y="4635010"/>
            <a:ext cx="2062395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43" idx="1"/>
            <a:endCxn id="41" idx="5"/>
          </p:cNvCxnSpPr>
          <p:nvPr/>
        </p:nvCxnSpPr>
        <p:spPr bwMode="auto">
          <a:xfrm rot="16200000" flipV="1">
            <a:off x="5702523" y="3379287"/>
            <a:ext cx="2214351" cy="57623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9" idx="6"/>
            <a:endCxn id="40" idx="2"/>
          </p:cNvCxnSpPr>
          <p:nvPr/>
        </p:nvCxnSpPr>
        <p:spPr bwMode="auto">
          <a:xfrm>
            <a:off x="5327960" y="3406489"/>
            <a:ext cx="475940" cy="7633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42" idx="1"/>
            <a:endCxn id="35" idx="5"/>
          </p:cNvCxnSpPr>
          <p:nvPr/>
        </p:nvCxnSpPr>
        <p:spPr bwMode="auto">
          <a:xfrm rot="16200000" flipV="1">
            <a:off x="3961856" y="3701015"/>
            <a:ext cx="1031145" cy="68418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758121" y="3051091"/>
            <a:ext cx="31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62" name="TextBox 61"/>
          <p:cNvSpPr txBox="1"/>
          <p:nvPr/>
        </p:nvSpPr>
        <p:spPr>
          <a:xfrm>
            <a:off x="6582054" y="2207508"/>
            <a:ext cx="255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A9D-6CAB-4C27-A8F4-F9201EB5D5BF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BB97-41E9-442A-9837-84DC3B3407DC}" type="slidenum">
              <a:rPr lang="de-DE"/>
              <a:pPr/>
              <a:t>125</a:t>
            </a:fld>
            <a:endParaRPr lang="de-DE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0934" name="Oval 6"/>
          <p:cNvSpPr>
            <a:spLocks noChangeArrowheads="1"/>
          </p:cNvSpPr>
          <p:nvPr/>
        </p:nvSpPr>
        <p:spPr bwMode="auto">
          <a:xfrm>
            <a:off x="2932907" y="306863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80938" name="Oval 10"/>
          <p:cNvSpPr>
            <a:spLocks noChangeArrowheads="1"/>
          </p:cNvSpPr>
          <p:nvPr/>
        </p:nvSpPr>
        <p:spPr bwMode="auto">
          <a:xfrm>
            <a:off x="4085432" y="184467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8</a:t>
            </a:r>
          </a:p>
        </p:txBody>
      </p:sp>
      <p:sp>
        <p:nvSpPr>
          <p:cNvPr id="380939" name="Oval 11"/>
          <p:cNvSpPr>
            <a:spLocks noChangeArrowheads="1"/>
          </p:cNvSpPr>
          <p:nvPr/>
        </p:nvSpPr>
        <p:spPr bwMode="auto">
          <a:xfrm>
            <a:off x="5309395" y="184467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4085432" y="306863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80941" name="Oval 13"/>
          <p:cNvSpPr>
            <a:spLocks noChangeArrowheads="1"/>
          </p:cNvSpPr>
          <p:nvPr/>
        </p:nvSpPr>
        <p:spPr bwMode="auto">
          <a:xfrm>
            <a:off x="5309395" y="306863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80944" name="Line 16"/>
          <p:cNvSpPr>
            <a:spLocks noChangeShapeType="1"/>
          </p:cNvSpPr>
          <p:nvPr/>
        </p:nvSpPr>
        <p:spPr bwMode="auto">
          <a:xfrm>
            <a:off x="3436145" y="3284538"/>
            <a:ext cx="649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0" name="Line 22"/>
          <p:cNvSpPr>
            <a:spLocks noChangeShapeType="1"/>
          </p:cNvSpPr>
          <p:nvPr/>
        </p:nvSpPr>
        <p:spPr bwMode="auto">
          <a:xfrm flipV="1">
            <a:off x="4588670" y="2347913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1" name="Line 23"/>
          <p:cNvSpPr>
            <a:spLocks noChangeShapeType="1"/>
          </p:cNvSpPr>
          <p:nvPr/>
        </p:nvSpPr>
        <p:spPr bwMode="auto">
          <a:xfrm flipH="1">
            <a:off x="4588670" y="206057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2" name="Line 24"/>
          <p:cNvSpPr>
            <a:spLocks noChangeShapeType="1"/>
          </p:cNvSpPr>
          <p:nvPr/>
        </p:nvSpPr>
        <p:spPr bwMode="auto">
          <a:xfrm>
            <a:off x="4588670" y="328453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2572545" y="306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380955" name="Text Box 27"/>
          <p:cNvSpPr txBox="1">
            <a:spLocks noChangeArrowheads="1"/>
          </p:cNvSpPr>
          <p:nvPr/>
        </p:nvSpPr>
        <p:spPr bwMode="auto">
          <a:xfrm>
            <a:off x="3590926" y="3355975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80956" name="Text Box 28"/>
          <p:cNvSpPr txBox="1">
            <a:spLocks noChangeArrowheads="1"/>
          </p:cNvSpPr>
          <p:nvPr/>
        </p:nvSpPr>
        <p:spPr bwMode="auto">
          <a:xfrm>
            <a:off x="4735483" y="3367584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5164932" y="2563813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80958" name="Text Box 30"/>
          <p:cNvSpPr txBox="1">
            <a:spLocks noChangeArrowheads="1"/>
          </p:cNvSpPr>
          <p:nvPr/>
        </p:nvSpPr>
        <p:spPr bwMode="auto">
          <a:xfrm>
            <a:off x="4804570" y="16271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80965" name="Text Box 37"/>
          <p:cNvSpPr txBox="1">
            <a:spLocks noChangeArrowheads="1"/>
          </p:cNvSpPr>
          <p:nvPr/>
        </p:nvSpPr>
        <p:spPr bwMode="auto">
          <a:xfrm>
            <a:off x="2339975" y="4005263"/>
            <a:ext cx="3791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</a:rPr>
              <a:t>d</a:t>
            </a:r>
            <a:r>
              <a:rPr lang="de-DE" sz="2400" dirty="0" smtClean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 dirty="0" smtClean="0">
                <a:solidFill>
                  <a:schemeClr val="hlink"/>
                </a:solidFill>
              </a:rPr>
              <a:t>s,v</a:t>
            </a:r>
            <a:r>
              <a:rPr lang="de-DE" sz="2400" dirty="0">
                <a:solidFill>
                  <a:schemeClr val="hlink"/>
                </a:solidFill>
              </a:rPr>
              <a:t>):</a:t>
            </a:r>
            <a:r>
              <a:rPr lang="de-DE" sz="2400" dirty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distance</a:t>
            </a:r>
            <a:r>
              <a:rPr lang="de-DE" sz="2400" dirty="0" smtClean="0"/>
              <a:t> from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smtClean="0"/>
              <a:t>to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611188" y="5229225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hlink"/>
                </a:solidFill>
              </a:rPr>
              <a:t>d</a:t>
            </a:r>
            <a:r>
              <a:rPr lang="de-DE" sz="2400" dirty="0" smtClean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 dirty="0" smtClean="0">
                <a:solidFill>
                  <a:schemeClr val="hlink"/>
                </a:solidFill>
              </a:rPr>
              <a:t>s,v</a:t>
            </a:r>
            <a:r>
              <a:rPr lang="de-DE" sz="2400" dirty="0">
                <a:solidFill>
                  <a:schemeClr val="hlink"/>
                </a:solidFill>
              </a:rPr>
              <a:t>) </a:t>
            </a:r>
            <a:r>
              <a:rPr lang="de-DE" sz="2400" dirty="0" smtClean="0">
                <a:solidFill>
                  <a:schemeClr val="hlink"/>
                </a:solidFill>
              </a:rPr>
              <a:t>=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380967" name="Text Box 39"/>
          <p:cNvSpPr txBox="1">
            <a:spLocks noChangeArrowheads="1"/>
          </p:cNvSpPr>
          <p:nvPr/>
        </p:nvSpPr>
        <p:spPr bwMode="auto">
          <a:xfrm>
            <a:off x="2339975" y="4894816"/>
            <a:ext cx="3461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  <a:latin typeface="cmsy10" pitchFamily="34" charset="0"/>
              </a:rPr>
              <a:t> </a:t>
            </a:r>
            <a:r>
              <a:rPr lang="de-DE" sz="2400" dirty="0" smtClean="0"/>
              <a:t>     </a:t>
            </a:r>
            <a:r>
              <a:rPr lang="de-DE" sz="2400" dirty="0" err="1"/>
              <a:t>n</a:t>
            </a:r>
            <a:r>
              <a:rPr lang="de-DE" sz="2400" dirty="0" err="1" smtClean="0"/>
              <a:t>o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/>
              <a:t>s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/>
              <a:t>v</a:t>
            </a:r>
          </a:p>
        </p:txBody>
      </p:sp>
      <p:sp>
        <p:nvSpPr>
          <p:cNvPr id="380968" name="Text Box 40"/>
          <p:cNvSpPr txBox="1">
            <a:spLocks noChangeArrowheads="1"/>
          </p:cNvSpPr>
          <p:nvPr/>
        </p:nvSpPr>
        <p:spPr bwMode="auto">
          <a:xfrm>
            <a:off x="2225845" y="5460057"/>
            <a:ext cx="4692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</a:rPr>
              <a:t>min{ c(p) | p</a:t>
            </a:r>
            <a:r>
              <a:rPr lang="de-DE" sz="2400" dirty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v}</a:t>
            </a:r>
          </a:p>
        </p:txBody>
      </p:sp>
      <p:sp>
        <p:nvSpPr>
          <p:cNvPr id="380969" name="AutoShape 41"/>
          <p:cNvSpPr>
            <a:spLocks noChangeArrowheads="1"/>
          </p:cNvSpPr>
          <p:nvPr/>
        </p:nvSpPr>
        <p:spPr bwMode="auto">
          <a:xfrm>
            <a:off x="1979613" y="4652963"/>
            <a:ext cx="6624637" cy="1584325"/>
          </a:xfrm>
          <a:prstGeom prst="bracePair">
            <a:avLst>
              <a:gd name="adj" fmla="val 8333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7" name="Freeform 46"/>
          <p:cNvSpPr/>
          <p:nvPr/>
        </p:nvSpPr>
        <p:spPr>
          <a:xfrm>
            <a:off x="3492161" y="2146300"/>
            <a:ext cx="1812471" cy="1047750"/>
          </a:xfrm>
          <a:custGeom>
            <a:avLst/>
            <a:gdLst>
              <a:gd name="connsiteX0" fmla="*/ 0 w 1812471"/>
              <a:gd name="connsiteY0" fmla="*/ 1009650 h 1047750"/>
              <a:gd name="connsiteX1" fmla="*/ 1028700 w 1812471"/>
              <a:gd name="connsiteY1" fmla="*/ 903514 h 1047750"/>
              <a:gd name="connsiteX2" fmla="*/ 1779814 w 1812471"/>
              <a:gd name="connsiteY2" fmla="*/ 144236 h 1047750"/>
              <a:gd name="connsiteX3" fmla="*/ 1224642 w 1812471"/>
              <a:gd name="connsiteY3" fmla="*/ 3810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2471" h="1047750">
                <a:moveTo>
                  <a:pt x="0" y="1009650"/>
                </a:moveTo>
                <a:cubicBezTo>
                  <a:pt x="366032" y="1028700"/>
                  <a:pt x="732064" y="1047750"/>
                  <a:pt x="1028700" y="903514"/>
                </a:cubicBezTo>
                <a:cubicBezTo>
                  <a:pt x="1325336" y="759278"/>
                  <a:pt x="1747157" y="288472"/>
                  <a:pt x="1779814" y="144236"/>
                </a:cubicBezTo>
                <a:cubicBezTo>
                  <a:pt x="1812471" y="0"/>
                  <a:pt x="1518556" y="19050"/>
                  <a:pt x="1224642" y="38100"/>
                </a:cubicBez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Box 47"/>
          <p:cNvSpPr txBox="1"/>
          <p:nvPr/>
        </p:nvSpPr>
        <p:spPr>
          <a:xfrm>
            <a:off x="4803974" y="22027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p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29251" y="2348731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Cost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: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c(p)=1+2+5=8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val 6"/>
              <p:cNvSpPr>
                <a:spLocks noChangeArrowheads="1"/>
              </p:cNvSpPr>
              <p:nvPr/>
            </p:nvSpPr>
            <p:spPr bwMode="auto">
              <a:xfrm>
                <a:off x="2931207" y="1885528"/>
                <a:ext cx="504825" cy="50482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0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1207" y="1885528"/>
                <a:ext cx="504825" cy="50482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E7F4-5E45-44F9-8105-DA6324B0EC1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ABD5-5E9A-447A-914F-BF9487AB9DBD}" type="slidenum">
              <a:rPr lang="de-DE"/>
              <a:pPr/>
              <a:t>126</a:t>
            </a:fld>
            <a:endParaRPr lang="de-DE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Dijkstra's Algorithm</a:t>
            </a:r>
            <a:endParaRPr lang="de-DE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buNone/>
            </a:pPr>
            <a:r>
              <a:rPr lang="de-DE" sz="2800" dirty="0" smtClean="0"/>
              <a:t>Consider the </a:t>
            </a:r>
            <a:r>
              <a:rPr lang="de-DE" sz="2800" dirty="0" smtClean="0">
                <a:solidFill>
                  <a:srgbClr val="FF0000"/>
                </a:solidFill>
              </a:rPr>
              <a:t>single source shortest path problem </a:t>
            </a:r>
            <a:r>
              <a:rPr lang="de-DE" sz="2800" dirty="0" smtClean="0"/>
              <a:t>(</a:t>
            </a:r>
            <a:r>
              <a:rPr lang="de-DE" sz="2800" dirty="0" smtClean="0">
                <a:solidFill>
                  <a:schemeClr val="accent2"/>
                </a:solidFill>
              </a:rPr>
              <a:t>SSSP</a:t>
            </a:r>
            <a:r>
              <a:rPr lang="de-DE" sz="2800" dirty="0" smtClean="0"/>
              <a:t>), i.e., find the shortest path from a source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to all other nodes, in a graph with arbitrary non-negative edge costs.</a:t>
            </a:r>
            <a:endParaRPr lang="de-DE" sz="2800" dirty="0"/>
          </a:p>
          <a:p>
            <a:pPr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hlink"/>
                </a:solidFill>
              </a:rPr>
              <a:t>Basic idea behind Dijkstra´s Algorithm:</a:t>
            </a: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 smtClean="0"/>
              <a:t>visit nodes in the order of their distance from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55972" y="3552870"/>
            <a:ext cx="7466013" cy="811415"/>
            <a:chOff x="755972" y="3552870"/>
            <a:chExt cx="7466013" cy="811415"/>
          </a:xfrm>
        </p:grpSpPr>
        <p:sp>
          <p:nvSpPr>
            <p:cNvPr id="401412" name="Oval 4"/>
            <p:cNvSpPr>
              <a:spLocks noChangeArrowheads="1"/>
            </p:cNvSpPr>
            <p:nvPr/>
          </p:nvSpPr>
          <p:spPr bwMode="auto">
            <a:xfrm>
              <a:off x="1187772" y="3861048"/>
              <a:ext cx="503238" cy="5032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0</a:t>
              </a:r>
            </a:p>
          </p:txBody>
        </p:sp>
        <p:sp>
          <p:nvSpPr>
            <p:cNvPr id="401413" name="Oval 5"/>
            <p:cNvSpPr>
              <a:spLocks noChangeArrowheads="1"/>
            </p:cNvSpPr>
            <p:nvPr/>
          </p:nvSpPr>
          <p:spPr bwMode="auto">
            <a:xfrm>
              <a:off x="2700660" y="3861048"/>
              <a:ext cx="503237" cy="5032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d</a:t>
              </a:r>
              <a:r>
                <a:rPr lang="de-DE" baseline="-25000"/>
                <a:t>1</a:t>
              </a:r>
            </a:p>
          </p:txBody>
        </p:sp>
        <p:sp>
          <p:nvSpPr>
            <p:cNvPr id="401414" name="Oval 6"/>
            <p:cNvSpPr>
              <a:spLocks noChangeArrowheads="1"/>
            </p:cNvSpPr>
            <p:nvPr/>
          </p:nvSpPr>
          <p:spPr bwMode="auto">
            <a:xfrm>
              <a:off x="4211960" y="3861048"/>
              <a:ext cx="503237" cy="5032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d</a:t>
              </a:r>
              <a:r>
                <a:rPr lang="de-DE" baseline="-25000"/>
                <a:t>2</a:t>
              </a:r>
            </a:p>
          </p:txBody>
        </p:sp>
        <p:sp>
          <p:nvSpPr>
            <p:cNvPr id="401415" name="Oval 7"/>
            <p:cNvSpPr>
              <a:spLocks noChangeArrowheads="1"/>
            </p:cNvSpPr>
            <p:nvPr/>
          </p:nvSpPr>
          <p:spPr bwMode="auto">
            <a:xfrm>
              <a:off x="5724847" y="3861048"/>
              <a:ext cx="503238" cy="5032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d</a:t>
              </a:r>
              <a:r>
                <a:rPr lang="de-DE" baseline="-25000"/>
                <a:t>3</a:t>
              </a:r>
            </a:p>
          </p:txBody>
        </p:sp>
        <p:sp>
          <p:nvSpPr>
            <p:cNvPr id="401416" name="Oval 8"/>
            <p:cNvSpPr>
              <a:spLocks noChangeArrowheads="1"/>
            </p:cNvSpPr>
            <p:nvPr/>
          </p:nvSpPr>
          <p:spPr bwMode="auto">
            <a:xfrm>
              <a:off x="7237735" y="3861048"/>
              <a:ext cx="503237" cy="5032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d</a:t>
              </a:r>
              <a:r>
                <a:rPr lang="de-DE" baseline="-25000"/>
                <a:t>4</a:t>
              </a:r>
            </a:p>
          </p:txBody>
        </p:sp>
        <p:sp>
          <p:nvSpPr>
            <p:cNvPr id="401417" name="Text Box 9"/>
            <p:cNvSpPr txBox="1">
              <a:spLocks noChangeArrowheads="1"/>
            </p:cNvSpPr>
            <p:nvPr/>
          </p:nvSpPr>
          <p:spPr bwMode="auto">
            <a:xfrm>
              <a:off x="755972" y="386104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/>
                <a:t>s</a:t>
              </a:r>
            </a:p>
          </p:txBody>
        </p:sp>
        <p:sp>
          <p:nvSpPr>
            <p:cNvPr id="401418" name="Text Box 10"/>
            <p:cNvSpPr txBox="1">
              <a:spLocks noChangeArrowheads="1"/>
            </p:cNvSpPr>
            <p:nvPr/>
          </p:nvSpPr>
          <p:spPr bwMode="auto">
            <a:xfrm>
              <a:off x="7885435" y="386104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/>
                <a:t>v</a:t>
              </a:r>
            </a:p>
          </p:txBody>
        </p:sp>
        <p:sp>
          <p:nvSpPr>
            <p:cNvPr id="401419" name="Line 11"/>
            <p:cNvSpPr>
              <a:spLocks noChangeShapeType="1"/>
            </p:cNvSpPr>
            <p:nvPr/>
          </p:nvSpPr>
          <p:spPr bwMode="auto">
            <a:xfrm>
              <a:off x="1692597" y="4076948"/>
              <a:ext cx="10080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1420" name="Line 12"/>
            <p:cNvSpPr>
              <a:spLocks noChangeShapeType="1"/>
            </p:cNvSpPr>
            <p:nvPr/>
          </p:nvSpPr>
          <p:spPr bwMode="auto">
            <a:xfrm>
              <a:off x="3203897" y="4076948"/>
              <a:ext cx="10080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1421" name="Line 13"/>
            <p:cNvSpPr>
              <a:spLocks noChangeShapeType="1"/>
            </p:cNvSpPr>
            <p:nvPr/>
          </p:nvSpPr>
          <p:spPr bwMode="auto">
            <a:xfrm>
              <a:off x="4716785" y="4076948"/>
              <a:ext cx="10080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1422" name="Line 14"/>
            <p:cNvSpPr>
              <a:spLocks noChangeShapeType="1"/>
            </p:cNvSpPr>
            <p:nvPr/>
          </p:nvSpPr>
          <p:spPr bwMode="auto">
            <a:xfrm>
              <a:off x="6229672" y="4076948"/>
              <a:ext cx="10080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1424" name="Text Box 16"/>
            <p:cNvSpPr txBox="1">
              <a:spLocks noChangeArrowheads="1"/>
            </p:cNvSpPr>
            <p:nvPr/>
          </p:nvSpPr>
          <p:spPr bwMode="auto">
            <a:xfrm>
              <a:off x="4985705" y="3552870"/>
              <a:ext cx="4048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 dirty="0"/>
                <a:t>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7DC2-9801-4BCE-BF9C-731222262DFD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3BE3-F51A-4ED4-B75D-17DFC1AFFEC4}" type="slidenum">
              <a:rPr lang="de-DE"/>
              <a:pPr/>
              <a:t>127</a:t>
            </a:fld>
            <a:endParaRPr lang="de-DE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Dijkstra's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2400" dirty="0" smtClean="0"/>
              <a:t>Initially, set </a:t>
            </a:r>
            <a:r>
              <a:rPr lang="de-DE" sz="2400" dirty="0">
                <a:solidFill>
                  <a:schemeClr val="hlink"/>
                </a:solidFill>
              </a:rPr>
              <a:t>d(s):=0</a:t>
            </a:r>
            <a:r>
              <a:rPr lang="de-DE" sz="2400" dirty="0"/>
              <a:t> </a:t>
            </a:r>
            <a:r>
              <a:rPr lang="de-DE" sz="2400" dirty="0" smtClean="0"/>
              <a:t>and </a:t>
            </a:r>
            <a:r>
              <a:rPr lang="de-DE" sz="2400" dirty="0">
                <a:solidFill>
                  <a:schemeClr val="hlink"/>
                </a:solidFill>
              </a:rPr>
              <a:t>d(v</a:t>
            </a:r>
            <a:r>
              <a:rPr lang="de-DE" sz="2400" dirty="0" smtClean="0">
                <a:solidFill>
                  <a:schemeClr val="hlink"/>
                </a:solidFill>
              </a:rPr>
              <a:t>):=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 for all other nodes. Use a </a:t>
            </a:r>
            <a:r>
              <a:rPr lang="de-DE" sz="2400" dirty="0" smtClean="0">
                <a:solidFill>
                  <a:srgbClr val="FF0000"/>
                </a:solidFill>
              </a:rPr>
              <a:t>priority queue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400" dirty="0" smtClean="0"/>
              <a:t> in which the priorities represent the current distances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d(v)</a:t>
            </a:r>
            <a:r>
              <a:rPr lang="de-DE" sz="2400" dirty="0" smtClean="0"/>
              <a:t> from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400" dirty="0" smtClean="0"/>
              <a:t>. Add </a:t>
            </a:r>
            <a:r>
              <a:rPr lang="de-DE" sz="2400" dirty="0" smtClean="0">
                <a:solidFill>
                  <a:schemeClr val="hlink"/>
                </a:solidFill>
              </a:rPr>
              <a:t>s</a:t>
            </a:r>
            <a:r>
              <a:rPr lang="de-DE" sz="2400" dirty="0" smtClean="0"/>
              <a:t> to </a:t>
            </a:r>
            <a:r>
              <a:rPr lang="de-DE" sz="2400" dirty="0" smtClean="0">
                <a:solidFill>
                  <a:schemeClr val="hlink"/>
                </a:solidFill>
              </a:rPr>
              <a:t>q</a:t>
            </a:r>
            <a:r>
              <a:rPr lang="de-DE" sz="2400" dirty="0" smtClean="0"/>
              <a:t>.</a:t>
            </a:r>
            <a:endParaRPr lang="de-DE" sz="2400" dirty="0"/>
          </a:p>
          <a:p>
            <a:pPr>
              <a:lnSpc>
                <a:spcPct val="90000"/>
              </a:lnSpc>
            </a:pPr>
            <a:r>
              <a:rPr lang="de-DE" sz="2400" dirty="0" smtClean="0"/>
              <a:t>Repeat until </a:t>
            </a:r>
            <a:r>
              <a:rPr lang="de-DE" sz="2400" dirty="0">
                <a:solidFill>
                  <a:schemeClr val="hlink"/>
                </a:solidFill>
              </a:rPr>
              <a:t>q</a:t>
            </a:r>
            <a:r>
              <a:rPr lang="de-DE" sz="2400" dirty="0"/>
              <a:t> </a:t>
            </a:r>
            <a:r>
              <a:rPr lang="de-DE" sz="2400" dirty="0" smtClean="0"/>
              <a:t>is empty:</a:t>
            </a:r>
            <a:endParaRPr lang="de-DE" sz="2400" dirty="0"/>
          </a:p>
          <a:p>
            <a:pPr lvl="1">
              <a:lnSpc>
                <a:spcPct val="90000"/>
              </a:lnSpc>
            </a:pPr>
            <a:r>
              <a:rPr lang="de-DE" sz="2400" dirty="0" smtClean="0"/>
              <a:t>Remove node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400" dirty="0" smtClean="0"/>
              <a:t> with lowest </a:t>
            </a:r>
            <a:r>
              <a:rPr lang="de-DE" sz="2400" dirty="0" smtClean="0">
                <a:solidFill>
                  <a:schemeClr val="hlink"/>
                </a:solidFill>
              </a:rPr>
              <a:t>d(v)</a:t>
            </a:r>
            <a:r>
              <a:rPr lang="de-DE" sz="2400" dirty="0" smtClean="0"/>
              <a:t> from </a:t>
            </a:r>
            <a:r>
              <a:rPr lang="de-DE" sz="2400" dirty="0">
                <a:solidFill>
                  <a:schemeClr val="hlink"/>
                </a:solidFill>
              </a:rPr>
              <a:t>q</a:t>
            </a:r>
            <a:r>
              <a:rPr lang="de-DE" sz="2400" dirty="0"/>
              <a:t> </a:t>
            </a:r>
            <a:r>
              <a:rPr lang="de-DE" sz="2400" dirty="0" smtClean="0"/>
              <a:t>(via deleteMin). </a:t>
            </a:r>
          </a:p>
          <a:p>
            <a:pPr lvl="1">
              <a:lnSpc>
                <a:spcPct val="90000"/>
              </a:lnSpc>
            </a:pPr>
            <a:r>
              <a:rPr lang="de-DE" sz="2400" dirty="0" smtClean="0"/>
              <a:t>For all 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smtClean="0">
                <a:solidFill>
                  <a:schemeClr val="hlink"/>
                </a:solidFill>
              </a:rPr>
              <a:t>v,w)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</a:t>
            </a:r>
            <a:r>
              <a:rPr lang="de-DE" sz="2400" dirty="0" smtClean="0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endParaRPr lang="de-DE" sz="2400" dirty="0" smtClean="0">
              <a:solidFill>
                <a:schemeClr val="hlink"/>
              </a:solidFill>
            </a:endParaRPr>
          </a:p>
          <a:p>
            <a:pPr lvl="2">
              <a:lnSpc>
                <a:spcPct val="90000"/>
              </a:lnSpc>
            </a:pPr>
            <a:r>
              <a:rPr lang="de-DE" dirty="0" smtClean="0"/>
              <a:t>set </a:t>
            </a:r>
            <a:r>
              <a:rPr lang="de-DE" dirty="0" smtClean="0">
                <a:solidFill>
                  <a:schemeClr val="hlink"/>
                </a:solidFill>
              </a:rPr>
              <a:t>d(w</a:t>
            </a:r>
            <a:r>
              <a:rPr lang="de-DE" dirty="0">
                <a:solidFill>
                  <a:schemeClr val="hlink"/>
                </a:solidFill>
              </a:rPr>
              <a:t>) := min{d(w), d(v)+c(v,w)}</a:t>
            </a:r>
            <a:r>
              <a:rPr lang="de-DE" dirty="0"/>
              <a:t>. </a:t>
            </a:r>
            <a:r>
              <a:rPr lang="de-DE" dirty="0" smtClean="0"/>
              <a:t>If </a:t>
            </a:r>
            <a:r>
              <a:rPr lang="de-DE" dirty="0" smtClean="0">
                <a:solidFill>
                  <a:schemeClr val="hlink"/>
                </a:solidFill>
              </a:rPr>
              <a:t>w</a:t>
            </a:r>
            <a:r>
              <a:rPr lang="de-DE" dirty="0" smtClean="0"/>
              <a:t> is already in </a:t>
            </a:r>
            <a:r>
              <a:rPr lang="de-DE" dirty="0" smtClean="0">
                <a:solidFill>
                  <a:schemeClr val="hlink"/>
                </a:solidFill>
              </a:rPr>
              <a:t>q</a:t>
            </a:r>
            <a:r>
              <a:rPr lang="de-DE" dirty="0" smtClean="0"/>
              <a:t>, this needs a decreaseKey operation. Else, if </a:t>
            </a:r>
            <a:r>
              <a:rPr lang="de-DE" dirty="0">
                <a:solidFill>
                  <a:schemeClr val="hlink"/>
                </a:solidFill>
              </a:rPr>
              <a:t>w</a:t>
            </a:r>
            <a:r>
              <a:rPr lang="de-DE" dirty="0"/>
              <a:t> </a:t>
            </a:r>
            <a:r>
              <a:rPr lang="de-DE" dirty="0" smtClean="0"/>
              <a:t>was never in </a:t>
            </a:r>
            <a:r>
              <a:rPr lang="de-DE" dirty="0" smtClean="0">
                <a:solidFill>
                  <a:schemeClr val="hlink"/>
                </a:solidFill>
              </a:rPr>
              <a:t>q</a:t>
            </a:r>
            <a:r>
              <a:rPr lang="de-DE" dirty="0" smtClean="0"/>
              <a:t>, </a:t>
            </a:r>
            <a:r>
              <a:rPr lang="de-DE" dirty="0"/>
              <a:t>insert </a:t>
            </a:r>
            <a:r>
              <a:rPr lang="de-DE" dirty="0">
                <a:solidFill>
                  <a:schemeClr val="hlink"/>
                </a:solidFill>
              </a:rPr>
              <a:t>w</a:t>
            </a:r>
            <a:r>
              <a:rPr lang="de-DE" dirty="0"/>
              <a:t> into </a:t>
            </a:r>
            <a:r>
              <a:rPr lang="de-DE" dirty="0">
                <a:solidFill>
                  <a:schemeClr val="hlink"/>
                </a:solidFill>
              </a:rPr>
              <a:t>q</a:t>
            </a:r>
            <a:r>
              <a:rPr lang="de-DE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12B9-D5E6-40E5-86B4-6AD51CA1502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4F23-F0A1-409C-B4D3-73F42C1B6973}" type="slidenum">
              <a:rPr lang="de-DE"/>
              <a:pPr/>
              <a:t>128</a:t>
            </a:fld>
            <a:endParaRPr lang="de-DE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Dijkstra's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Example: </a:t>
            </a:r>
            <a:r>
              <a:rPr lang="de-DE" dirty="0"/>
              <a:t>(     : </a:t>
            </a:r>
            <a:r>
              <a:rPr lang="de-DE" dirty="0" smtClean="0"/>
              <a:t>current,     </a:t>
            </a:r>
            <a:r>
              <a:rPr lang="de-DE" dirty="0"/>
              <a:t>: </a:t>
            </a:r>
            <a:r>
              <a:rPr lang="de-DE" dirty="0" smtClean="0"/>
              <a:t>done)</a:t>
            </a:r>
            <a:endParaRPr lang="de-DE" dirty="0"/>
          </a:p>
        </p:txBody>
      </p:sp>
      <p:sp>
        <p:nvSpPr>
          <p:cNvPr id="404484" name="Oval 4"/>
          <p:cNvSpPr>
            <a:spLocks noChangeArrowheads="1"/>
          </p:cNvSpPr>
          <p:nvPr/>
        </p:nvSpPr>
        <p:spPr bwMode="auto">
          <a:xfrm>
            <a:off x="1474788" y="47958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04485" name="Oval 5"/>
          <p:cNvSpPr>
            <a:spLocks noChangeArrowheads="1"/>
          </p:cNvSpPr>
          <p:nvPr/>
        </p:nvSpPr>
        <p:spPr bwMode="auto">
          <a:xfrm>
            <a:off x="1692275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04486" name="Oval 6"/>
          <p:cNvSpPr>
            <a:spLocks noChangeArrowheads="1"/>
          </p:cNvSpPr>
          <p:nvPr/>
        </p:nvSpPr>
        <p:spPr bwMode="auto">
          <a:xfrm>
            <a:off x="2843213" y="42195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04487" name="Oval 7"/>
          <p:cNvSpPr>
            <a:spLocks noChangeArrowheads="1"/>
          </p:cNvSpPr>
          <p:nvPr/>
        </p:nvSpPr>
        <p:spPr bwMode="auto">
          <a:xfrm>
            <a:off x="3995738" y="51562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04488" name="Oval 8"/>
          <p:cNvSpPr>
            <a:spLocks noChangeArrowheads="1"/>
          </p:cNvSpPr>
          <p:nvPr/>
        </p:nvSpPr>
        <p:spPr bwMode="auto">
          <a:xfrm>
            <a:off x="4500563" y="37877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04489" name="Oval 9"/>
          <p:cNvSpPr>
            <a:spLocks noChangeArrowheads="1"/>
          </p:cNvSpPr>
          <p:nvPr/>
        </p:nvSpPr>
        <p:spPr bwMode="auto">
          <a:xfrm>
            <a:off x="5580063" y="49403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04490" name="Oval 10"/>
          <p:cNvSpPr>
            <a:spLocks noChangeArrowheads="1"/>
          </p:cNvSpPr>
          <p:nvPr/>
        </p:nvSpPr>
        <p:spPr bwMode="auto">
          <a:xfrm>
            <a:off x="334803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04491" name="Oval 11"/>
          <p:cNvSpPr>
            <a:spLocks noChangeArrowheads="1"/>
          </p:cNvSpPr>
          <p:nvPr/>
        </p:nvSpPr>
        <p:spPr bwMode="auto">
          <a:xfrm>
            <a:off x="5148263" y="2851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04492" name="Oval 12"/>
          <p:cNvSpPr>
            <a:spLocks noChangeArrowheads="1"/>
          </p:cNvSpPr>
          <p:nvPr/>
        </p:nvSpPr>
        <p:spPr bwMode="auto">
          <a:xfrm>
            <a:off x="6659563" y="37163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04494" name="Line 14"/>
          <p:cNvSpPr>
            <a:spLocks noChangeShapeType="1"/>
          </p:cNvSpPr>
          <p:nvPr/>
        </p:nvSpPr>
        <p:spPr bwMode="auto">
          <a:xfrm flipV="1">
            <a:off x="1763713" y="4003675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495" name="Line 15"/>
          <p:cNvSpPr>
            <a:spLocks noChangeShapeType="1"/>
          </p:cNvSpPr>
          <p:nvPr/>
        </p:nvSpPr>
        <p:spPr bwMode="auto">
          <a:xfrm flipV="1">
            <a:off x="1979613" y="4579938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496" name="Line 16"/>
          <p:cNvSpPr>
            <a:spLocks noChangeShapeType="1"/>
          </p:cNvSpPr>
          <p:nvPr/>
        </p:nvSpPr>
        <p:spPr bwMode="auto">
          <a:xfrm flipV="1">
            <a:off x="2124075" y="3211513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497" name="Line 17"/>
          <p:cNvSpPr>
            <a:spLocks noChangeShapeType="1"/>
          </p:cNvSpPr>
          <p:nvPr/>
        </p:nvSpPr>
        <p:spPr bwMode="auto">
          <a:xfrm>
            <a:off x="3275013" y="4651375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498" name="Line 18"/>
          <p:cNvSpPr>
            <a:spLocks noChangeShapeType="1"/>
          </p:cNvSpPr>
          <p:nvPr/>
        </p:nvSpPr>
        <p:spPr bwMode="auto">
          <a:xfrm>
            <a:off x="3348038" y="4435475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499" name="Line 19"/>
          <p:cNvSpPr>
            <a:spLocks noChangeShapeType="1"/>
          </p:cNvSpPr>
          <p:nvPr/>
        </p:nvSpPr>
        <p:spPr bwMode="auto">
          <a:xfrm flipV="1">
            <a:off x="4500563" y="5300663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500" name="Line 20"/>
          <p:cNvSpPr>
            <a:spLocks noChangeShapeType="1"/>
          </p:cNvSpPr>
          <p:nvPr/>
        </p:nvSpPr>
        <p:spPr bwMode="auto">
          <a:xfrm>
            <a:off x="3779838" y="3355975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501" name="Line 21"/>
          <p:cNvSpPr>
            <a:spLocks noChangeShapeType="1"/>
          </p:cNvSpPr>
          <p:nvPr/>
        </p:nvSpPr>
        <p:spPr bwMode="auto">
          <a:xfrm flipV="1">
            <a:off x="3851275" y="3067050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502" name="Line 22"/>
          <p:cNvSpPr>
            <a:spLocks noChangeShapeType="1"/>
          </p:cNvSpPr>
          <p:nvPr/>
        </p:nvSpPr>
        <p:spPr bwMode="auto">
          <a:xfrm flipV="1">
            <a:off x="5003800" y="4003675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503" name="Line 23"/>
          <p:cNvSpPr>
            <a:spLocks noChangeShapeType="1"/>
          </p:cNvSpPr>
          <p:nvPr/>
        </p:nvSpPr>
        <p:spPr bwMode="auto">
          <a:xfrm flipV="1">
            <a:off x="6011863" y="4219575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504" name="Line 24"/>
          <p:cNvSpPr>
            <a:spLocks noChangeShapeType="1"/>
          </p:cNvSpPr>
          <p:nvPr/>
        </p:nvSpPr>
        <p:spPr bwMode="auto">
          <a:xfrm>
            <a:off x="5651500" y="3211513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505" name="Line 25"/>
          <p:cNvSpPr>
            <a:spLocks noChangeShapeType="1"/>
          </p:cNvSpPr>
          <p:nvPr/>
        </p:nvSpPr>
        <p:spPr bwMode="auto">
          <a:xfrm flipH="1">
            <a:off x="4356100" y="4292600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509" name="Line 29"/>
          <p:cNvSpPr>
            <a:spLocks noChangeShapeType="1"/>
          </p:cNvSpPr>
          <p:nvPr/>
        </p:nvSpPr>
        <p:spPr bwMode="auto">
          <a:xfrm flipH="1" flipV="1">
            <a:off x="2197100" y="3787775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4511" name="Text Box 31"/>
          <p:cNvSpPr txBox="1">
            <a:spLocks noChangeArrowheads="1"/>
          </p:cNvSpPr>
          <p:nvPr/>
        </p:nvSpPr>
        <p:spPr bwMode="auto">
          <a:xfrm>
            <a:off x="1476375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2" name="Text Box 32"/>
          <p:cNvSpPr txBox="1">
            <a:spLocks noChangeArrowheads="1"/>
          </p:cNvSpPr>
          <p:nvPr/>
        </p:nvSpPr>
        <p:spPr bwMode="auto">
          <a:xfrm>
            <a:off x="2411413" y="48688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13" name="Text Box 33"/>
          <p:cNvSpPr txBox="1">
            <a:spLocks noChangeArrowheads="1"/>
          </p:cNvSpPr>
          <p:nvPr/>
        </p:nvSpPr>
        <p:spPr bwMode="auto">
          <a:xfrm>
            <a:off x="2484438" y="2852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4" name="Text Box 34"/>
          <p:cNvSpPr txBox="1">
            <a:spLocks noChangeArrowheads="1"/>
          </p:cNvSpPr>
          <p:nvPr/>
        </p:nvSpPr>
        <p:spPr bwMode="auto">
          <a:xfrm>
            <a:off x="4427538" y="2636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5" name="Text Box 35"/>
          <p:cNvSpPr txBox="1">
            <a:spLocks noChangeArrowheads="1"/>
          </p:cNvSpPr>
          <p:nvPr/>
        </p:nvSpPr>
        <p:spPr bwMode="auto">
          <a:xfrm>
            <a:off x="6227763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6" name="Text Box 36"/>
          <p:cNvSpPr txBox="1">
            <a:spLocks noChangeArrowheads="1"/>
          </p:cNvSpPr>
          <p:nvPr/>
        </p:nvSpPr>
        <p:spPr bwMode="auto">
          <a:xfrm>
            <a:off x="6516688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7" name="Text Box 37"/>
          <p:cNvSpPr txBox="1">
            <a:spLocks noChangeArrowheads="1"/>
          </p:cNvSpPr>
          <p:nvPr/>
        </p:nvSpPr>
        <p:spPr bwMode="auto">
          <a:xfrm>
            <a:off x="3348038" y="5013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04518" name="Text Box 38"/>
          <p:cNvSpPr txBox="1">
            <a:spLocks noChangeArrowheads="1"/>
          </p:cNvSpPr>
          <p:nvPr/>
        </p:nvSpPr>
        <p:spPr bwMode="auto">
          <a:xfrm>
            <a:off x="5003800" y="5373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19" name="Text Box 39"/>
          <p:cNvSpPr txBox="1">
            <a:spLocks noChangeArrowheads="1"/>
          </p:cNvSpPr>
          <p:nvPr/>
        </p:nvSpPr>
        <p:spPr bwMode="auto">
          <a:xfrm>
            <a:off x="4140200" y="3284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20" name="Text Box 40"/>
          <p:cNvSpPr txBox="1">
            <a:spLocks noChangeArrowheads="1"/>
          </p:cNvSpPr>
          <p:nvPr/>
        </p:nvSpPr>
        <p:spPr bwMode="auto">
          <a:xfrm>
            <a:off x="3203575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04521" name="Text Box 41"/>
          <p:cNvSpPr txBox="1">
            <a:spLocks noChangeArrowheads="1"/>
          </p:cNvSpPr>
          <p:nvPr/>
        </p:nvSpPr>
        <p:spPr bwMode="auto">
          <a:xfrm>
            <a:off x="5580063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22" name="Text Box 42"/>
          <p:cNvSpPr txBox="1">
            <a:spLocks noChangeArrowheads="1"/>
          </p:cNvSpPr>
          <p:nvPr/>
        </p:nvSpPr>
        <p:spPr bwMode="auto">
          <a:xfrm>
            <a:off x="4859338" y="4508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04523" name="Text Box 43"/>
          <p:cNvSpPr txBox="1">
            <a:spLocks noChangeArrowheads="1"/>
          </p:cNvSpPr>
          <p:nvPr/>
        </p:nvSpPr>
        <p:spPr bwMode="auto">
          <a:xfrm>
            <a:off x="4211638" y="4221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24" name="Text Box 44"/>
          <p:cNvSpPr txBox="1">
            <a:spLocks noChangeArrowheads="1"/>
          </p:cNvSpPr>
          <p:nvPr/>
        </p:nvSpPr>
        <p:spPr bwMode="auto">
          <a:xfrm>
            <a:off x="1785918" y="357187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04525" name="Text Box 45"/>
          <p:cNvSpPr txBox="1">
            <a:spLocks noChangeArrowheads="1"/>
          </p:cNvSpPr>
          <p:nvPr/>
        </p:nvSpPr>
        <p:spPr bwMode="auto">
          <a:xfrm>
            <a:off x="2928926" y="428625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04526" name="Text Box 46"/>
          <p:cNvSpPr txBox="1">
            <a:spLocks noChangeArrowheads="1"/>
          </p:cNvSpPr>
          <p:nvPr/>
        </p:nvSpPr>
        <p:spPr bwMode="auto">
          <a:xfrm>
            <a:off x="3428992" y="300037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04527" name="Text Box 47"/>
          <p:cNvSpPr txBox="1">
            <a:spLocks noChangeArrowheads="1"/>
          </p:cNvSpPr>
          <p:nvPr/>
        </p:nvSpPr>
        <p:spPr bwMode="auto">
          <a:xfrm>
            <a:off x="4572000" y="385762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404528" name="Text Box 48"/>
          <p:cNvSpPr txBox="1">
            <a:spLocks noChangeArrowheads="1"/>
          </p:cNvSpPr>
          <p:nvPr/>
        </p:nvSpPr>
        <p:spPr bwMode="auto">
          <a:xfrm>
            <a:off x="4071934" y="5214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404529" name="Text Box 49"/>
          <p:cNvSpPr txBox="1">
            <a:spLocks noChangeArrowheads="1"/>
          </p:cNvSpPr>
          <p:nvPr/>
        </p:nvSpPr>
        <p:spPr bwMode="auto">
          <a:xfrm>
            <a:off x="4572000" y="385762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04531" name="Text Box 51"/>
          <p:cNvSpPr txBox="1">
            <a:spLocks noChangeArrowheads="1"/>
          </p:cNvSpPr>
          <p:nvPr/>
        </p:nvSpPr>
        <p:spPr bwMode="auto">
          <a:xfrm>
            <a:off x="5214942" y="292893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404532" name="Text Box 52"/>
          <p:cNvSpPr txBox="1">
            <a:spLocks noChangeArrowheads="1"/>
          </p:cNvSpPr>
          <p:nvPr/>
        </p:nvSpPr>
        <p:spPr bwMode="auto">
          <a:xfrm>
            <a:off x="6786578" y="378619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04533" name="Text Box 53"/>
          <p:cNvSpPr txBox="1">
            <a:spLocks noChangeArrowheads="1"/>
          </p:cNvSpPr>
          <p:nvPr/>
        </p:nvSpPr>
        <p:spPr bwMode="auto">
          <a:xfrm>
            <a:off x="5643570" y="500063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404534" name="Oval 54"/>
          <p:cNvSpPr>
            <a:spLocks noChangeArrowheads="1"/>
          </p:cNvSpPr>
          <p:nvPr/>
        </p:nvSpPr>
        <p:spPr bwMode="auto">
          <a:xfrm>
            <a:off x="2483768" y="1700808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4535" name="Oval 55"/>
          <p:cNvSpPr>
            <a:spLocks noChangeArrowheads="1"/>
          </p:cNvSpPr>
          <p:nvPr/>
        </p:nvSpPr>
        <p:spPr bwMode="auto">
          <a:xfrm>
            <a:off x="4716016" y="1700808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04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4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04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0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04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04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04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0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404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524" grpId="0"/>
      <p:bldP spid="404525" grpId="0"/>
      <p:bldP spid="404526" grpId="0"/>
      <p:bldP spid="404527" grpId="0"/>
      <p:bldP spid="404527" grpId="1"/>
      <p:bldP spid="404528" grpId="0"/>
      <p:bldP spid="404529" grpId="0"/>
      <p:bldP spid="404531" grpId="0"/>
      <p:bldP spid="404532" grpId="0"/>
      <p:bldP spid="404533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0686-494B-436D-B644-EAC52EAD123E}" type="datetime1">
              <a:rPr lang="de-DE" smtClean="0"/>
              <a:pPr/>
              <a:t>24.10.2019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62A2-453B-456D-97B6-1CDED75F2174}" type="slidenum">
              <a:rPr lang="de-DE"/>
              <a:pPr/>
              <a:t>129</a:t>
            </a:fld>
            <a:endParaRPr lang="de-DE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Dijkstra's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Procedure </a:t>
            </a:r>
            <a:r>
              <a:rPr lang="de-DE" sz="2800" dirty="0">
                <a:solidFill>
                  <a:schemeClr val="accent2"/>
                </a:solidFill>
              </a:rPr>
              <a:t>Dijkstra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: </a:t>
            </a:r>
            <a:r>
              <a:rPr lang="de-DE" sz="2800" dirty="0">
                <a:solidFill>
                  <a:schemeClr val="hlink"/>
                </a:solidFill>
              </a:rPr>
              <a:t>NodeId</a:t>
            </a:r>
            <a:r>
              <a:rPr lang="de-DE" sz="2800" dirty="0"/>
              <a:t>)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=&lt;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>
                <a:solidFill>
                  <a:schemeClr val="hlink"/>
                </a:solidFill>
              </a:rPr>
              <a:t>,…,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 </a:t>
            </a:r>
            <a:r>
              <a:rPr lang="de-DE" sz="2800" dirty="0" smtClean="0">
                <a:solidFill>
                  <a:schemeClr val="hlink"/>
                </a:solidFill>
              </a:rPr>
              <a:t>&gt;: </a:t>
            </a:r>
            <a:r>
              <a:rPr lang="de-DE" sz="2800" dirty="0">
                <a:solidFill>
                  <a:schemeClr val="hlink"/>
                </a:solidFill>
              </a:rPr>
              <a:t>NodeArray</a:t>
            </a:r>
            <a:r>
              <a:rPr lang="de-DE" sz="2800" dirty="0"/>
              <a:t> of </a:t>
            </a:r>
            <a:r>
              <a:rPr lang="de-DE" sz="2800" dirty="0">
                <a:solidFill>
                  <a:schemeClr val="hlink"/>
                </a:solidFill>
                <a:latin typeface="Lucida Sans Unicode"/>
                <a:cs typeface="Lucida Sans Unicode"/>
              </a:rPr>
              <a:t>ℝ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∪</a:t>
            </a:r>
            <a:r>
              <a:rPr lang="de-DE" sz="2800" dirty="0" smtClean="0">
                <a:solidFill>
                  <a:schemeClr val="hlink"/>
                </a:solidFill>
              </a:rPr>
              <a:t>{-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>
                <a:solidFill>
                  <a:schemeClr val="hlink"/>
                </a:solidFill>
              </a:rPr>
              <a:t>,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>
                <a:solidFill>
                  <a:schemeClr val="hlink"/>
                </a:solidFill>
              </a:rPr>
              <a:t>}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parent</a:t>
            </a:r>
            <a:r>
              <a:rPr lang="de-DE" sz="2800" dirty="0" smtClean="0">
                <a:solidFill>
                  <a:schemeClr val="hlink"/>
                </a:solidFill>
              </a:rPr>
              <a:t>=&lt;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800" dirty="0" smtClean="0">
                <a:solidFill>
                  <a:schemeClr val="hlink"/>
                </a:solidFill>
              </a:rPr>
              <a:t>,…,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800" dirty="0" smtClean="0">
                <a:solidFill>
                  <a:schemeClr val="hlink"/>
                </a:solidFill>
              </a:rPr>
              <a:t>&gt;: </a:t>
            </a:r>
            <a:r>
              <a:rPr lang="de-DE" sz="2800" dirty="0">
                <a:solidFill>
                  <a:schemeClr val="hlink"/>
                </a:solidFill>
              </a:rPr>
              <a:t>NodeArray</a:t>
            </a:r>
            <a:r>
              <a:rPr lang="de-DE" sz="2800" dirty="0"/>
              <a:t> of </a:t>
            </a:r>
            <a:r>
              <a:rPr lang="de-DE" sz="2800" dirty="0">
                <a:solidFill>
                  <a:schemeClr val="hlink"/>
                </a:solidFill>
              </a:rPr>
              <a:t>NodeId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d[s]:=0; parent[s]:=s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q=&lt;s&gt;: NodePQ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/>
              <a:t>while </a:t>
            </a:r>
            <a:r>
              <a:rPr lang="de-DE" sz="2800" dirty="0">
                <a:solidFill>
                  <a:schemeClr val="hlink"/>
                </a:solidFill>
              </a:rPr>
              <a:t>q </a:t>
            </a:r>
            <a:r>
              <a:rPr lang="de-DE" sz="2800" dirty="0" smtClean="0">
                <a:solidFill>
                  <a:schemeClr val="hlink"/>
                </a:solidFill>
              </a:rPr>
              <a:t>=&lt;&gt; </a:t>
            </a:r>
            <a:r>
              <a:rPr lang="de-DE" sz="2800" dirty="0" smtClean="0"/>
              <a:t>do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</a:t>
            </a:r>
            <a:r>
              <a:rPr lang="de-DE" sz="2800" dirty="0">
                <a:solidFill>
                  <a:schemeClr val="hlink"/>
                </a:solidFill>
              </a:rPr>
              <a:t>u:=q</a:t>
            </a:r>
            <a:r>
              <a:rPr lang="de-DE" sz="2800" dirty="0"/>
              <a:t>.</a:t>
            </a:r>
            <a:r>
              <a:rPr lang="de-DE" sz="2800" dirty="0">
                <a:solidFill>
                  <a:schemeClr val="accent2"/>
                </a:solidFill>
              </a:rPr>
              <a:t>deleteMin</a:t>
            </a:r>
            <a:r>
              <a:rPr lang="de-DE" sz="2800" dirty="0"/>
              <a:t>()  </a:t>
            </a:r>
            <a:r>
              <a:rPr lang="de-DE" sz="2800" dirty="0">
                <a:solidFill>
                  <a:srgbClr val="FF0000"/>
                </a:solidFill>
              </a:rPr>
              <a:t>// u: </a:t>
            </a:r>
            <a:r>
              <a:rPr lang="de-DE" sz="2800" dirty="0" smtClean="0">
                <a:solidFill>
                  <a:srgbClr val="FF0000"/>
                </a:solidFill>
              </a:rPr>
              <a:t>node with min distance</a:t>
            </a:r>
            <a:r>
              <a:rPr lang="de-DE" sz="2800" dirty="0">
                <a:solidFill>
                  <a:srgbClr val="FF0000"/>
                </a:solidFill>
              </a:rPr>
              <a:t/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/>
              <a:t>    foreach </a:t>
            </a:r>
            <a:r>
              <a:rPr lang="de-DE" sz="2800" dirty="0">
                <a:solidFill>
                  <a:schemeClr val="hlink"/>
                </a:solidFill>
              </a:rPr>
              <a:t>e=(</a:t>
            </a:r>
            <a:r>
              <a:rPr lang="de-DE" sz="2800" dirty="0" smtClean="0">
                <a:solidFill>
                  <a:schemeClr val="hlink"/>
                </a:solidFill>
              </a:rPr>
              <a:t>u,v)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∈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dirty="0" smtClean="0"/>
              <a:t> </a:t>
            </a:r>
            <a:r>
              <a:rPr lang="de-DE" sz="2800" dirty="0"/>
              <a:t>do</a:t>
            </a:r>
            <a:br>
              <a:rPr lang="de-DE" sz="2800" dirty="0"/>
            </a:br>
            <a:r>
              <a:rPr lang="de-DE" sz="2800" dirty="0"/>
              <a:t>        </a:t>
            </a:r>
            <a:r>
              <a:rPr lang="de-DE" sz="2800" dirty="0" err="1"/>
              <a:t>if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</a:rPr>
              <a:t>d[v] &gt; d[u]+c(e)</a:t>
            </a:r>
            <a:r>
              <a:rPr lang="de-DE" sz="2800" dirty="0"/>
              <a:t> then </a:t>
            </a:r>
            <a:r>
              <a:rPr lang="de-DE" sz="2800" dirty="0">
                <a:solidFill>
                  <a:srgbClr val="FF0000"/>
                </a:solidFill>
              </a:rPr>
              <a:t>// </a:t>
            </a:r>
            <a:r>
              <a:rPr lang="de-DE" sz="2800" dirty="0" smtClean="0">
                <a:solidFill>
                  <a:srgbClr val="FF0000"/>
                </a:solidFill>
              </a:rPr>
              <a:t>update </a:t>
            </a:r>
            <a:r>
              <a:rPr lang="de-DE" sz="2800" dirty="0">
                <a:solidFill>
                  <a:srgbClr val="FF0000"/>
                </a:solidFill>
              </a:rPr>
              <a:t>d[v]</a:t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/>
              <a:t>            </a:t>
            </a:r>
            <a:r>
              <a:rPr lang="de-DE" sz="2800" dirty="0" err="1"/>
              <a:t>if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</a:rPr>
              <a:t>d[v</a:t>
            </a:r>
            <a:r>
              <a:rPr lang="de-DE" sz="2800" dirty="0" smtClean="0">
                <a:solidFill>
                  <a:schemeClr val="hlink"/>
                </a:solidFill>
              </a:rPr>
              <a:t>]=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 </a:t>
            </a:r>
            <a:r>
              <a:rPr lang="de-DE" sz="2800" dirty="0"/>
              <a:t>then </a:t>
            </a:r>
            <a:r>
              <a:rPr lang="de-DE" sz="2800" dirty="0">
                <a:solidFill>
                  <a:schemeClr val="hlink"/>
                </a:solidFill>
              </a:rPr>
              <a:t>q</a:t>
            </a:r>
            <a:r>
              <a:rPr lang="de-DE" sz="2800" dirty="0"/>
              <a:t>.</a:t>
            </a:r>
            <a:r>
              <a:rPr lang="de-DE" sz="2800" dirty="0">
                <a:solidFill>
                  <a:schemeClr val="accent2"/>
                </a:solidFill>
              </a:rPr>
              <a:t>insert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) </a:t>
            </a:r>
            <a:r>
              <a:rPr lang="de-DE" sz="2800" dirty="0">
                <a:solidFill>
                  <a:srgbClr val="FF0000"/>
                </a:solidFill>
              </a:rPr>
              <a:t>// v </a:t>
            </a:r>
            <a:r>
              <a:rPr lang="de-DE" sz="2800" dirty="0" smtClean="0">
                <a:solidFill>
                  <a:srgbClr val="FF0000"/>
                </a:solidFill>
              </a:rPr>
              <a:t>in </a:t>
            </a:r>
            <a:r>
              <a:rPr lang="de-DE" sz="2800" dirty="0">
                <a:solidFill>
                  <a:srgbClr val="FF0000"/>
                </a:solidFill>
              </a:rPr>
              <a:t>q?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        </a:t>
            </a:r>
            <a:r>
              <a:rPr lang="de-DE" sz="2800" dirty="0" smtClean="0">
                <a:solidFill>
                  <a:schemeClr val="hlink"/>
                </a:solidFill>
              </a:rPr>
              <a:t>parent[v</a:t>
            </a:r>
            <a:r>
              <a:rPr lang="de-DE" sz="2800" dirty="0">
                <a:solidFill>
                  <a:schemeClr val="hlink"/>
                </a:solidFill>
              </a:rPr>
              <a:t>]:=</a:t>
            </a:r>
            <a:r>
              <a:rPr lang="de-DE" sz="2800" dirty="0" smtClean="0">
                <a:solidFill>
                  <a:schemeClr val="hlink"/>
                </a:solidFill>
              </a:rPr>
              <a:t>u</a:t>
            </a:r>
            <a:br>
              <a:rPr lang="de-DE" sz="2800" dirty="0" smtClean="0">
                <a:solidFill>
                  <a:schemeClr val="hlink"/>
                </a:solidFill>
              </a:rPr>
            </a:br>
            <a:r>
              <a:rPr lang="de-DE" sz="2800" dirty="0" smtClean="0">
                <a:solidFill>
                  <a:schemeClr val="hlink"/>
                </a:solidFill>
              </a:rPr>
              <a:t>            </a:t>
            </a:r>
            <a:r>
              <a:rPr lang="de-DE" sz="2800" dirty="0" smtClean="0">
                <a:solidFill>
                  <a:srgbClr val="FF0000"/>
                </a:solidFill>
              </a:rPr>
              <a:t>// d[v] set to d[u]+c(e)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        </a:t>
            </a:r>
            <a:r>
              <a:rPr lang="de-DE" sz="2800" dirty="0" smtClean="0">
                <a:solidFill>
                  <a:schemeClr val="hlink"/>
                </a:solidFill>
              </a:rPr>
              <a:t>q</a:t>
            </a:r>
            <a:r>
              <a:rPr lang="de-DE" sz="2800" dirty="0" smtClean="0"/>
              <a:t>.</a:t>
            </a:r>
            <a:r>
              <a:rPr lang="de-DE" sz="2800" dirty="0" smtClean="0">
                <a:solidFill>
                  <a:schemeClr val="accent2"/>
                </a:solidFill>
              </a:rPr>
              <a:t>decreaseKey</a:t>
            </a:r>
            <a:r>
              <a:rPr lang="de-DE" sz="2800" dirty="0" smtClean="0"/>
              <a:t>(</a:t>
            </a:r>
            <a:r>
              <a:rPr lang="de-DE" sz="2800" dirty="0" smtClean="0">
                <a:solidFill>
                  <a:schemeClr val="hlink"/>
                </a:solidFill>
              </a:rPr>
              <a:t>v, d[v]-(d[u]+c(e))</a:t>
            </a:r>
            <a:r>
              <a:rPr lang="de-DE" sz="2800" dirty="0" smtClean="0"/>
              <a:t>)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405508" name="Line 4"/>
          <p:cNvSpPr>
            <a:spLocks noChangeShapeType="1"/>
          </p:cNvSpPr>
          <p:nvPr/>
        </p:nvSpPr>
        <p:spPr bwMode="auto">
          <a:xfrm flipV="1">
            <a:off x="2124075" y="3357563"/>
            <a:ext cx="144463" cy="287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Priority</a:t>
            </a:r>
            <a:r>
              <a:rPr lang="de-DE" dirty="0" smtClean="0"/>
              <a:t> Queues?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Problem from the ACM International Collegiate Programming Contest:</a:t>
            </a:r>
          </a:p>
          <a:p>
            <a:r>
              <a:rPr lang="en-US" dirty="0" smtClean="0"/>
              <a:t>A </a:t>
            </a:r>
            <a:r>
              <a:rPr lang="en-US" dirty="0"/>
              <a:t>number whose only prime factors are 2,3,5 or 7 is called </a:t>
            </a:r>
            <a:r>
              <a:rPr lang="en-US" dirty="0" smtClean="0"/>
              <a:t>a humble</a:t>
            </a:r>
            <a:r>
              <a:rPr lang="en-US" dirty="0"/>
              <a:t> </a:t>
            </a:r>
            <a:r>
              <a:rPr lang="en-US" dirty="0" smtClean="0"/>
              <a:t>number</a:t>
            </a:r>
            <a:r>
              <a:rPr lang="en-US" dirty="0"/>
              <a:t>. The sequence 1, 2, 3, </a:t>
            </a:r>
            <a:r>
              <a:rPr lang="en-US" dirty="0" smtClean="0"/>
              <a:t>4, 5</a:t>
            </a:r>
            <a:r>
              <a:rPr lang="en-US" dirty="0"/>
              <a:t>, 6, 7, 8, 9, 10, 12, 14, 15, 16, 18, 20, 21, 24, 25, 27, ... shows the first 20 humble numbers.</a:t>
            </a:r>
          </a:p>
          <a:p>
            <a:r>
              <a:rPr lang="en-US" dirty="0"/>
              <a:t>Write a program to find and print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n-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element in this </a:t>
            </a:r>
            <a:r>
              <a:rPr lang="en-US" dirty="0" smtClean="0"/>
              <a:t>sequence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Solution:</a:t>
            </a:r>
            <a:r>
              <a:rPr lang="en-US" dirty="0" smtClean="0"/>
              <a:t> use priority queue to systematically generate all humble numbers, starting with queue just containing 1. Repeatedly do:</a:t>
            </a:r>
          </a:p>
          <a:p>
            <a:r>
              <a:rPr lang="en-US" dirty="0"/>
              <a:t>x</a:t>
            </a:r>
            <a:r>
              <a:rPr lang="en-US" dirty="0" smtClean="0"/>
              <a:t>:=M.deleteMin</a:t>
            </a:r>
          </a:p>
          <a:p>
            <a:r>
              <a:rPr lang="en-US" dirty="0" err="1" smtClean="0"/>
              <a:t>M.insert</a:t>
            </a:r>
            <a:r>
              <a:rPr lang="en-US" dirty="0" smtClean="0"/>
              <a:t>(2x); </a:t>
            </a:r>
            <a:r>
              <a:rPr lang="en-US" dirty="0" err="1" smtClean="0"/>
              <a:t>M.insert</a:t>
            </a:r>
            <a:r>
              <a:rPr lang="en-US" dirty="0" smtClean="0"/>
              <a:t>(3x); </a:t>
            </a:r>
            <a:r>
              <a:rPr lang="en-US" dirty="0" err="1" smtClean="0"/>
              <a:t>M.insert</a:t>
            </a:r>
            <a:r>
              <a:rPr lang="en-US" dirty="0" smtClean="0"/>
              <a:t>(5x), </a:t>
            </a:r>
            <a:r>
              <a:rPr lang="en-US" dirty="0" err="1" smtClean="0"/>
              <a:t>M.insert</a:t>
            </a:r>
            <a:r>
              <a:rPr lang="en-US" dirty="0" smtClean="0"/>
              <a:t>(7x)</a:t>
            </a:r>
            <a:br>
              <a:rPr lang="en-US" dirty="0" smtClean="0"/>
            </a:br>
            <a:r>
              <a:rPr lang="en-US" dirty="0" smtClean="0"/>
              <a:t>(assumption: only inserts element if not already in queue)</a:t>
            </a:r>
          </a:p>
          <a:p>
            <a:pPr marL="0" indent="0">
              <a:buNone/>
            </a:pPr>
            <a:endParaRPr lang="en-US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55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3837-9E97-40E5-98E4-913DD1FDDAF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D28F-018A-48FD-B925-5E7977E098F2}" type="slidenum">
              <a:rPr lang="de-DE"/>
              <a:pPr/>
              <a:t>130</a:t>
            </a:fld>
            <a:endParaRPr lang="de-DE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Dijkstra's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de-DE" sz="2800" dirty="0" smtClean="0"/>
              <a:t>Assume input graph has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sz="2800" dirty="0" smtClean="0"/>
              <a:t>nodes,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m </a:t>
            </a:r>
            <a:r>
              <a:rPr lang="de-DE" sz="2800" dirty="0" smtClean="0"/>
              <a:t>edges</a:t>
            </a:r>
          </a:p>
          <a:p>
            <a:pPr>
              <a:lnSpc>
                <a:spcPct val="90000"/>
              </a:lnSpc>
            </a:pP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</a:rPr>
              <a:t>Op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(n)</a:t>
            </a:r>
            <a:r>
              <a:rPr lang="de-DE" sz="2800" dirty="0" smtClean="0"/>
              <a:t>: runtime of operation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Op</a:t>
            </a:r>
            <a:r>
              <a:rPr lang="de-DE" sz="2800" dirty="0" smtClean="0"/>
              <a:t> on data structure </a:t>
            </a:r>
          </a:p>
          <a:p>
            <a:pPr>
              <a:lnSpc>
                <a:spcPct val="90000"/>
              </a:lnSpc>
              <a:buNone/>
            </a:pPr>
            <a:r>
              <a:rPr lang="de-DE" sz="2800" dirty="0" smtClean="0"/>
              <a:t>    with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 smtClean="0"/>
              <a:t> elements</a:t>
            </a:r>
          </a:p>
          <a:p>
            <a:pPr>
              <a:lnSpc>
                <a:spcPct val="90000"/>
              </a:lnSpc>
              <a:buNone/>
            </a:pPr>
            <a:endParaRPr lang="de-DE" sz="15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/>
            </a:r>
            <a:br>
              <a:rPr lang="de-DE" sz="2800" dirty="0" smtClean="0">
                <a:solidFill>
                  <a:schemeClr val="accent2"/>
                </a:solidFill>
              </a:rPr>
            </a:br>
            <a:r>
              <a:rPr lang="de-DE" sz="2800" dirty="0" smtClean="0">
                <a:solidFill>
                  <a:schemeClr val="accent2"/>
                </a:solidFill>
              </a:rPr>
              <a:t>Runtime: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  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Dijkstra</a:t>
            </a:r>
            <a:r>
              <a:rPr lang="de-DE" sz="2400" dirty="0">
                <a:solidFill>
                  <a:schemeClr val="hlink"/>
                </a:solidFill>
              </a:rPr>
              <a:t> = O(n(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DeleteMin</a:t>
            </a:r>
            <a:r>
              <a:rPr lang="de-DE" sz="2400" dirty="0">
                <a:solidFill>
                  <a:schemeClr val="hlink"/>
                </a:solidFill>
              </a:rPr>
              <a:t>(n)+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Insert</a:t>
            </a:r>
            <a:r>
              <a:rPr lang="de-DE" sz="2400" dirty="0">
                <a:solidFill>
                  <a:schemeClr val="hlink"/>
                </a:solidFill>
              </a:rPr>
              <a:t>(n)) + </a:t>
            </a:r>
            <a:r>
              <a:rPr lang="de-DE" sz="2400" dirty="0" smtClean="0">
                <a:solidFill>
                  <a:schemeClr val="hlink"/>
                </a:solidFill>
              </a:rPr>
              <a:t>m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400" dirty="0" err="1" smtClean="0">
                <a:solidFill>
                  <a:schemeClr val="hlink"/>
                </a:solidFill>
              </a:rPr>
              <a:t>T</a:t>
            </a:r>
            <a:r>
              <a:rPr lang="de-DE" sz="2400" baseline="-25000" dirty="0" err="1" smtClean="0">
                <a:solidFill>
                  <a:schemeClr val="hlink"/>
                </a:solidFill>
              </a:rPr>
              <a:t>decreaseKey</a:t>
            </a:r>
            <a:r>
              <a:rPr lang="de-DE" sz="2400" dirty="0" smtClean="0">
                <a:solidFill>
                  <a:schemeClr val="hlink"/>
                </a:solidFill>
              </a:rPr>
              <a:t>(n</a:t>
            </a:r>
            <a:r>
              <a:rPr lang="de-DE" sz="2400" dirty="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Binary heap:</a:t>
            </a:r>
            <a:r>
              <a:rPr lang="de-DE" sz="2800" dirty="0" smtClean="0"/>
              <a:t> all operations have runtime </a:t>
            </a:r>
            <a:r>
              <a:rPr lang="de-DE" sz="2800" dirty="0">
                <a:solidFill>
                  <a:schemeClr val="hlink"/>
                </a:solidFill>
              </a:rPr>
              <a:t>O(log n),</a:t>
            </a:r>
            <a:r>
              <a:rPr lang="de-DE" sz="2800" dirty="0"/>
              <a:t> </a:t>
            </a:r>
            <a:r>
              <a:rPr lang="de-DE" sz="2800" dirty="0" smtClean="0"/>
              <a:t>so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Dijkstra</a:t>
            </a:r>
            <a:r>
              <a:rPr lang="de-DE" sz="2800" dirty="0">
                <a:solidFill>
                  <a:schemeClr val="hlink"/>
                </a:solidFill>
              </a:rPr>
              <a:t> = O((m+n)log n)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Fibonacci </a:t>
            </a:r>
            <a:r>
              <a:rPr lang="de-DE" sz="2800" dirty="0" smtClean="0">
                <a:solidFill>
                  <a:schemeClr val="accent2"/>
                </a:solidFill>
              </a:rPr>
              <a:t>heap</a:t>
            </a:r>
            <a:r>
              <a:rPr lang="de-DE" sz="2800" dirty="0" smtClean="0"/>
              <a:t>: amortized runtimes</a:t>
            </a:r>
            <a:endParaRPr lang="de-DE" sz="2800" dirty="0"/>
          </a:p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DeleteMin</a:t>
            </a:r>
            <a:r>
              <a:rPr lang="de-DE" sz="2800" dirty="0">
                <a:solidFill>
                  <a:schemeClr val="hlink"/>
                </a:solidFill>
              </a:rPr>
              <a:t>(n)=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Insert</a:t>
            </a:r>
            <a:r>
              <a:rPr lang="de-DE" sz="2800" dirty="0">
                <a:solidFill>
                  <a:schemeClr val="hlink"/>
                </a:solidFill>
              </a:rPr>
              <a:t>(n)=O(log n)</a:t>
            </a:r>
          </a:p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decreaseKey</a:t>
            </a:r>
            <a:r>
              <a:rPr lang="de-DE" sz="2800" dirty="0">
                <a:solidFill>
                  <a:schemeClr val="hlink"/>
                </a:solidFill>
              </a:rPr>
              <a:t>(n)=O(1)</a:t>
            </a:r>
          </a:p>
          <a:p>
            <a:pPr>
              <a:lnSpc>
                <a:spcPct val="90000"/>
              </a:lnSpc>
            </a:pPr>
            <a:r>
              <a:rPr lang="de-DE" sz="2800" dirty="0" smtClean="0"/>
              <a:t>Therefore,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Dijkstra</a:t>
            </a:r>
            <a:r>
              <a:rPr lang="de-DE" sz="2800" dirty="0">
                <a:solidFill>
                  <a:schemeClr val="hlink"/>
                </a:solidFill>
              </a:rPr>
              <a:t> = O(n log n + m)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953708" y="3123202"/>
            <a:ext cx="325016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383124" y="2939963"/>
            <a:ext cx="325016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4290" y="2814828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time we traverse an edge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4739" y="2570631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vertex added/removed precisely once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9C5-B5FE-458A-BC07-8FB4844272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E98A-EAE2-4DCF-9FAE-C7F4FC59B872}" type="slidenum">
              <a:rPr lang="de-DE"/>
              <a:pPr/>
              <a:t>131</a:t>
            </a:fld>
            <a:endParaRPr lang="de-DE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Dijkstra's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Remark:</a:t>
            </a:r>
            <a:r>
              <a:rPr lang="de-DE" sz="2800" dirty="0" smtClean="0"/>
              <a:t> Dijkstra´s Algorithm does not need a general priority queue but only a </a:t>
            </a:r>
            <a:r>
              <a:rPr lang="de-DE" sz="2800" dirty="0" smtClean="0">
                <a:solidFill>
                  <a:srgbClr val="FF0000"/>
                </a:solidFill>
              </a:rPr>
              <a:t>monotonic priority queue</a:t>
            </a:r>
            <a:r>
              <a:rPr lang="de-DE" sz="2800" dirty="0" smtClean="0"/>
              <a:t> (i.e., labels are distances, which are </a:t>
            </a:r>
            <a:r>
              <a:rPr lang="de-DE" sz="2800" smtClean="0"/>
              <a:t>monotonically decreasing!)</a:t>
            </a:r>
            <a:endParaRPr lang="de-DE" sz="2800" dirty="0"/>
          </a:p>
          <a:p>
            <a:pPr>
              <a:buFontTx/>
              <a:buNone/>
            </a:pPr>
            <a:endParaRPr lang="de-DE" sz="1600" dirty="0"/>
          </a:p>
          <a:p>
            <a:pPr>
              <a:buFontTx/>
              <a:buNone/>
            </a:pPr>
            <a:r>
              <a:rPr lang="de-DE" sz="2800" dirty="0" smtClean="0"/>
              <a:t>If all edge costs are integer values in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[0,C], </a:t>
            </a:r>
            <a:r>
              <a:rPr lang="de-DE" sz="2800" dirty="0" smtClean="0"/>
              <a:t>use a </a:t>
            </a:r>
          </a:p>
          <a:p>
            <a:pPr>
              <a:buFontTx/>
              <a:buNone/>
            </a:pPr>
            <a:r>
              <a:rPr lang="de-DE" sz="2800" dirty="0" smtClean="0"/>
              <a:t>Radix heap. Its amortized runtimes are</a:t>
            </a:r>
          </a:p>
          <a:p>
            <a:pPr>
              <a:lnSpc>
                <a:spcPct val="90000"/>
              </a:lnSpc>
            </a:pPr>
            <a:r>
              <a:rPr lang="de-DE" sz="2800" dirty="0" smtClean="0">
                <a:solidFill>
                  <a:schemeClr val="hlink"/>
                </a:solidFill>
              </a:rPr>
              <a:t>T</a:t>
            </a:r>
            <a:r>
              <a:rPr lang="de-DE" sz="2800" baseline="-25000" dirty="0" smtClean="0">
                <a:solidFill>
                  <a:schemeClr val="hlink"/>
                </a:solidFill>
              </a:rPr>
              <a:t>DeleteMin</a:t>
            </a:r>
            <a:r>
              <a:rPr lang="de-DE" sz="2800" dirty="0" smtClean="0">
                <a:solidFill>
                  <a:schemeClr val="hlink"/>
                </a:solidFill>
              </a:rPr>
              <a:t>(n)=T</a:t>
            </a:r>
            <a:r>
              <a:rPr lang="de-DE" sz="2800" baseline="-25000" dirty="0" smtClean="0">
                <a:solidFill>
                  <a:schemeClr val="hlink"/>
                </a:solidFill>
              </a:rPr>
              <a:t>decreaseKey</a:t>
            </a:r>
            <a:r>
              <a:rPr lang="de-DE" sz="2800" dirty="0" smtClean="0">
                <a:solidFill>
                  <a:schemeClr val="hlink"/>
                </a:solidFill>
              </a:rPr>
              <a:t>(n)=O(1)</a:t>
            </a:r>
          </a:p>
          <a:p>
            <a:pPr>
              <a:lnSpc>
                <a:spcPct val="90000"/>
              </a:lnSpc>
            </a:pPr>
            <a:r>
              <a:rPr lang="de-DE" sz="2800" dirty="0" smtClean="0">
                <a:solidFill>
                  <a:schemeClr val="hlink"/>
                </a:solidFill>
              </a:rPr>
              <a:t>T</a:t>
            </a:r>
            <a:r>
              <a:rPr lang="de-DE" sz="2800" baseline="-25000" dirty="0" smtClean="0">
                <a:solidFill>
                  <a:schemeClr val="hlink"/>
                </a:solidFill>
              </a:rPr>
              <a:t>Insert</a:t>
            </a:r>
            <a:r>
              <a:rPr lang="de-DE" sz="2800" dirty="0" smtClean="0">
                <a:solidFill>
                  <a:schemeClr val="hlink"/>
                </a:solidFill>
              </a:rPr>
              <a:t>(n)=O(log C)</a:t>
            </a:r>
          </a:p>
          <a:p>
            <a:pPr>
              <a:lnSpc>
                <a:spcPct val="90000"/>
              </a:lnSpc>
            </a:pPr>
            <a:r>
              <a:rPr lang="de-DE" sz="2800" dirty="0" smtClean="0"/>
              <a:t>Thus in this case, </a:t>
            </a:r>
            <a:r>
              <a:rPr lang="de-DE" sz="2800" dirty="0" smtClean="0">
                <a:solidFill>
                  <a:schemeClr val="hlink"/>
                </a:solidFill>
              </a:rPr>
              <a:t>T</a:t>
            </a:r>
            <a:r>
              <a:rPr lang="de-DE" sz="2800" baseline="-25000" dirty="0" smtClean="0">
                <a:solidFill>
                  <a:schemeClr val="hlink"/>
                </a:solidFill>
              </a:rPr>
              <a:t>Dijkstra</a:t>
            </a:r>
            <a:r>
              <a:rPr lang="de-DE" sz="2800" dirty="0" smtClean="0">
                <a:solidFill>
                  <a:schemeClr val="hlink"/>
                </a:solidFill>
              </a:rPr>
              <a:t> = O(n log C + m)</a:t>
            </a:r>
          </a:p>
          <a:p>
            <a:pPr>
              <a:buFontTx/>
              <a:buNone/>
            </a:pP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023A-E409-4FA2-A6F9-00FFC3517103}" type="datetime1">
              <a:rPr lang="de-DE"/>
              <a:pPr/>
              <a:t>24.10.2019</a:t>
            </a:fld>
            <a:endParaRPr lang="de-DE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A3A2-A86E-4FD2-9342-1AAC299E410E}" type="slidenum">
              <a:rPr lang="de-DE"/>
              <a:pPr/>
              <a:t>132</a:t>
            </a:fld>
            <a:endParaRPr lang="de-D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Minimal Spanning Tree</a:t>
            </a:r>
            <a:endParaRPr lang="de-DE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Problem:</a:t>
            </a:r>
            <a:r>
              <a:rPr lang="de-DE" dirty="0" smtClean="0"/>
              <a:t> Which edges do I need to take in order to connect all nodes at the lowest possible cost?</a:t>
            </a:r>
            <a:endParaRPr lang="de-DE" dirty="0"/>
          </a:p>
        </p:txBody>
      </p:sp>
      <p:sp>
        <p:nvSpPr>
          <p:cNvPr id="313348" name="Oval 4"/>
          <p:cNvSpPr>
            <a:spLocks noChangeArrowheads="1"/>
          </p:cNvSpPr>
          <p:nvPr/>
        </p:nvSpPr>
        <p:spPr bwMode="auto">
          <a:xfrm>
            <a:off x="2844800" y="36449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13349" name="Oval 5"/>
          <p:cNvSpPr>
            <a:spLocks noChangeArrowheads="1"/>
          </p:cNvSpPr>
          <p:nvPr/>
        </p:nvSpPr>
        <p:spPr bwMode="auto">
          <a:xfrm>
            <a:off x="4645025" y="34290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13351" name="Oval 7"/>
          <p:cNvSpPr>
            <a:spLocks noChangeArrowheads="1"/>
          </p:cNvSpPr>
          <p:nvPr/>
        </p:nvSpPr>
        <p:spPr bwMode="auto">
          <a:xfrm>
            <a:off x="5292725" y="58054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13352" name="Oval 8"/>
          <p:cNvSpPr>
            <a:spLocks noChangeArrowheads="1"/>
          </p:cNvSpPr>
          <p:nvPr/>
        </p:nvSpPr>
        <p:spPr bwMode="auto">
          <a:xfrm>
            <a:off x="6300788" y="38608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13355" name="Oval 11"/>
          <p:cNvSpPr>
            <a:spLocks noChangeArrowheads="1"/>
          </p:cNvSpPr>
          <p:nvPr/>
        </p:nvSpPr>
        <p:spPr bwMode="auto">
          <a:xfrm>
            <a:off x="6805613" y="51562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13356" name="Line 12"/>
          <p:cNvSpPr>
            <a:spLocks noChangeShapeType="1"/>
          </p:cNvSpPr>
          <p:nvPr/>
        </p:nvSpPr>
        <p:spPr bwMode="auto">
          <a:xfrm>
            <a:off x="2268538" y="5013325"/>
            <a:ext cx="9366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57" name="Line 13"/>
          <p:cNvSpPr>
            <a:spLocks noChangeShapeType="1"/>
          </p:cNvSpPr>
          <p:nvPr/>
        </p:nvSpPr>
        <p:spPr bwMode="auto">
          <a:xfrm flipV="1">
            <a:off x="3348038" y="5013325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58" name="Line 14"/>
          <p:cNvSpPr>
            <a:spLocks noChangeShapeType="1"/>
          </p:cNvSpPr>
          <p:nvPr/>
        </p:nvSpPr>
        <p:spPr bwMode="auto">
          <a:xfrm flipV="1">
            <a:off x="2268538" y="3860800"/>
            <a:ext cx="576262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59" name="Line 15"/>
          <p:cNvSpPr>
            <a:spLocks noChangeShapeType="1"/>
          </p:cNvSpPr>
          <p:nvPr/>
        </p:nvSpPr>
        <p:spPr bwMode="auto">
          <a:xfrm>
            <a:off x="2987675" y="3860800"/>
            <a:ext cx="288925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60" name="Line 16"/>
          <p:cNvSpPr>
            <a:spLocks noChangeShapeType="1"/>
          </p:cNvSpPr>
          <p:nvPr/>
        </p:nvSpPr>
        <p:spPr bwMode="auto">
          <a:xfrm flipV="1">
            <a:off x="3060700" y="3500438"/>
            <a:ext cx="15827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63" name="Line 19"/>
          <p:cNvSpPr>
            <a:spLocks noChangeShapeType="1"/>
          </p:cNvSpPr>
          <p:nvPr/>
        </p:nvSpPr>
        <p:spPr bwMode="auto">
          <a:xfrm flipH="1" flipV="1">
            <a:off x="4860925" y="3573463"/>
            <a:ext cx="14398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64" name="Line 20"/>
          <p:cNvSpPr>
            <a:spLocks noChangeShapeType="1"/>
          </p:cNvSpPr>
          <p:nvPr/>
        </p:nvSpPr>
        <p:spPr bwMode="auto">
          <a:xfrm flipV="1">
            <a:off x="5508625" y="5300663"/>
            <a:ext cx="129540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65" name="Line 21"/>
          <p:cNvSpPr>
            <a:spLocks noChangeShapeType="1"/>
          </p:cNvSpPr>
          <p:nvPr/>
        </p:nvSpPr>
        <p:spPr bwMode="auto">
          <a:xfrm>
            <a:off x="6445250" y="4076700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66" name="Line 22"/>
          <p:cNvSpPr>
            <a:spLocks noChangeShapeType="1"/>
          </p:cNvSpPr>
          <p:nvPr/>
        </p:nvSpPr>
        <p:spPr bwMode="auto">
          <a:xfrm flipH="1">
            <a:off x="4500563" y="3644900"/>
            <a:ext cx="2159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67" name="Line 23"/>
          <p:cNvSpPr>
            <a:spLocks noChangeShapeType="1"/>
          </p:cNvSpPr>
          <p:nvPr/>
        </p:nvSpPr>
        <p:spPr bwMode="auto">
          <a:xfrm flipV="1">
            <a:off x="4572000" y="4076700"/>
            <a:ext cx="1728788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70" name="Line 26"/>
          <p:cNvSpPr>
            <a:spLocks noChangeShapeType="1"/>
          </p:cNvSpPr>
          <p:nvPr/>
        </p:nvSpPr>
        <p:spPr bwMode="auto">
          <a:xfrm>
            <a:off x="3419475" y="5732463"/>
            <a:ext cx="187325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3350" name="Oval 6"/>
          <p:cNvSpPr>
            <a:spLocks noChangeArrowheads="1"/>
          </p:cNvSpPr>
          <p:nvPr/>
        </p:nvSpPr>
        <p:spPr bwMode="auto">
          <a:xfrm>
            <a:off x="4356100" y="48688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13353" name="Oval 9"/>
          <p:cNvSpPr>
            <a:spLocks noChangeArrowheads="1"/>
          </p:cNvSpPr>
          <p:nvPr/>
        </p:nvSpPr>
        <p:spPr bwMode="auto">
          <a:xfrm>
            <a:off x="2124075" y="48688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13354" name="Oval 10"/>
          <p:cNvSpPr>
            <a:spLocks noChangeArrowheads="1"/>
          </p:cNvSpPr>
          <p:nvPr/>
        </p:nvSpPr>
        <p:spPr bwMode="auto">
          <a:xfrm>
            <a:off x="3205163" y="55895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13371" name="Text Box 27"/>
          <p:cNvSpPr txBox="1">
            <a:spLocks noChangeArrowheads="1"/>
          </p:cNvSpPr>
          <p:nvPr/>
        </p:nvSpPr>
        <p:spPr bwMode="auto">
          <a:xfrm>
            <a:off x="2195513" y="4076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3372" name="Text Box 28"/>
          <p:cNvSpPr txBox="1">
            <a:spLocks noChangeArrowheads="1"/>
          </p:cNvSpPr>
          <p:nvPr/>
        </p:nvSpPr>
        <p:spPr bwMode="auto">
          <a:xfrm>
            <a:off x="2411413" y="5373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13373" name="Text Box 29"/>
          <p:cNvSpPr txBox="1">
            <a:spLocks noChangeArrowheads="1"/>
          </p:cNvSpPr>
          <p:nvPr/>
        </p:nvSpPr>
        <p:spPr bwMode="auto">
          <a:xfrm>
            <a:off x="5508625" y="3357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13374" name="Text Box 30"/>
          <p:cNvSpPr txBox="1">
            <a:spLocks noChangeArrowheads="1"/>
          </p:cNvSpPr>
          <p:nvPr/>
        </p:nvSpPr>
        <p:spPr bwMode="auto">
          <a:xfrm>
            <a:off x="4643438" y="4076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13375" name="Text Box 31"/>
          <p:cNvSpPr txBox="1">
            <a:spLocks noChangeArrowheads="1"/>
          </p:cNvSpPr>
          <p:nvPr/>
        </p:nvSpPr>
        <p:spPr bwMode="auto">
          <a:xfrm>
            <a:off x="3635375" y="3644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13376" name="Text Box 32"/>
          <p:cNvSpPr txBox="1">
            <a:spLocks noChangeArrowheads="1"/>
          </p:cNvSpPr>
          <p:nvPr/>
        </p:nvSpPr>
        <p:spPr bwMode="auto">
          <a:xfrm>
            <a:off x="3132138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3377" name="Text Box 33"/>
          <p:cNvSpPr txBox="1">
            <a:spLocks noChangeArrowheads="1"/>
          </p:cNvSpPr>
          <p:nvPr/>
        </p:nvSpPr>
        <p:spPr bwMode="auto">
          <a:xfrm>
            <a:off x="3708400" y="48688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3378" name="Text Box 34"/>
          <p:cNvSpPr txBox="1">
            <a:spLocks noChangeArrowheads="1"/>
          </p:cNvSpPr>
          <p:nvPr/>
        </p:nvSpPr>
        <p:spPr bwMode="auto">
          <a:xfrm>
            <a:off x="4427538" y="54451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13379" name="Text Box 35"/>
          <p:cNvSpPr txBox="1">
            <a:spLocks noChangeArrowheads="1"/>
          </p:cNvSpPr>
          <p:nvPr/>
        </p:nvSpPr>
        <p:spPr bwMode="auto">
          <a:xfrm>
            <a:off x="5867400" y="5229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13380" name="Text Box 36"/>
          <p:cNvSpPr txBox="1">
            <a:spLocks noChangeArrowheads="1"/>
          </p:cNvSpPr>
          <p:nvPr/>
        </p:nvSpPr>
        <p:spPr bwMode="auto">
          <a:xfrm>
            <a:off x="6732588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13381" name="Text Box 37"/>
          <p:cNvSpPr txBox="1">
            <a:spLocks noChangeArrowheads="1"/>
          </p:cNvSpPr>
          <p:nvPr/>
        </p:nvSpPr>
        <p:spPr bwMode="auto">
          <a:xfrm>
            <a:off x="5364163" y="4508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133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133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13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133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133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133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133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133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43EE-C0DD-4FFB-A4EB-CC38AE21F739}" type="datetime1">
              <a:rPr lang="de-DE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Chapter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AF34-6775-4A13-AC07-264DE890A62D}" type="slidenum">
              <a:rPr lang="de-DE"/>
              <a:pPr/>
              <a:t>133</a:t>
            </a:fld>
            <a:endParaRPr lang="de-DE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Minimal Spanning Tree</a:t>
            </a:r>
            <a:endParaRPr lang="de-DE" dirty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Input: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800" dirty="0" smtClean="0"/>
              <a:t>Undirected graph </a:t>
            </a:r>
            <a:r>
              <a:rPr lang="de-DE" sz="2800" dirty="0">
                <a:solidFill>
                  <a:schemeClr val="hlink"/>
                </a:solidFill>
              </a:rPr>
              <a:t>G=(V,E)</a:t>
            </a:r>
          </a:p>
          <a:p>
            <a:pPr>
              <a:lnSpc>
                <a:spcPct val="80000"/>
              </a:lnSpc>
            </a:pPr>
            <a:r>
              <a:rPr lang="de-DE" sz="2800" dirty="0" smtClean="0"/>
              <a:t>Edge costs </a:t>
            </a:r>
            <a:r>
              <a:rPr lang="de-DE" sz="2800" dirty="0" smtClean="0">
                <a:solidFill>
                  <a:schemeClr val="hlink"/>
                </a:solidFill>
              </a:rPr>
              <a:t>c:E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sz="2800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r>
              <a:rPr lang="de-DE" sz="2800" baseline="-25000" dirty="0" smtClean="0">
                <a:solidFill>
                  <a:schemeClr val="hlink"/>
                </a:solidFill>
              </a:rPr>
              <a:t>+</a:t>
            </a: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de-DE" sz="1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Output: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800" dirty="0" smtClean="0"/>
              <a:t>Subset </a:t>
            </a:r>
            <a:r>
              <a:rPr lang="de-DE" sz="2800" dirty="0" smtClean="0">
                <a:solidFill>
                  <a:schemeClr val="hlink"/>
                </a:solidFill>
              </a:rPr>
              <a:t>T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⊆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dirty="0" smtClean="0"/>
              <a:t> </a:t>
            </a:r>
            <a:r>
              <a:rPr lang="de-DE" sz="2800" dirty="0"/>
              <a:t>so </a:t>
            </a:r>
            <a:r>
              <a:rPr lang="de-DE" sz="2800" dirty="0" smtClean="0"/>
              <a:t>that the graph </a:t>
            </a:r>
            <a:r>
              <a:rPr lang="de-DE" sz="2800" dirty="0">
                <a:solidFill>
                  <a:schemeClr val="hlink"/>
                </a:solidFill>
              </a:rPr>
              <a:t>(V,T)</a:t>
            </a:r>
            <a:r>
              <a:rPr lang="de-DE" sz="2800" dirty="0"/>
              <a:t> </a:t>
            </a:r>
            <a:r>
              <a:rPr lang="de-DE" sz="2800" dirty="0" smtClean="0"/>
              <a:t>is connected and </a:t>
            </a:r>
            <a:r>
              <a:rPr lang="de-DE" sz="2800" dirty="0">
                <a:solidFill>
                  <a:schemeClr val="hlink"/>
                </a:solidFill>
              </a:rPr>
              <a:t>c(T)=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 smtClean="0">
                <a:solidFill>
                  <a:schemeClr val="hlink"/>
                </a:solidFill>
                <a:sym typeface="Symbol" pitchFamily="18" charset="2"/>
              </a:rPr>
              <a:t>e</a:t>
            </a:r>
            <a:r>
              <a:rPr lang="de-DE" sz="2800" baseline="-25000" dirty="0" smtClean="0">
                <a:solidFill>
                  <a:schemeClr val="hlink"/>
                </a:solidFill>
                <a:sym typeface="Symbol"/>
              </a:rPr>
              <a:t>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T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c(e)</a:t>
            </a:r>
            <a:r>
              <a:rPr lang="de-DE" sz="2800" dirty="0"/>
              <a:t> </a:t>
            </a:r>
            <a:r>
              <a:rPr lang="de-DE" sz="2800" dirty="0" smtClean="0"/>
              <a:t>is minimal</a:t>
            </a:r>
            <a:endParaRPr lang="de-DE" sz="2800" dirty="0"/>
          </a:p>
          <a:p>
            <a:pPr>
              <a:lnSpc>
                <a:spcPct val="80000"/>
              </a:lnSpc>
            </a:pPr>
            <a:endParaRPr lang="de-DE" sz="1400" dirty="0"/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dirty="0"/>
              <a:t> </a:t>
            </a:r>
            <a:r>
              <a:rPr lang="de-DE" sz="2800" dirty="0" smtClean="0">
                <a:solidFill>
                  <a:srgbClr val="FF0000"/>
                </a:solidFill>
              </a:rPr>
              <a:t>always</a:t>
            </a:r>
            <a:r>
              <a:rPr lang="de-DE" sz="2800" dirty="0" smtClean="0"/>
              <a:t> forms a tree (if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 </a:t>
            </a:r>
            <a:r>
              <a:rPr lang="de-DE" sz="2800" dirty="0" smtClean="0"/>
              <a:t>is positive</a:t>
            </a:r>
            <a:r>
              <a:rPr lang="de-DE" sz="2800" dirty="0" smtClean="0"/>
              <a:t>). (Why?)</a:t>
            </a:r>
            <a:endParaRPr lang="de-DE" sz="2800" dirty="0"/>
          </a:p>
          <a:p>
            <a:pPr>
              <a:lnSpc>
                <a:spcPct val="80000"/>
              </a:lnSpc>
            </a:pPr>
            <a:r>
              <a:rPr lang="de-DE" sz="2800" dirty="0" smtClean="0"/>
              <a:t>Tree over all nodes </a:t>
            </a:r>
            <a:r>
              <a:rPr lang="de-DE" sz="2800" dirty="0"/>
              <a:t>in </a:t>
            </a:r>
            <a:r>
              <a:rPr lang="de-DE" sz="2800" dirty="0">
                <a:solidFill>
                  <a:schemeClr val="accent2"/>
                </a:solidFill>
              </a:rPr>
              <a:t>V</a:t>
            </a:r>
            <a:r>
              <a:rPr lang="de-DE" sz="2800" dirty="0"/>
              <a:t> </a:t>
            </a:r>
            <a:r>
              <a:rPr lang="de-DE" sz="2800" dirty="0" smtClean="0"/>
              <a:t>with minimum cost: </a:t>
            </a:r>
            <a:r>
              <a:rPr lang="de-DE" sz="2800" dirty="0" smtClean="0">
                <a:solidFill>
                  <a:srgbClr val="FF0000"/>
                </a:solidFill>
              </a:rPr>
              <a:t>minimal spanning tree </a:t>
            </a:r>
            <a:r>
              <a:rPr lang="de-DE" sz="2800" dirty="0">
                <a:solidFill>
                  <a:srgbClr val="FF0000"/>
                </a:solidFill>
              </a:rPr>
              <a:t>(</a:t>
            </a:r>
            <a:r>
              <a:rPr lang="de-DE" sz="2800" dirty="0" smtClean="0">
                <a:solidFill>
                  <a:srgbClr val="FF0000"/>
                </a:solidFill>
              </a:rPr>
              <a:t>MST)</a:t>
            </a:r>
            <a:endParaRPr lang="de-DE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0686-494B-436D-B644-EAC52EAD123E}" type="datetime1">
              <a:rPr lang="de-DE" smtClean="0"/>
              <a:pPr/>
              <a:t>24.10.2019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62A2-453B-456D-97B6-1CDED75F2174}" type="slidenum">
              <a:rPr lang="de-DE"/>
              <a:pPr/>
              <a:t>134</a:t>
            </a:fld>
            <a:endParaRPr lang="de-DE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Prim´s Algorithm</a:t>
            </a:r>
            <a:endParaRPr lang="de-DE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1918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Procedure </a:t>
            </a:r>
            <a:r>
              <a:rPr lang="de-DE" sz="2800" dirty="0" smtClean="0">
                <a:solidFill>
                  <a:schemeClr val="accent2"/>
                </a:solidFill>
              </a:rPr>
              <a:t>Prim</a:t>
            </a:r>
            <a:r>
              <a:rPr lang="de-DE" sz="2800" dirty="0" smtClean="0"/>
              <a:t>(</a:t>
            </a:r>
            <a:r>
              <a:rPr lang="de-DE" sz="2800" dirty="0" smtClean="0">
                <a:solidFill>
                  <a:schemeClr val="hlink"/>
                </a:solidFill>
              </a:rPr>
              <a:t>s</a:t>
            </a:r>
            <a:r>
              <a:rPr lang="de-DE" sz="2800" dirty="0"/>
              <a:t>: </a:t>
            </a:r>
            <a:r>
              <a:rPr lang="de-DE" sz="2800" dirty="0">
                <a:solidFill>
                  <a:schemeClr val="hlink"/>
                </a:solidFill>
              </a:rPr>
              <a:t>NodeId</a:t>
            </a:r>
            <a:r>
              <a:rPr lang="de-DE" sz="2800" dirty="0"/>
              <a:t>)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d</a:t>
            </a:r>
            <a:r>
              <a:rPr lang="de-DE" sz="2800" dirty="0" smtClean="0">
                <a:solidFill>
                  <a:schemeClr val="hlink"/>
                </a:solidFill>
              </a:rPr>
              <a:t>=&lt;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>
                <a:solidFill>
                  <a:schemeClr val="hlink"/>
                </a:solidFill>
              </a:rPr>
              <a:t>,…,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 </a:t>
            </a:r>
            <a:r>
              <a:rPr lang="de-DE" sz="2800" dirty="0" smtClean="0">
                <a:solidFill>
                  <a:schemeClr val="hlink"/>
                </a:solidFill>
              </a:rPr>
              <a:t>&gt;: </a:t>
            </a:r>
            <a:r>
              <a:rPr lang="de-DE" sz="2800" dirty="0">
                <a:solidFill>
                  <a:schemeClr val="hlink"/>
                </a:solidFill>
              </a:rPr>
              <a:t>NodeArray</a:t>
            </a:r>
            <a:r>
              <a:rPr lang="de-DE" sz="2800" dirty="0"/>
              <a:t> of </a:t>
            </a:r>
            <a:r>
              <a:rPr lang="de-DE" sz="2800" dirty="0">
                <a:solidFill>
                  <a:schemeClr val="hlink"/>
                </a:solidFill>
                <a:latin typeface="Lucida Sans Unicode"/>
                <a:cs typeface="Lucida Sans Unicode"/>
              </a:rPr>
              <a:t>ℝ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∪</a:t>
            </a:r>
            <a:r>
              <a:rPr lang="de-DE" sz="2800" dirty="0" smtClean="0">
                <a:solidFill>
                  <a:schemeClr val="hlink"/>
                </a:solidFill>
              </a:rPr>
              <a:t>{-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>
                <a:solidFill>
                  <a:schemeClr val="hlink"/>
                </a:solidFill>
              </a:rPr>
              <a:t>,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>
                <a:solidFill>
                  <a:schemeClr val="hlink"/>
                </a:solidFill>
              </a:rPr>
              <a:t>}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parent</a:t>
            </a:r>
            <a:r>
              <a:rPr lang="de-DE" sz="2800" dirty="0" smtClean="0">
                <a:solidFill>
                  <a:schemeClr val="hlink"/>
                </a:solidFill>
              </a:rPr>
              <a:t>=&lt;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800" dirty="0" smtClean="0">
                <a:solidFill>
                  <a:schemeClr val="hlink"/>
                </a:solidFill>
              </a:rPr>
              <a:t>,…,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800" dirty="0" smtClean="0">
                <a:solidFill>
                  <a:schemeClr val="hlink"/>
                </a:solidFill>
              </a:rPr>
              <a:t>&gt;: </a:t>
            </a:r>
            <a:r>
              <a:rPr lang="de-DE" sz="2800" dirty="0">
                <a:solidFill>
                  <a:schemeClr val="hlink"/>
                </a:solidFill>
              </a:rPr>
              <a:t>NodeArray</a:t>
            </a:r>
            <a:r>
              <a:rPr lang="de-DE" sz="2800" dirty="0"/>
              <a:t> of </a:t>
            </a:r>
            <a:r>
              <a:rPr lang="de-DE" sz="2800" dirty="0">
                <a:solidFill>
                  <a:schemeClr val="hlink"/>
                </a:solidFill>
              </a:rPr>
              <a:t>NodeId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d[s]:=0; parent[s]:=s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q=&lt;s&gt;: NodePQ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/>
              <a:t>while </a:t>
            </a:r>
            <a:r>
              <a:rPr lang="de-DE" sz="2800" dirty="0">
                <a:solidFill>
                  <a:schemeClr val="hlink"/>
                </a:solidFill>
              </a:rPr>
              <a:t>q </a:t>
            </a:r>
            <a:r>
              <a:rPr lang="de-DE" sz="2800" dirty="0" smtClean="0">
                <a:solidFill>
                  <a:schemeClr val="hlink"/>
                </a:solidFill>
              </a:rPr>
              <a:t>=&lt;&gt; </a:t>
            </a:r>
            <a:r>
              <a:rPr lang="de-DE" sz="2800" dirty="0" smtClean="0"/>
              <a:t>do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</a:t>
            </a:r>
            <a:r>
              <a:rPr lang="de-DE" sz="2800" dirty="0">
                <a:solidFill>
                  <a:schemeClr val="hlink"/>
                </a:solidFill>
              </a:rPr>
              <a:t>u:=q</a:t>
            </a:r>
            <a:r>
              <a:rPr lang="de-DE" sz="2800" dirty="0"/>
              <a:t>.</a:t>
            </a:r>
            <a:r>
              <a:rPr lang="de-DE" sz="2800" dirty="0">
                <a:solidFill>
                  <a:schemeClr val="accent2"/>
                </a:solidFill>
              </a:rPr>
              <a:t>deleteMin</a:t>
            </a:r>
            <a:r>
              <a:rPr lang="de-DE" sz="2800" dirty="0"/>
              <a:t>()  </a:t>
            </a:r>
            <a:r>
              <a:rPr lang="de-DE" sz="2800" dirty="0">
                <a:solidFill>
                  <a:srgbClr val="FF0000"/>
                </a:solidFill>
              </a:rPr>
              <a:t>// u: </a:t>
            </a:r>
            <a:r>
              <a:rPr lang="de-DE" sz="2800" dirty="0" smtClean="0">
                <a:solidFill>
                  <a:srgbClr val="FF0000"/>
                </a:solidFill>
              </a:rPr>
              <a:t>node with min distance</a:t>
            </a:r>
            <a:r>
              <a:rPr lang="de-DE" sz="2800" dirty="0">
                <a:solidFill>
                  <a:srgbClr val="FF0000"/>
                </a:solidFill>
              </a:rPr>
              <a:t/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/>
              <a:t>    foreach </a:t>
            </a:r>
            <a:r>
              <a:rPr lang="de-DE" sz="2800" dirty="0">
                <a:solidFill>
                  <a:schemeClr val="hlink"/>
                </a:solidFill>
              </a:rPr>
              <a:t>e=(</a:t>
            </a:r>
            <a:r>
              <a:rPr lang="de-DE" sz="2800" dirty="0" smtClean="0">
                <a:solidFill>
                  <a:schemeClr val="hlink"/>
                </a:solidFill>
              </a:rPr>
              <a:t>u,v)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∈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dirty="0" smtClean="0"/>
              <a:t> do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    if </a:t>
            </a:r>
            <a:r>
              <a:rPr lang="de-DE" sz="2800" dirty="0">
                <a:solidFill>
                  <a:schemeClr val="hlink"/>
                </a:solidFill>
              </a:rPr>
              <a:t>d[v] &gt; </a:t>
            </a:r>
            <a:r>
              <a:rPr lang="de-DE" sz="2800" dirty="0" smtClean="0">
                <a:solidFill>
                  <a:schemeClr val="hlink"/>
                </a:solidFill>
              </a:rPr>
              <a:t>c(e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then </a:t>
            </a:r>
            <a:r>
              <a:rPr lang="de-DE" sz="2800" dirty="0">
                <a:solidFill>
                  <a:srgbClr val="FF0000"/>
                </a:solidFill>
              </a:rPr>
              <a:t>// </a:t>
            </a:r>
            <a:r>
              <a:rPr lang="de-DE" sz="2800" dirty="0" smtClean="0">
                <a:solidFill>
                  <a:srgbClr val="FF0000"/>
                </a:solidFill>
              </a:rPr>
              <a:t>update </a:t>
            </a:r>
            <a:r>
              <a:rPr lang="de-DE" sz="2800" dirty="0">
                <a:solidFill>
                  <a:srgbClr val="FF0000"/>
                </a:solidFill>
              </a:rPr>
              <a:t>d[v]</a:t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/>
              <a:t>            if </a:t>
            </a:r>
            <a:r>
              <a:rPr lang="de-DE" sz="2800" dirty="0">
                <a:solidFill>
                  <a:schemeClr val="hlink"/>
                </a:solidFill>
              </a:rPr>
              <a:t>d[v</a:t>
            </a:r>
            <a:r>
              <a:rPr lang="de-DE" sz="2800" dirty="0" smtClean="0">
                <a:solidFill>
                  <a:schemeClr val="hlink"/>
                </a:solidFill>
              </a:rPr>
              <a:t>]=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 </a:t>
            </a:r>
            <a:r>
              <a:rPr lang="de-DE" sz="2800" dirty="0"/>
              <a:t>then </a:t>
            </a:r>
            <a:r>
              <a:rPr lang="de-DE" sz="2800" dirty="0">
                <a:solidFill>
                  <a:schemeClr val="hlink"/>
                </a:solidFill>
              </a:rPr>
              <a:t>q</a:t>
            </a:r>
            <a:r>
              <a:rPr lang="de-DE" sz="2800" dirty="0"/>
              <a:t>.</a:t>
            </a:r>
            <a:r>
              <a:rPr lang="de-DE" sz="2800" dirty="0">
                <a:solidFill>
                  <a:schemeClr val="accent2"/>
                </a:solidFill>
              </a:rPr>
              <a:t>insert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) </a:t>
            </a:r>
            <a:r>
              <a:rPr lang="de-DE" sz="2800" dirty="0">
                <a:solidFill>
                  <a:srgbClr val="FF0000"/>
                </a:solidFill>
              </a:rPr>
              <a:t>// v </a:t>
            </a:r>
            <a:r>
              <a:rPr lang="de-DE" sz="2800" dirty="0" smtClean="0">
                <a:solidFill>
                  <a:srgbClr val="FF0000"/>
                </a:solidFill>
              </a:rPr>
              <a:t>in </a:t>
            </a:r>
            <a:r>
              <a:rPr lang="de-DE" sz="2800" dirty="0">
                <a:solidFill>
                  <a:srgbClr val="FF0000"/>
                </a:solidFill>
              </a:rPr>
              <a:t>q?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        </a:t>
            </a:r>
            <a:r>
              <a:rPr lang="de-DE" sz="2800" dirty="0" smtClean="0">
                <a:solidFill>
                  <a:schemeClr val="hlink"/>
                </a:solidFill>
              </a:rPr>
              <a:t>parent[v</a:t>
            </a:r>
            <a:r>
              <a:rPr lang="de-DE" sz="2800" dirty="0">
                <a:solidFill>
                  <a:schemeClr val="hlink"/>
                </a:solidFill>
              </a:rPr>
              <a:t>]:=</a:t>
            </a:r>
            <a:r>
              <a:rPr lang="de-DE" sz="2800" dirty="0" smtClean="0">
                <a:solidFill>
                  <a:schemeClr val="hlink"/>
                </a:solidFill>
              </a:rPr>
              <a:t>u</a:t>
            </a:r>
            <a:br>
              <a:rPr lang="de-DE" sz="2800" dirty="0" smtClean="0">
                <a:solidFill>
                  <a:schemeClr val="hlink"/>
                </a:solidFill>
              </a:rPr>
            </a:br>
            <a:r>
              <a:rPr lang="de-DE" sz="2800" dirty="0" smtClean="0">
                <a:solidFill>
                  <a:schemeClr val="hlink"/>
                </a:solidFill>
              </a:rPr>
              <a:t>            </a:t>
            </a:r>
            <a:r>
              <a:rPr lang="de-DE" sz="2800" dirty="0" smtClean="0">
                <a:solidFill>
                  <a:srgbClr val="FF0000"/>
                </a:solidFill>
              </a:rPr>
              <a:t>// d[v] set to c(e)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        </a:t>
            </a:r>
            <a:r>
              <a:rPr lang="de-DE" sz="2800" dirty="0" smtClean="0">
                <a:solidFill>
                  <a:schemeClr val="hlink"/>
                </a:solidFill>
              </a:rPr>
              <a:t>q</a:t>
            </a:r>
            <a:r>
              <a:rPr lang="de-DE" sz="2800" dirty="0" smtClean="0"/>
              <a:t>.</a:t>
            </a:r>
            <a:r>
              <a:rPr lang="de-DE" sz="2800" dirty="0" smtClean="0">
                <a:solidFill>
                  <a:schemeClr val="accent2"/>
                </a:solidFill>
              </a:rPr>
              <a:t>decreaseKey</a:t>
            </a:r>
            <a:r>
              <a:rPr lang="de-DE" sz="2800" dirty="0" smtClean="0"/>
              <a:t>(</a:t>
            </a:r>
            <a:r>
              <a:rPr lang="de-DE" sz="2800" dirty="0" smtClean="0">
                <a:solidFill>
                  <a:schemeClr val="hlink"/>
                </a:solidFill>
              </a:rPr>
              <a:t>v, d[v]-c(e)</a:t>
            </a:r>
            <a:r>
              <a:rPr lang="de-DE" sz="2800" dirty="0"/>
              <a:t>)</a:t>
            </a:r>
            <a:br>
              <a:rPr lang="de-DE" sz="2800" dirty="0"/>
            </a:br>
            <a:r>
              <a:rPr lang="de-DE" sz="2800" dirty="0" smtClean="0"/>
              <a:t>	      store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along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with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endParaRPr lang="de-DE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	</a:t>
            </a:r>
            <a:r>
              <a:rPr lang="de-DE" sz="2800" dirty="0" smtClean="0">
                <a:solidFill>
                  <a:srgbClr val="FF0000"/>
                </a:solidFill>
              </a:rPr>
              <a:t>	</a:t>
            </a:r>
            <a:endParaRPr lang="de-DE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5508" name="Line 4"/>
          <p:cNvSpPr>
            <a:spLocks noChangeShapeType="1"/>
          </p:cNvSpPr>
          <p:nvPr/>
        </p:nvSpPr>
        <p:spPr bwMode="auto">
          <a:xfrm flipV="1">
            <a:off x="2123728" y="3140968"/>
            <a:ext cx="144463" cy="287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3837-9E97-40E5-98E4-913DD1FDDAF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D28F-018A-48FD-B925-5E7977E098F2}" type="slidenum">
              <a:rPr lang="de-DE"/>
              <a:pPr/>
              <a:t>135</a:t>
            </a:fld>
            <a:endParaRPr lang="de-DE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Prim´s Algorithm</a:t>
            </a:r>
            <a:endParaRPr lang="de-DE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de-DE" sz="2800" dirty="0"/>
              <a:t>Assume input graph has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sz="2800" dirty="0"/>
              <a:t>nodes,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m </a:t>
            </a:r>
            <a:r>
              <a:rPr lang="de-DE" sz="2800" dirty="0"/>
              <a:t>edges</a:t>
            </a:r>
            <a:endParaRPr lang="de-DE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</a:rPr>
              <a:t>Op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(n)</a:t>
            </a:r>
            <a:r>
              <a:rPr lang="de-DE" sz="2800" dirty="0" smtClean="0"/>
              <a:t>: runtime of operation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Op</a:t>
            </a:r>
            <a:r>
              <a:rPr lang="de-DE" sz="2800" dirty="0" smtClean="0"/>
              <a:t> on data structure </a:t>
            </a:r>
          </a:p>
          <a:p>
            <a:pPr>
              <a:lnSpc>
                <a:spcPct val="90000"/>
              </a:lnSpc>
              <a:buNone/>
            </a:pPr>
            <a:r>
              <a:rPr lang="de-DE" sz="2800" dirty="0" smtClean="0"/>
              <a:t>    with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 smtClean="0"/>
              <a:t> elements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5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Runtime: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  </a:t>
            </a:r>
            <a:r>
              <a:rPr lang="de-DE" sz="2400" dirty="0" smtClean="0">
                <a:solidFill>
                  <a:schemeClr val="hlink"/>
                </a:solidFill>
              </a:rPr>
              <a:t>T</a:t>
            </a:r>
            <a:r>
              <a:rPr lang="de-DE" sz="2400" baseline="-25000" dirty="0" smtClean="0">
                <a:solidFill>
                  <a:schemeClr val="hlink"/>
                </a:solidFill>
              </a:rPr>
              <a:t>Prim</a:t>
            </a:r>
            <a:r>
              <a:rPr lang="de-DE" sz="2400" dirty="0" smtClean="0">
                <a:solidFill>
                  <a:schemeClr val="hlink"/>
                </a:solidFill>
              </a:rPr>
              <a:t> </a:t>
            </a:r>
            <a:r>
              <a:rPr lang="de-DE" sz="2400" dirty="0">
                <a:solidFill>
                  <a:schemeClr val="hlink"/>
                </a:solidFill>
              </a:rPr>
              <a:t>= O(n(T</a:t>
            </a:r>
            <a:r>
              <a:rPr lang="de-DE" sz="2400" baseline="-25000" dirty="0">
                <a:solidFill>
                  <a:schemeClr val="hlink"/>
                </a:solidFill>
              </a:rPr>
              <a:t>DeleteMin</a:t>
            </a:r>
            <a:r>
              <a:rPr lang="de-DE" sz="2400" dirty="0">
                <a:solidFill>
                  <a:schemeClr val="hlink"/>
                </a:solidFill>
              </a:rPr>
              <a:t>(n)+T</a:t>
            </a:r>
            <a:r>
              <a:rPr lang="de-DE" sz="2400" baseline="-25000" dirty="0">
                <a:solidFill>
                  <a:schemeClr val="hlink"/>
                </a:solidFill>
              </a:rPr>
              <a:t>Insert</a:t>
            </a:r>
            <a:r>
              <a:rPr lang="de-DE" sz="2400" dirty="0">
                <a:solidFill>
                  <a:schemeClr val="hlink"/>
                </a:solidFill>
              </a:rPr>
              <a:t>(n)) + </a:t>
            </a:r>
            <a:r>
              <a:rPr lang="de-DE" sz="2400" dirty="0" smtClean="0">
                <a:solidFill>
                  <a:schemeClr val="hlink"/>
                </a:solidFill>
              </a:rPr>
              <a:t>m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400" dirty="0" err="1" smtClean="0">
                <a:solidFill>
                  <a:schemeClr val="hlink"/>
                </a:solidFill>
              </a:rPr>
              <a:t>T</a:t>
            </a:r>
            <a:r>
              <a:rPr lang="de-DE" sz="2400" baseline="-25000" dirty="0" err="1" smtClean="0">
                <a:solidFill>
                  <a:schemeClr val="hlink"/>
                </a:solidFill>
              </a:rPr>
              <a:t>decreaseKey</a:t>
            </a:r>
            <a:r>
              <a:rPr lang="de-DE" sz="2400" dirty="0" smtClean="0">
                <a:solidFill>
                  <a:schemeClr val="hlink"/>
                </a:solidFill>
              </a:rPr>
              <a:t>(n</a:t>
            </a:r>
            <a:r>
              <a:rPr lang="de-DE" sz="2400" dirty="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Binary heap:</a:t>
            </a:r>
            <a:r>
              <a:rPr lang="de-DE" sz="2800" dirty="0" smtClean="0"/>
              <a:t> all operations have runtime </a:t>
            </a:r>
            <a:r>
              <a:rPr lang="de-DE" sz="2800" dirty="0">
                <a:solidFill>
                  <a:schemeClr val="hlink"/>
                </a:solidFill>
              </a:rPr>
              <a:t>O(log n),</a:t>
            </a:r>
            <a:r>
              <a:rPr lang="de-DE" sz="2800" dirty="0"/>
              <a:t> </a:t>
            </a:r>
            <a:r>
              <a:rPr lang="de-DE" sz="2800" dirty="0" smtClean="0"/>
              <a:t>so </a:t>
            </a:r>
            <a:r>
              <a:rPr lang="de-DE" sz="2800" dirty="0" smtClean="0">
                <a:solidFill>
                  <a:schemeClr val="hlink"/>
                </a:solidFill>
              </a:rPr>
              <a:t>T</a:t>
            </a:r>
            <a:r>
              <a:rPr lang="de-DE" sz="2800" baseline="-25000" dirty="0" smtClean="0">
                <a:solidFill>
                  <a:schemeClr val="hlink"/>
                </a:solidFill>
              </a:rPr>
              <a:t>Prim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= O((m+n)log n)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Fibonacci </a:t>
            </a:r>
            <a:r>
              <a:rPr lang="de-DE" sz="2800" dirty="0" smtClean="0">
                <a:solidFill>
                  <a:schemeClr val="accent2"/>
                </a:solidFill>
              </a:rPr>
              <a:t>heap</a:t>
            </a:r>
            <a:r>
              <a:rPr lang="de-DE" sz="2800" dirty="0" smtClean="0"/>
              <a:t>: amortized runtimes</a:t>
            </a:r>
            <a:endParaRPr lang="de-DE" sz="2800" dirty="0"/>
          </a:p>
          <a:p>
            <a:pPr>
              <a:lnSpc>
                <a:spcPct val="90000"/>
              </a:lnSpc>
            </a:pPr>
            <a:r>
              <a:rPr lang="de-DE" sz="2800" dirty="0" smtClean="0">
                <a:solidFill>
                  <a:schemeClr val="hlink"/>
                </a:solidFill>
              </a:rPr>
              <a:t>T</a:t>
            </a:r>
            <a:r>
              <a:rPr lang="de-DE" sz="2800" baseline="-25000" dirty="0" smtClean="0">
                <a:solidFill>
                  <a:schemeClr val="hlink"/>
                </a:solidFill>
              </a:rPr>
              <a:t>DeleteMin</a:t>
            </a:r>
            <a:r>
              <a:rPr lang="de-DE" sz="2800" dirty="0" smtClean="0">
                <a:solidFill>
                  <a:schemeClr val="hlink"/>
                </a:solidFill>
              </a:rPr>
              <a:t>(n</a:t>
            </a:r>
            <a:r>
              <a:rPr lang="de-DE" sz="2800" dirty="0">
                <a:solidFill>
                  <a:schemeClr val="hlink"/>
                </a:solidFill>
              </a:rPr>
              <a:t>)=T</a:t>
            </a:r>
            <a:r>
              <a:rPr lang="de-DE" sz="2800" baseline="-25000" dirty="0">
                <a:solidFill>
                  <a:schemeClr val="hlink"/>
                </a:solidFill>
              </a:rPr>
              <a:t>Insert</a:t>
            </a:r>
            <a:r>
              <a:rPr lang="de-DE" sz="2800" dirty="0">
                <a:solidFill>
                  <a:schemeClr val="hlink"/>
                </a:solidFill>
              </a:rPr>
              <a:t>(n)=O(log n)</a:t>
            </a:r>
          </a:p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decreaseKey</a:t>
            </a:r>
            <a:r>
              <a:rPr lang="de-DE" sz="2800" dirty="0">
                <a:solidFill>
                  <a:schemeClr val="hlink"/>
                </a:solidFill>
              </a:rPr>
              <a:t>(n)=O(1)</a:t>
            </a:r>
          </a:p>
          <a:p>
            <a:pPr>
              <a:lnSpc>
                <a:spcPct val="90000"/>
              </a:lnSpc>
            </a:pPr>
            <a:r>
              <a:rPr lang="de-DE" sz="2800" dirty="0" smtClean="0"/>
              <a:t>Therefore, </a:t>
            </a:r>
            <a:r>
              <a:rPr lang="de-DE" sz="2800" dirty="0" smtClean="0">
                <a:solidFill>
                  <a:schemeClr val="hlink"/>
                </a:solidFill>
              </a:rPr>
              <a:t>T</a:t>
            </a:r>
            <a:r>
              <a:rPr lang="de-DE" sz="2800" baseline="-25000" dirty="0" smtClean="0">
                <a:solidFill>
                  <a:schemeClr val="hlink"/>
                </a:solidFill>
              </a:rPr>
              <a:t>Prim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= O(n log n +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3837-9E97-40E5-98E4-913DD1FDDAF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D28F-018A-48FD-B925-5E7977E098F2}" type="slidenum">
              <a:rPr lang="de-DE"/>
              <a:pPr/>
              <a:t>136</a:t>
            </a:fld>
            <a:endParaRPr lang="de-DE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Prim´s Algorithm</a:t>
            </a:r>
            <a:endParaRPr lang="de-DE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de-DE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1800" dirty="0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Can we use Radix heap? </a:t>
            </a:r>
            <a:r>
              <a:rPr lang="de-DE" sz="2800" dirty="0" smtClean="0"/>
              <a:t>(does a monotone priority queue suffice?)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3760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FE23-B04A-4710-ABAA-0CABFF7C9761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A26B-3199-4D53-B27A-B6B8DCC5BA95}" type="slidenum">
              <a:rPr lang="de-DE"/>
              <a:pPr/>
              <a:t>137</a:t>
            </a:fld>
            <a:endParaRPr lang="de-DE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Chapter</a:t>
            </a:r>
            <a:endParaRPr 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Topic:</a:t>
            </a:r>
            <a:r>
              <a:rPr lang="en-US" dirty="0" smtClean="0"/>
              <a:t> Search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8B21-1A24-49CB-B3DB-095381F2D8A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45D1-DDA2-4826-A9E6-F371BD1BF817}" type="slidenum">
              <a:rPr lang="de-DE"/>
              <a:pPr/>
              <a:t>14</a:t>
            </a:fld>
            <a:endParaRPr lang="de-DE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Priority Queue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>
                <a:solidFill>
                  <a:schemeClr val="accent2"/>
                </a:solidFill>
              </a:rPr>
              <a:t>Priority Queue </a:t>
            </a:r>
            <a:r>
              <a:rPr lang="de-DE" sz="2800" dirty="0" smtClean="0">
                <a:solidFill>
                  <a:schemeClr val="accent2"/>
                </a:solidFill>
              </a:rPr>
              <a:t>based on unsorted list:</a:t>
            </a:r>
            <a:endParaRPr lang="de-DE" sz="2800" dirty="0">
              <a:solidFill>
                <a:schemeClr val="accent2"/>
              </a:solidFill>
            </a:endParaRPr>
          </a:p>
          <a:p>
            <a:pPr lvl="1"/>
            <a:r>
              <a:rPr lang="de-DE" sz="2400" dirty="0"/>
              <a:t>build({e</a:t>
            </a:r>
            <a:r>
              <a:rPr lang="de-DE" sz="2400" baseline="-25000" dirty="0"/>
              <a:t>1</a:t>
            </a:r>
            <a:r>
              <a:rPr lang="de-DE" sz="2400" dirty="0"/>
              <a:t>,…,e</a:t>
            </a:r>
            <a:r>
              <a:rPr lang="de-DE" sz="2400" baseline="-25000" dirty="0"/>
              <a:t>n</a:t>
            </a:r>
            <a:r>
              <a:rPr lang="de-DE" sz="2400" dirty="0"/>
              <a:t>}): </a:t>
            </a:r>
            <a:r>
              <a:rPr lang="de-DE" sz="2400" dirty="0" smtClean="0"/>
              <a:t>time </a:t>
            </a:r>
            <a:r>
              <a:rPr lang="de-DE" sz="2400" dirty="0">
                <a:solidFill>
                  <a:schemeClr val="hlink"/>
                </a:solidFill>
              </a:rPr>
              <a:t>O(n)</a:t>
            </a:r>
          </a:p>
          <a:p>
            <a:pPr lvl="1"/>
            <a:r>
              <a:rPr lang="de-DE" sz="2400" dirty="0"/>
              <a:t>insert(e): </a:t>
            </a:r>
            <a:r>
              <a:rPr lang="de-DE" sz="2400" dirty="0" smtClean="0">
                <a:solidFill>
                  <a:schemeClr val="hlink"/>
                </a:solidFill>
              </a:rPr>
              <a:t>O(1) </a:t>
            </a:r>
            <a:endParaRPr lang="de-DE" sz="2400" dirty="0">
              <a:solidFill>
                <a:schemeClr val="hlink"/>
              </a:solidFill>
            </a:endParaRPr>
          </a:p>
          <a:p>
            <a:pPr lvl="1"/>
            <a:r>
              <a:rPr lang="de-DE" sz="2400" dirty="0"/>
              <a:t>min, deleteMin: </a:t>
            </a:r>
            <a:r>
              <a:rPr lang="de-DE" sz="2400" dirty="0">
                <a:solidFill>
                  <a:schemeClr val="hlink"/>
                </a:solidFill>
              </a:rPr>
              <a:t>O(n)</a:t>
            </a:r>
          </a:p>
          <a:p>
            <a:r>
              <a:rPr lang="de-DE" sz="2800" dirty="0">
                <a:solidFill>
                  <a:schemeClr val="accent2"/>
                </a:solidFill>
              </a:rPr>
              <a:t>Priority Queue </a:t>
            </a:r>
            <a:r>
              <a:rPr lang="de-DE" sz="2800" dirty="0" smtClean="0">
                <a:solidFill>
                  <a:schemeClr val="accent2"/>
                </a:solidFill>
              </a:rPr>
              <a:t>based on sorted array:</a:t>
            </a:r>
            <a:endParaRPr lang="de-DE" sz="2800" dirty="0">
              <a:solidFill>
                <a:schemeClr val="accent2"/>
              </a:solidFill>
            </a:endParaRPr>
          </a:p>
          <a:p>
            <a:pPr lvl="1"/>
            <a:r>
              <a:rPr lang="de-DE" sz="2400" dirty="0"/>
              <a:t>build({e</a:t>
            </a:r>
            <a:r>
              <a:rPr lang="de-DE" sz="2400" baseline="-25000" dirty="0"/>
              <a:t>1</a:t>
            </a:r>
            <a:r>
              <a:rPr lang="de-DE" sz="2400" dirty="0"/>
              <a:t>,…,e</a:t>
            </a:r>
            <a:r>
              <a:rPr lang="de-DE" sz="2400" baseline="-25000" dirty="0"/>
              <a:t>n</a:t>
            </a:r>
            <a:r>
              <a:rPr lang="de-DE" sz="2400" dirty="0"/>
              <a:t>}): </a:t>
            </a:r>
            <a:r>
              <a:rPr lang="de-DE" sz="2400" dirty="0" smtClean="0"/>
              <a:t>time </a:t>
            </a:r>
            <a:r>
              <a:rPr lang="de-DE" sz="2400" dirty="0">
                <a:solidFill>
                  <a:schemeClr val="hlink"/>
                </a:solidFill>
              </a:rPr>
              <a:t>O(n log n)  </a:t>
            </a:r>
            <a:r>
              <a:rPr lang="de-DE" sz="2400" dirty="0" smtClean="0"/>
              <a:t>(needed for sorting)</a:t>
            </a:r>
            <a:endParaRPr lang="de-DE" sz="2400" dirty="0">
              <a:solidFill>
                <a:schemeClr val="hlink"/>
              </a:solidFill>
            </a:endParaRPr>
          </a:p>
          <a:p>
            <a:pPr lvl="1"/>
            <a:r>
              <a:rPr lang="de-DE" sz="2400" dirty="0"/>
              <a:t>insert(e): </a:t>
            </a:r>
            <a:r>
              <a:rPr lang="de-DE" sz="2400" dirty="0">
                <a:solidFill>
                  <a:schemeClr val="hlink"/>
                </a:solidFill>
              </a:rPr>
              <a:t>O(n)    </a:t>
            </a:r>
            <a:r>
              <a:rPr lang="de-DE" sz="2400" dirty="0" smtClean="0"/>
              <a:t>(rearrange elements in array)</a:t>
            </a:r>
            <a:endParaRPr lang="de-DE" sz="2400" dirty="0"/>
          </a:p>
          <a:p>
            <a:pPr lvl="1"/>
            <a:r>
              <a:rPr lang="de-DE" sz="2400" dirty="0"/>
              <a:t>min, deleteMin: </a:t>
            </a:r>
            <a:r>
              <a:rPr lang="de-DE" sz="2400" dirty="0">
                <a:solidFill>
                  <a:schemeClr val="hlink"/>
                </a:solidFill>
              </a:rPr>
              <a:t>O(1)</a:t>
            </a:r>
          </a:p>
          <a:p>
            <a:pPr lvl="1"/>
            <a:endParaRPr lang="de-DE" sz="1600" dirty="0"/>
          </a:p>
          <a:p>
            <a:pPr algn="ctr"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Better structure needed than list or array!</a:t>
            </a:r>
            <a:endParaRPr lang="de-DE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2CF6-9A1A-49B4-B6C4-B506CCEB1C4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A1EDE-E2C9-4751-99D2-E4211F744E4E}" type="slidenum">
              <a:rPr lang="de-DE"/>
              <a:pPr/>
              <a:t>15</a:t>
            </a:fld>
            <a:endParaRPr lang="de-DE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</a:t>
            </a:r>
            <a:r>
              <a:rPr lang="de-DE" dirty="0"/>
              <a:t>Heap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Idee:</a:t>
            </a:r>
            <a:r>
              <a:rPr lang="de-DE" dirty="0"/>
              <a:t> </a:t>
            </a:r>
            <a:r>
              <a:rPr lang="de-DE" dirty="0" smtClean="0"/>
              <a:t>use binary tree instead of list</a:t>
            </a:r>
            <a:endParaRPr lang="de-DE" dirty="0"/>
          </a:p>
          <a:p>
            <a:pPr>
              <a:buFontTx/>
              <a:buNone/>
            </a:pPr>
            <a:endParaRPr lang="de-DE" sz="1600" dirty="0"/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Preserve two invariants:</a:t>
            </a:r>
            <a:endParaRPr lang="de-DE" dirty="0">
              <a:solidFill>
                <a:schemeClr val="accent2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Form invariant:</a:t>
            </a:r>
            <a:r>
              <a:rPr lang="de-DE" dirty="0" smtClean="0"/>
              <a:t>complete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binary tree up to lowest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level</a:t>
            </a:r>
            <a:endParaRPr lang="de-DE" dirty="0"/>
          </a:p>
          <a:p>
            <a:endParaRPr lang="de-DE" sz="1000" dirty="0"/>
          </a:p>
          <a:p>
            <a:r>
              <a:rPr lang="de-DE" dirty="0" smtClean="0">
                <a:solidFill>
                  <a:srgbClr val="FF0000"/>
                </a:solidFill>
              </a:rPr>
              <a:t>Heap invariant: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H="1">
            <a:off x="5148263" y="3284538"/>
            <a:ext cx="792162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>
            <a:off x="5940425" y="3284538"/>
            <a:ext cx="64770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5148263" y="4581525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439" name="Line 7"/>
          <p:cNvSpPr>
            <a:spLocks noChangeShapeType="1"/>
          </p:cNvSpPr>
          <p:nvPr/>
        </p:nvSpPr>
        <p:spPr bwMode="auto">
          <a:xfrm>
            <a:off x="5867400" y="44370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5867400" y="44370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7019925" y="50133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146442" name="Oval 10"/>
          <p:cNvSpPr>
            <a:spLocks noChangeArrowheads="1"/>
          </p:cNvSpPr>
          <p:nvPr/>
        </p:nvSpPr>
        <p:spPr bwMode="auto">
          <a:xfrm>
            <a:off x="6299200" y="58769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146443" name="Oval 11"/>
          <p:cNvSpPr>
            <a:spLocks noChangeArrowheads="1"/>
          </p:cNvSpPr>
          <p:nvPr/>
        </p:nvSpPr>
        <p:spPr bwMode="auto">
          <a:xfrm>
            <a:off x="7667625" y="58769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 flipH="1">
            <a:off x="6802438" y="5516563"/>
            <a:ext cx="288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7523163" y="5516563"/>
            <a:ext cx="28733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971550" y="5516563"/>
            <a:ext cx="47900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>
                <a:solidFill>
                  <a:schemeClr val="hlink"/>
                </a:solidFill>
              </a:rPr>
              <a:t>key(e</a:t>
            </a:r>
            <a:r>
              <a:rPr lang="de-DE" sz="2800" baseline="-25000" dirty="0" smtClean="0">
                <a:solidFill>
                  <a:schemeClr val="hlink"/>
                </a:solidFill>
              </a:rPr>
              <a:t>1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sz="2800" dirty="0" smtClean="0">
                <a:solidFill>
                  <a:schemeClr val="hlink"/>
                </a:solidFill>
              </a:rPr>
              <a:t>min{key(e</a:t>
            </a:r>
            <a:r>
              <a:rPr lang="de-DE" sz="2800" baseline="-25000" dirty="0" smtClean="0">
                <a:solidFill>
                  <a:schemeClr val="hlink"/>
                </a:solidFill>
              </a:rPr>
              <a:t>2</a:t>
            </a:r>
            <a:r>
              <a:rPr lang="de-DE" sz="2800" dirty="0">
                <a:solidFill>
                  <a:schemeClr val="hlink"/>
                </a:solidFill>
              </a:rPr>
              <a:t>),key(e</a:t>
            </a:r>
            <a:r>
              <a:rPr lang="de-DE" sz="2800" baseline="-25000" dirty="0">
                <a:solidFill>
                  <a:schemeClr val="hlink"/>
                </a:solidFill>
              </a:rPr>
              <a:t>3</a:t>
            </a:r>
            <a:r>
              <a:rPr lang="de-DE" sz="2800" dirty="0">
                <a:solidFill>
                  <a:schemeClr val="hlink"/>
                </a:solidFill>
              </a:rPr>
              <a:t>)}</a:t>
            </a:r>
          </a:p>
        </p:txBody>
      </p:sp>
      <p:sp>
        <p:nvSpPr>
          <p:cNvPr id="146447" name="Oval 15"/>
          <p:cNvSpPr>
            <a:spLocks noChangeArrowheads="1"/>
          </p:cNvSpPr>
          <p:nvPr/>
        </p:nvSpPr>
        <p:spPr bwMode="auto">
          <a:xfrm>
            <a:off x="5867400" y="3860800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5867400" y="4076700"/>
            <a:ext cx="288925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>
            <a:off x="6156325" y="3933825"/>
            <a:ext cx="13684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81DE-49F7-4BE5-BCAA-5DDFA2474A7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BA1-159E-4D77-8005-F7B3FB52C62A}" type="slidenum">
              <a:rPr lang="de-DE"/>
              <a:pPr/>
              <a:t>16</a:t>
            </a:fld>
            <a:endParaRPr lang="de-DE"/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3706813" y="4724400"/>
            <a:ext cx="792162" cy="863600"/>
          </a:xfrm>
          <a:prstGeom prst="rect">
            <a:avLst/>
          </a:pr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5846" name="AutoShape 22"/>
          <p:cNvSpPr>
            <a:spLocks noChangeArrowheads="1"/>
          </p:cNvSpPr>
          <p:nvPr/>
        </p:nvSpPr>
        <p:spPr bwMode="auto">
          <a:xfrm flipV="1">
            <a:off x="1619250" y="4724400"/>
            <a:ext cx="2881313" cy="86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5847" name="AutoShape 23"/>
          <p:cNvSpPr>
            <a:spLocks noChangeArrowheads="1"/>
          </p:cNvSpPr>
          <p:nvPr/>
        </p:nvSpPr>
        <p:spPr bwMode="auto">
          <a:xfrm>
            <a:off x="2339975" y="2276475"/>
            <a:ext cx="5616575" cy="2447925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/>
              <a:t>Heap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4859338" y="26368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  <a:endParaRPr lang="de-DE" baseline="-25000"/>
          </a:p>
        </p:txBody>
      </p:sp>
      <p:sp>
        <p:nvSpPr>
          <p:cNvPr id="205829" name="Oval 5"/>
          <p:cNvSpPr>
            <a:spLocks noChangeArrowheads="1"/>
          </p:cNvSpPr>
          <p:nvPr/>
        </p:nvSpPr>
        <p:spPr bwMode="auto">
          <a:xfrm>
            <a:off x="3922713" y="32845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5794375" y="32845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346450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205832" name="Oval 8"/>
          <p:cNvSpPr>
            <a:spLocks noChangeArrowheads="1"/>
          </p:cNvSpPr>
          <p:nvPr/>
        </p:nvSpPr>
        <p:spPr bwMode="auto">
          <a:xfrm>
            <a:off x="4354513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205833" name="Oval 9"/>
          <p:cNvSpPr>
            <a:spLocks noChangeArrowheads="1"/>
          </p:cNvSpPr>
          <p:nvPr/>
        </p:nvSpPr>
        <p:spPr bwMode="auto">
          <a:xfrm>
            <a:off x="5291138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205834" name="Oval 10"/>
          <p:cNvSpPr>
            <a:spLocks noChangeArrowheads="1"/>
          </p:cNvSpPr>
          <p:nvPr/>
        </p:nvSpPr>
        <p:spPr bwMode="auto">
          <a:xfrm>
            <a:off x="6299200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205835" name="Oval 11"/>
          <p:cNvSpPr>
            <a:spLocks noChangeArrowheads="1"/>
          </p:cNvSpPr>
          <p:nvPr/>
        </p:nvSpPr>
        <p:spPr bwMode="auto">
          <a:xfrm>
            <a:off x="2951163" y="48688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205836" name="Oval 12"/>
          <p:cNvSpPr>
            <a:spLocks noChangeArrowheads="1"/>
          </p:cNvSpPr>
          <p:nvPr/>
        </p:nvSpPr>
        <p:spPr bwMode="auto">
          <a:xfrm>
            <a:off x="3706813" y="48688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17</a:t>
            </a:r>
            <a:endParaRPr lang="de-DE" baseline="-25000"/>
          </a:p>
        </p:txBody>
      </p:sp>
      <p:sp>
        <p:nvSpPr>
          <p:cNvPr id="205837" name="Line 13"/>
          <p:cNvSpPr>
            <a:spLocks noChangeShapeType="1"/>
          </p:cNvSpPr>
          <p:nvPr/>
        </p:nvSpPr>
        <p:spPr bwMode="auto">
          <a:xfrm flipH="1">
            <a:off x="4498975" y="29956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5507038" y="29956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39" name="Line 15"/>
          <p:cNvSpPr>
            <a:spLocks noChangeShapeType="1"/>
          </p:cNvSpPr>
          <p:nvPr/>
        </p:nvSpPr>
        <p:spPr bwMode="auto">
          <a:xfrm flipH="1">
            <a:off x="3779838" y="37163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40" name="Line 16"/>
          <p:cNvSpPr>
            <a:spLocks noChangeShapeType="1"/>
          </p:cNvSpPr>
          <p:nvPr/>
        </p:nvSpPr>
        <p:spPr bwMode="auto">
          <a:xfrm>
            <a:off x="4427538" y="37877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 flipH="1">
            <a:off x="5724525" y="37877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42" name="Line 18"/>
          <p:cNvSpPr>
            <a:spLocks noChangeShapeType="1"/>
          </p:cNvSpPr>
          <p:nvPr/>
        </p:nvSpPr>
        <p:spPr bwMode="auto">
          <a:xfrm>
            <a:off x="6299200" y="37877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43" name="Line 19"/>
          <p:cNvSpPr>
            <a:spLocks noChangeShapeType="1"/>
          </p:cNvSpPr>
          <p:nvPr/>
        </p:nvSpPr>
        <p:spPr bwMode="auto">
          <a:xfrm flipH="1">
            <a:off x="3348038" y="4579938"/>
            <a:ext cx="1428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44" name="Line 20"/>
          <p:cNvSpPr>
            <a:spLocks noChangeShapeType="1"/>
          </p:cNvSpPr>
          <p:nvPr/>
        </p:nvSpPr>
        <p:spPr bwMode="auto">
          <a:xfrm>
            <a:off x="3779838" y="45799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48" name="Line 24"/>
          <p:cNvSpPr>
            <a:spLocks noChangeShapeType="1"/>
          </p:cNvSpPr>
          <p:nvPr/>
        </p:nvSpPr>
        <p:spPr bwMode="auto">
          <a:xfrm flipH="1" flipV="1">
            <a:off x="5580063" y="4795838"/>
            <a:ext cx="288925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5580063" y="5084763"/>
            <a:ext cx="2153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Form invariant</a:t>
            </a:r>
            <a:endParaRPr lang="en-US" sz="2400" dirty="0"/>
          </a:p>
        </p:txBody>
      </p:sp>
      <p:sp>
        <p:nvSpPr>
          <p:cNvPr id="205850" name="Oval 26"/>
          <p:cNvSpPr>
            <a:spLocks noChangeArrowheads="1"/>
          </p:cNvSpPr>
          <p:nvPr/>
        </p:nvSpPr>
        <p:spPr bwMode="auto">
          <a:xfrm>
            <a:off x="3203575" y="3140075"/>
            <a:ext cx="1943100" cy="18716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971550" y="2852738"/>
            <a:ext cx="21723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Heap invariant</a:t>
            </a:r>
            <a:endParaRPr lang="en-US" sz="2400" dirty="0"/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3059113" y="3068638"/>
            <a:ext cx="431800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3FBC-A9B3-4961-B763-A17358DF09D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1E34-3274-4F1B-B99D-39A31DE794B1}" type="slidenum">
              <a:rPr lang="de-DE"/>
              <a:pPr/>
              <a:t>17</a:t>
            </a:fld>
            <a:endParaRPr lang="de-DE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</a:t>
            </a:r>
            <a:r>
              <a:rPr lang="de-DE" dirty="0"/>
              <a:t>Heap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Representation of binary tree via array:</a:t>
            </a:r>
            <a:endParaRPr lang="de-DE" dirty="0"/>
          </a:p>
        </p:txBody>
      </p:sp>
      <p:sp>
        <p:nvSpPr>
          <p:cNvPr id="147460" name="Oval 4"/>
          <p:cNvSpPr>
            <a:spLocks noChangeArrowheads="1"/>
          </p:cNvSpPr>
          <p:nvPr/>
        </p:nvSpPr>
        <p:spPr bwMode="auto">
          <a:xfrm>
            <a:off x="42116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147461" name="Oval 5"/>
          <p:cNvSpPr>
            <a:spLocks noChangeArrowheads="1"/>
          </p:cNvSpPr>
          <p:nvPr/>
        </p:nvSpPr>
        <p:spPr bwMode="auto">
          <a:xfrm>
            <a:off x="3275013" y="30686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5146675" y="30686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47463" name="Oval 7"/>
          <p:cNvSpPr>
            <a:spLocks noChangeArrowheads="1"/>
          </p:cNvSpPr>
          <p:nvPr/>
        </p:nvSpPr>
        <p:spPr bwMode="auto">
          <a:xfrm>
            <a:off x="2698750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3706813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4643438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5651500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7</a:t>
            </a:r>
          </a:p>
        </p:txBody>
      </p: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2303463" y="46529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8</a:t>
            </a:r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3059113" y="46529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9</a:t>
            </a:r>
          </a:p>
        </p:txBody>
      </p:sp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212248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262731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130550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3635375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147474" name="Rectangle 18"/>
          <p:cNvSpPr>
            <a:spLocks noChangeArrowheads="1"/>
          </p:cNvSpPr>
          <p:nvPr/>
        </p:nvSpPr>
        <p:spPr bwMode="auto">
          <a:xfrm>
            <a:off x="413861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464343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147476" name="Rectangle 20"/>
          <p:cNvSpPr>
            <a:spLocks noChangeArrowheads="1"/>
          </p:cNvSpPr>
          <p:nvPr/>
        </p:nvSpPr>
        <p:spPr bwMode="auto">
          <a:xfrm>
            <a:off x="5146675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7</a:t>
            </a:r>
          </a:p>
        </p:txBody>
      </p:sp>
      <p:sp>
        <p:nvSpPr>
          <p:cNvPr id="147477" name="Rectangle 21"/>
          <p:cNvSpPr>
            <a:spLocks noChangeArrowheads="1"/>
          </p:cNvSpPr>
          <p:nvPr/>
        </p:nvSpPr>
        <p:spPr bwMode="auto">
          <a:xfrm>
            <a:off x="5651500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8</a:t>
            </a:r>
          </a:p>
        </p:txBody>
      </p:sp>
      <p:sp>
        <p:nvSpPr>
          <p:cNvPr id="147478" name="Rectangle 22"/>
          <p:cNvSpPr>
            <a:spLocks noChangeArrowheads="1"/>
          </p:cNvSpPr>
          <p:nvPr/>
        </p:nvSpPr>
        <p:spPr bwMode="auto">
          <a:xfrm>
            <a:off x="615473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9</a:t>
            </a:r>
          </a:p>
        </p:txBody>
      </p:sp>
      <p:sp>
        <p:nvSpPr>
          <p:cNvPr id="147479" name="Line 23"/>
          <p:cNvSpPr>
            <a:spLocks noChangeShapeType="1"/>
          </p:cNvSpPr>
          <p:nvPr/>
        </p:nvSpPr>
        <p:spPr bwMode="auto">
          <a:xfrm flipH="1">
            <a:off x="3851275" y="27797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>
            <a:off x="4859338" y="27797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1" name="Line 25"/>
          <p:cNvSpPr>
            <a:spLocks noChangeShapeType="1"/>
          </p:cNvSpPr>
          <p:nvPr/>
        </p:nvSpPr>
        <p:spPr bwMode="auto">
          <a:xfrm flipH="1">
            <a:off x="3132138" y="35004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2" name="Line 26"/>
          <p:cNvSpPr>
            <a:spLocks noChangeShapeType="1"/>
          </p:cNvSpPr>
          <p:nvPr/>
        </p:nvSpPr>
        <p:spPr bwMode="auto">
          <a:xfrm>
            <a:off x="3779838" y="35718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3" name="Line 27"/>
          <p:cNvSpPr>
            <a:spLocks noChangeShapeType="1"/>
          </p:cNvSpPr>
          <p:nvPr/>
        </p:nvSpPr>
        <p:spPr bwMode="auto">
          <a:xfrm flipH="1">
            <a:off x="5076825" y="35718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4" name="Line 28"/>
          <p:cNvSpPr>
            <a:spLocks noChangeShapeType="1"/>
          </p:cNvSpPr>
          <p:nvPr/>
        </p:nvSpPr>
        <p:spPr bwMode="auto">
          <a:xfrm>
            <a:off x="5651500" y="35718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5" name="Line 29"/>
          <p:cNvSpPr>
            <a:spLocks noChangeShapeType="1"/>
          </p:cNvSpPr>
          <p:nvPr/>
        </p:nvSpPr>
        <p:spPr bwMode="auto">
          <a:xfrm flipH="1">
            <a:off x="2700338" y="4364038"/>
            <a:ext cx="1428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6" name="Line 30"/>
          <p:cNvSpPr>
            <a:spLocks noChangeShapeType="1"/>
          </p:cNvSpPr>
          <p:nvPr/>
        </p:nvSpPr>
        <p:spPr bwMode="auto">
          <a:xfrm>
            <a:off x="3132138" y="43640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7" name="Line 31"/>
          <p:cNvSpPr>
            <a:spLocks noChangeShapeType="1"/>
          </p:cNvSpPr>
          <p:nvPr/>
        </p:nvSpPr>
        <p:spPr bwMode="auto">
          <a:xfrm>
            <a:off x="2625725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>
            <a:off x="3633788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89" name="Rectangle 33"/>
          <p:cNvSpPr>
            <a:spLocks noChangeArrowheads="1"/>
          </p:cNvSpPr>
          <p:nvPr/>
        </p:nvSpPr>
        <p:spPr bwMode="auto">
          <a:xfrm>
            <a:off x="312896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47490" name="Line 34"/>
          <p:cNvSpPr>
            <a:spLocks noChangeShapeType="1"/>
          </p:cNvSpPr>
          <p:nvPr/>
        </p:nvSpPr>
        <p:spPr bwMode="auto">
          <a:xfrm>
            <a:off x="3632200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491" name="Line 35"/>
          <p:cNvSpPr>
            <a:spLocks noChangeShapeType="1"/>
          </p:cNvSpPr>
          <p:nvPr/>
        </p:nvSpPr>
        <p:spPr bwMode="auto">
          <a:xfrm>
            <a:off x="5649913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3229-5BDF-48FC-941D-B66BD613ADF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A6DC-3C1A-4D28-A814-98EACCEC5A8C}" type="slidenum">
              <a:rPr lang="de-DE"/>
              <a:pPr/>
              <a:t>18</a:t>
            </a:fld>
            <a:endParaRPr lang="de-DE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</a:t>
            </a:r>
            <a:r>
              <a:rPr lang="de-DE" dirty="0"/>
              <a:t>Heap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dirty="0" smtClean="0"/>
              <a:t>Representation of binary tree via array:</a:t>
            </a:r>
            <a:endParaRPr lang="de-DE" sz="2800" dirty="0"/>
          </a:p>
          <a:p>
            <a:pPr>
              <a:lnSpc>
                <a:spcPct val="80000"/>
              </a:lnSpc>
              <a:buFontTx/>
              <a:buNone/>
            </a:pPr>
            <a:endParaRPr lang="de-DE" sz="2800" dirty="0"/>
          </a:p>
          <a:p>
            <a:pPr>
              <a:lnSpc>
                <a:spcPct val="80000"/>
              </a:lnSpc>
              <a:buFontTx/>
              <a:buNone/>
            </a:pPr>
            <a:endParaRPr lang="de-DE" sz="2800" dirty="0"/>
          </a:p>
          <a:p>
            <a:pPr>
              <a:lnSpc>
                <a:spcPct val="80000"/>
              </a:lnSpc>
              <a:buFontTx/>
              <a:buNone/>
            </a:pPr>
            <a:endParaRPr lang="de-DE" sz="2800" dirty="0"/>
          </a:p>
          <a:p>
            <a:pPr>
              <a:lnSpc>
                <a:spcPct val="80000"/>
              </a:lnSpc>
            </a:pP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chemeClr val="hlink"/>
                </a:solidFill>
              </a:rPr>
              <a:t>H:</a:t>
            </a:r>
            <a:r>
              <a:rPr lang="de-DE" sz="2800" dirty="0"/>
              <a:t> Array </a:t>
            </a:r>
            <a:r>
              <a:rPr lang="de-DE" sz="2800" dirty="0">
                <a:solidFill>
                  <a:schemeClr val="hlink"/>
                </a:solidFill>
              </a:rPr>
              <a:t>[1</a:t>
            </a:r>
            <a:r>
              <a:rPr lang="de-DE" sz="2800" dirty="0" smtClean="0">
                <a:solidFill>
                  <a:schemeClr val="hlink"/>
                </a:solidFill>
              </a:rPr>
              <a:t>..N]</a:t>
            </a:r>
            <a:r>
              <a:rPr lang="de-DE" sz="2800" dirty="0" smtClean="0"/>
              <a:t> </a:t>
            </a:r>
            <a:r>
              <a:rPr lang="de-DE" sz="2800" dirty="0"/>
              <a:t>of </a:t>
            </a:r>
            <a:r>
              <a:rPr lang="de-DE" sz="2800" dirty="0" smtClean="0">
                <a:solidFill>
                  <a:schemeClr val="hlink"/>
                </a:solidFill>
              </a:rPr>
              <a:t>Element   (N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smtClean="0">
                <a:solidFill>
                  <a:schemeClr val="hlink"/>
                </a:solidFill>
                <a:sym typeface="Symbol" panose="05050102010706020507" pitchFamily="18" charset="2"/>
              </a:rPr>
              <a:t>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 smtClean="0"/>
              <a:t>#</a:t>
            </a:r>
            <a:r>
              <a:rPr lang="de-DE" sz="2800" dirty="0" err="1" smtClean="0"/>
              <a:t>elements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n)</a:t>
            </a: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800" dirty="0" smtClean="0"/>
              <a:t>Children of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dirty="0"/>
              <a:t> in </a:t>
            </a:r>
            <a:r>
              <a:rPr lang="de-DE" sz="2800" dirty="0">
                <a:solidFill>
                  <a:schemeClr val="hlink"/>
                </a:solidFill>
              </a:rPr>
              <a:t>H[i]: </a:t>
            </a:r>
            <a:r>
              <a:rPr lang="de-DE" sz="2800" dirty="0"/>
              <a:t>in</a:t>
            </a:r>
            <a:r>
              <a:rPr lang="de-DE" sz="2800" dirty="0">
                <a:solidFill>
                  <a:schemeClr val="hlink"/>
                </a:solidFill>
              </a:rPr>
              <a:t> H[2i], H[2i+1]</a:t>
            </a:r>
          </a:p>
          <a:p>
            <a:pPr>
              <a:lnSpc>
                <a:spcPct val="80000"/>
              </a:lnSpc>
            </a:pPr>
            <a:r>
              <a:rPr lang="de-DE" sz="2800" dirty="0" smtClean="0">
                <a:solidFill>
                  <a:srgbClr val="FF0000"/>
                </a:solidFill>
              </a:rPr>
              <a:t>Form invariant: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H[1],…,H[n] </a:t>
            </a:r>
            <a:r>
              <a:rPr lang="de-DE" sz="2800" dirty="0" smtClean="0"/>
              <a:t>occupied</a:t>
            </a:r>
            <a:endParaRPr lang="de-DE" sz="2800" dirty="0"/>
          </a:p>
          <a:p>
            <a:pPr>
              <a:lnSpc>
                <a:spcPct val="80000"/>
              </a:lnSpc>
            </a:pPr>
            <a:r>
              <a:rPr lang="de-DE" sz="2800" dirty="0" smtClean="0">
                <a:solidFill>
                  <a:srgbClr val="FF0000"/>
                </a:solidFill>
              </a:rPr>
              <a:t>Heap invariant: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</a:t>
            </a:r>
            <a:r>
              <a:rPr lang="de-DE" sz="2800" dirty="0" smtClean="0">
                <a:solidFill>
                  <a:schemeClr val="hlink"/>
                </a:solidFill>
              </a:rPr>
              <a:t>i</a:t>
            </a:r>
            <a:r>
              <a:rPr lang="de-DE" sz="2800" dirty="0" smtClean="0">
                <a:solidFill>
                  <a:schemeClr val="hlink"/>
                </a:solidFill>
                <a:sym typeface="Symbol" panose="05050102010706020507" pitchFamily="18" charset="2"/>
              </a:rPr>
              <a:t></a:t>
            </a:r>
            <a:r>
              <a:rPr lang="de-DE" sz="2800" dirty="0" smtClean="0">
                <a:solidFill>
                  <a:schemeClr val="hlink"/>
                </a:solidFill>
              </a:rPr>
              <a:t>{2,…,n}</a:t>
            </a:r>
            <a:r>
              <a:rPr lang="de-DE" sz="2800" dirty="0" smtClean="0"/>
              <a:t>,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de-DE" sz="2800" dirty="0" err="1" smtClean="0">
                <a:solidFill>
                  <a:schemeClr val="hlink"/>
                </a:solidFill>
              </a:rPr>
              <a:t>key</a:t>
            </a:r>
            <a:r>
              <a:rPr lang="de-DE" sz="2800" dirty="0" smtClean="0">
                <a:solidFill>
                  <a:schemeClr val="hlink"/>
                </a:solidFill>
              </a:rPr>
              <a:t>(H[i])</a:t>
            </a:r>
            <a:r>
              <a:rPr lang="de-DE" sz="2800" dirty="0" smtClean="0">
                <a:solidFill>
                  <a:schemeClr val="hlink"/>
                </a:solidFill>
                <a:sym typeface="Symbol" panose="05050102010706020507" pitchFamily="18" charset="2"/>
              </a:rPr>
              <a:t></a:t>
            </a:r>
            <a:r>
              <a:rPr lang="de-DE" sz="2800" dirty="0" err="1" smtClean="0">
                <a:solidFill>
                  <a:schemeClr val="hlink"/>
                </a:solidFill>
              </a:rPr>
              <a:t>key</a:t>
            </a:r>
            <a:r>
              <a:rPr lang="de-DE" sz="2800" dirty="0" smtClean="0">
                <a:solidFill>
                  <a:schemeClr val="hlink"/>
                </a:solidFill>
              </a:rPr>
              <a:t>(H[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sz="2800" dirty="0" smtClean="0">
                <a:solidFill>
                  <a:schemeClr val="hlink"/>
                </a:solidFill>
              </a:rPr>
              <a:t>i/2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⌋</a:t>
            </a:r>
            <a:r>
              <a:rPr lang="de-DE" sz="2800" dirty="0" smtClean="0">
                <a:solidFill>
                  <a:schemeClr val="hlink"/>
                </a:solidFill>
              </a:rPr>
              <a:t>])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1835150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2339975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2843213" y="270827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3348038" y="270827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3851275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4356100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4859338" y="270827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7</a:t>
            </a:r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5364163" y="270827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8</a:t>
            </a: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5867400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9</a:t>
            </a:r>
          </a:p>
        </p:txBody>
      </p:sp>
      <p:sp>
        <p:nvSpPr>
          <p:cNvPr id="148510" name="Line 30"/>
          <p:cNvSpPr>
            <a:spLocks noChangeShapeType="1"/>
          </p:cNvSpPr>
          <p:nvPr/>
        </p:nvSpPr>
        <p:spPr bwMode="auto">
          <a:xfrm>
            <a:off x="2338388" y="270827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8511" name="Line 31"/>
          <p:cNvSpPr>
            <a:spLocks noChangeShapeType="1"/>
          </p:cNvSpPr>
          <p:nvPr/>
        </p:nvSpPr>
        <p:spPr bwMode="auto">
          <a:xfrm>
            <a:off x="3346450" y="270827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841625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>
            <a:off x="3344863" y="270827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5362575" y="270827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BF10-AA4C-4FC6-B40B-01A34C271AD8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058D-AE69-4DA0-B20C-A91563CEA41B}" type="slidenum">
              <a:rPr lang="de-DE"/>
              <a:pPr/>
              <a:t>19</a:t>
            </a:fld>
            <a:endParaRPr lang="de-DE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</a:t>
            </a:r>
            <a:r>
              <a:rPr lang="de-DE" dirty="0"/>
              <a:t>Heap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smtClean="0"/>
              <a:t>Representation of binary tree via array:</a:t>
            </a: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insert(e):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FF0000"/>
                </a:solidFill>
              </a:rPr>
              <a:t>Form invariant: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n:=n+1; H[n]:=e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FF0000"/>
                </a:solidFill>
              </a:rPr>
              <a:t>Heap invariant: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H[k]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k&gt;1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>
                <a:solidFill>
                  <a:schemeClr val="hlink"/>
                </a:solidFill>
              </a:rPr>
              <a:t>key</a:t>
            </a:r>
            <a:r>
              <a:rPr lang="de-DE" dirty="0">
                <a:solidFill>
                  <a:schemeClr val="hlink"/>
                </a:solidFill>
              </a:rPr>
              <a:t>(e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r>
              <a:rPr lang="de-DE" dirty="0" smtClean="0">
                <a:solidFill>
                  <a:schemeClr val="hlink"/>
                </a:solidFill>
                <a:sym typeface="Symbol" panose="05050102010706020507" pitchFamily="18" charset="2"/>
              </a:rPr>
              <a:t>&lt;</a:t>
            </a:r>
            <a:r>
              <a:rPr lang="de-DE" dirty="0" err="1" smtClean="0">
                <a:solidFill>
                  <a:schemeClr val="hlink"/>
                </a:solidFill>
              </a:rPr>
              <a:t>key</a:t>
            </a:r>
            <a:r>
              <a:rPr lang="de-DE" dirty="0" smtClean="0">
                <a:solidFill>
                  <a:schemeClr val="hlink"/>
                </a:solidFill>
              </a:rPr>
              <a:t>(H</a:t>
            </a:r>
            <a:r>
              <a:rPr lang="de-DE" dirty="0">
                <a:solidFill>
                  <a:schemeClr val="hlink"/>
                </a:solidFill>
              </a:rPr>
              <a:t>[</a:t>
            </a:r>
            <a:r>
              <a:rPr lang="en-US" dirty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dirty="0">
                <a:solidFill>
                  <a:schemeClr val="hlink"/>
                </a:solidFill>
              </a:rPr>
              <a:t>k/2</a:t>
            </a:r>
            <a:r>
              <a:rPr lang="en-US" dirty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⌋</a:t>
            </a:r>
            <a:r>
              <a:rPr lang="de-DE" dirty="0">
                <a:solidFill>
                  <a:schemeClr val="hlink"/>
                </a:solidFill>
              </a:rPr>
              <a:t>])</a:t>
            </a:r>
            <a:r>
              <a:rPr lang="de-DE" dirty="0"/>
              <a:t>,  </a:t>
            </a:r>
            <a:r>
              <a:rPr lang="de-DE" dirty="0" err="1" smtClean="0"/>
              <a:t>switch</a:t>
            </a:r>
            <a:r>
              <a:rPr lang="de-DE" dirty="0" smtClean="0"/>
              <a:t> </a:t>
            </a:r>
            <a:r>
              <a:rPr lang="de-DE" dirty="0">
                <a:solidFill>
                  <a:schemeClr val="hlink"/>
                </a:solidFill>
              </a:rPr>
              <a:t>e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parent</a:t>
            </a:r>
            <a:endParaRPr lang="de-DE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835150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2339975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843213" y="270827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3348038" y="270827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851275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4356100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4859338" y="270827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7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5364163" y="270827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8</a:t>
            </a:r>
          </a:p>
        </p:txBody>
      </p:sp>
      <p:sp>
        <p:nvSpPr>
          <p:cNvPr id="149516" name="Rectangle 12"/>
          <p:cNvSpPr>
            <a:spLocks noChangeArrowheads="1"/>
          </p:cNvSpPr>
          <p:nvPr/>
        </p:nvSpPr>
        <p:spPr bwMode="auto">
          <a:xfrm>
            <a:off x="5867400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9</a:t>
            </a: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2338388" y="270827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3346450" y="270827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2841625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>
            <a:off x="3344863" y="270827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>
            <a:off x="5362575" y="270827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6372225" y="270827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10</a:t>
            </a:r>
          </a:p>
        </p:txBody>
      </p:sp>
      <p:cxnSp>
        <p:nvCxnSpPr>
          <p:cNvPr id="149523" name="AutoShape 19"/>
          <p:cNvCxnSpPr>
            <a:cxnSpLocks noChangeShapeType="1"/>
            <a:stCxn id="149522" idx="2"/>
            <a:endCxn id="149512" idx="2"/>
          </p:cNvCxnSpPr>
          <p:nvPr/>
        </p:nvCxnSpPr>
        <p:spPr bwMode="auto">
          <a:xfrm rot="5400000">
            <a:off x="5363369" y="1953419"/>
            <a:ext cx="1588" cy="2520950"/>
          </a:xfrm>
          <a:prstGeom prst="curvedConnector3">
            <a:avLst>
              <a:gd name="adj1" fmla="val 263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 </a:t>
            </a:r>
            <a:r>
              <a:rPr lang="de-DE" dirty="0" err="1" smtClean="0"/>
              <a:t>heap</a:t>
            </a:r>
            <a:r>
              <a:rPr lang="de-DE" dirty="0" smtClean="0"/>
              <a:t> </a:t>
            </a:r>
            <a:r>
              <a:rPr lang="de-DE" dirty="0" err="1" smtClean="0"/>
              <a:t>implements</a:t>
            </a:r>
            <a:r>
              <a:rPr lang="de-DE" dirty="0" smtClean="0"/>
              <a:t> a </a:t>
            </a:r>
            <a:r>
              <a:rPr lang="de-DE" dirty="0" err="1" smtClean="0"/>
              <a:t>priority</a:t>
            </a:r>
            <a:r>
              <a:rPr lang="de-DE" dirty="0" smtClean="0"/>
              <a:t> </a:t>
            </a:r>
            <a:r>
              <a:rPr lang="de-DE" dirty="0" err="1" smtClean="0"/>
              <a:t>queue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heaps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Binomial</a:t>
            </a:r>
            <a:r>
              <a:rPr lang="de-DE" dirty="0" smtClean="0"/>
              <a:t> heap</a:t>
            </a:r>
          </a:p>
          <a:p>
            <a:r>
              <a:rPr lang="de-DE" dirty="0" smtClean="0"/>
              <a:t>Fibonacci heap</a:t>
            </a:r>
          </a:p>
          <a:p>
            <a:r>
              <a:rPr lang="de-DE" dirty="0" smtClean="0"/>
              <a:t>Radix </a:t>
            </a:r>
            <a:r>
              <a:rPr lang="de-DE" dirty="0" err="1" smtClean="0"/>
              <a:t>heap</a:t>
            </a:r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88F1-04FD-41C0-8081-1D397DCD0F9F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9772-2BF3-4467-BE96-2B798DCD2D7D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6C2E-1077-4BC5-8B16-6224275FD36D}" type="slidenum">
              <a:rPr lang="de-DE"/>
              <a:pPr/>
              <a:t>20</a:t>
            </a:fld>
            <a:endParaRPr lang="de-DE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Insert Operation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insert</a:t>
            </a:r>
            <a:r>
              <a:rPr lang="de-DE" dirty="0" smtClean="0">
                <a:solidFill>
                  <a:schemeClr val="accent2"/>
                </a:solidFill>
              </a:rPr>
              <a:t>(e</a:t>
            </a:r>
            <a:r>
              <a:rPr lang="de-DE" dirty="0">
                <a:solidFill>
                  <a:schemeClr val="accent2"/>
                </a:solidFill>
              </a:rPr>
              <a:t>: Element</a:t>
            </a:r>
            <a:r>
              <a:rPr lang="de-DE" dirty="0" smtClean="0">
                <a:solidFill>
                  <a:schemeClr val="accent2"/>
                </a:solidFill>
              </a:rPr>
              <a:t>):</a:t>
            </a:r>
            <a:r>
              <a:rPr lang="de-DE" dirty="0">
                <a:solidFill>
                  <a:schemeClr val="accent2"/>
                </a:solidFill>
              </a:rPr>
              <a:t/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n:=n+1; H[n]:=e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>
                <a:solidFill>
                  <a:schemeClr val="accent2"/>
                </a:solidFill>
              </a:rPr>
              <a:t>h</a:t>
            </a:r>
            <a:r>
              <a:rPr lang="de-DE" dirty="0" err="1" smtClean="0">
                <a:solidFill>
                  <a:schemeClr val="accent2"/>
                </a:solidFill>
              </a:rPr>
              <a:t>eapifyUp</a:t>
            </a:r>
            <a:r>
              <a:rPr lang="de-DE" dirty="0" smtClean="0"/>
              <a:t>(</a:t>
            </a:r>
            <a:r>
              <a:rPr lang="de-DE" dirty="0" smtClean="0">
                <a:solidFill>
                  <a:schemeClr val="hlink"/>
                </a:solidFill>
              </a:rPr>
              <a:t>n</a:t>
            </a:r>
            <a:r>
              <a:rPr lang="de-DE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err="1">
                <a:solidFill>
                  <a:schemeClr val="accent2"/>
                </a:solidFill>
              </a:rPr>
              <a:t>h</a:t>
            </a:r>
            <a:r>
              <a:rPr lang="de-DE" dirty="0" err="1" smtClean="0">
                <a:solidFill>
                  <a:schemeClr val="accent2"/>
                </a:solidFill>
              </a:rPr>
              <a:t>eapifyUp</a:t>
            </a:r>
            <a:r>
              <a:rPr lang="de-DE" dirty="0" smtClean="0">
                <a:solidFill>
                  <a:schemeClr val="accent2"/>
                </a:solidFill>
              </a:rPr>
              <a:t>(i</a:t>
            </a:r>
            <a:r>
              <a:rPr lang="de-DE" dirty="0">
                <a:solidFill>
                  <a:schemeClr val="accent2"/>
                </a:solidFill>
              </a:rPr>
              <a:t>: Integer</a:t>
            </a:r>
            <a:r>
              <a:rPr lang="de-DE" dirty="0" smtClean="0">
                <a:solidFill>
                  <a:schemeClr val="accent2"/>
                </a:solidFill>
              </a:rPr>
              <a:t>):</a:t>
            </a:r>
            <a:r>
              <a:rPr lang="de-DE" dirty="0">
                <a:solidFill>
                  <a:schemeClr val="accent2"/>
                </a:solidFill>
              </a:rPr>
              <a:t/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dirty="0"/>
              <a:t>while </a:t>
            </a:r>
            <a:r>
              <a:rPr lang="de-DE" dirty="0">
                <a:solidFill>
                  <a:schemeClr val="hlink"/>
                </a:solidFill>
              </a:rPr>
              <a:t>i&gt;1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>
                <a:solidFill>
                  <a:schemeClr val="hlink"/>
                </a:solidFill>
              </a:rPr>
              <a:t>key</a:t>
            </a:r>
            <a:r>
              <a:rPr lang="de-DE" dirty="0">
                <a:solidFill>
                  <a:schemeClr val="hlink"/>
                </a:solidFill>
              </a:rPr>
              <a:t>(H[i</a:t>
            </a:r>
            <a:r>
              <a:rPr lang="de-DE" dirty="0" smtClean="0">
                <a:solidFill>
                  <a:schemeClr val="hlink"/>
                </a:solidFill>
              </a:rPr>
              <a:t>])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de-DE" dirty="0" err="1" smtClean="0">
                <a:solidFill>
                  <a:schemeClr val="hlink"/>
                </a:solidFill>
              </a:rPr>
              <a:t>key</a:t>
            </a:r>
            <a:r>
              <a:rPr lang="de-DE" dirty="0" smtClean="0">
                <a:solidFill>
                  <a:schemeClr val="hlink"/>
                </a:solidFill>
              </a:rPr>
              <a:t>(H[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dirty="0" smtClean="0">
                <a:solidFill>
                  <a:schemeClr val="hlink"/>
                </a:solidFill>
              </a:rPr>
              <a:t>i/2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⌋</a:t>
            </a:r>
            <a:r>
              <a:rPr lang="de-DE" dirty="0" smtClean="0">
                <a:solidFill>
                  <a:schemeClr val="hlink"/>
                </a:solidFill>
              </a:rPr>
              <a:t>]) </a:t>
            </a:r>
            <a:r>
              <a:rPr lang="de-DE" dirty="0" smtClean="0"/>
              <a:t>do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>
                <a:solidFill>
                  <a:schemeClr val="hlink"/>
                </a:solidFill>
              </a:rPr>
              <a:t>H[i] 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↔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H</a:t>
            </a:r>
            <a:r>
              <a:rPr lang="de-DE" dirty="0" smtClean="0">
                <a:solidFill>
                  <a:schemeClr val="hlink"/>
                </a:solidFill>
              </a:rPr>
              <a:t>[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dirty="0" smtClean="0">
                <a:solidFill>
                  <a:schemeClr val="hlink"/>
                </a:solidFill>
              </a:rPr>
              <a:t>i/2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⌋</a:t>
            </a:r>
            <a:r>
              <a:rPr lang="de-DE" dirty="0" smtClean="0">
                <a:solidFill>
                  <a:schemeClr val="hlink"/>
                </a:solidFill>
              </a:rPr>
              <a:t>]</a:t>
            </a:r>
            <a:r>
              <a:rPr lang="de-DE" dirty="0">
                <a:solidFill>
                  <a:schemeClr val="hlink"/>
                </a:solidFill>
              </a:rPr>
              <a:t/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/>
              <a:t>    </a:t>
            </a:r>
            <a:r>
              <a:rPr lang="de-DE" dirty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:=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dirty="0" smtClean="0">
                <a:solidFill>
                  <a:schemeClr val="hlink"/>
                </a:solidFill>
              </a:rPr>
              <a:t>i/2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⌋</a:t>
            </a:r>
            <a:r>
              <a:rPr lang="de-DE" dirty="0">
                <a:solidFill>
                  <a:schemeClr val="hlink"/>
                </a:solidFill>
              </a:rPr>
              <a:t/>
            </a:r>
            <a:br>
              <a:rPr lang="de-DE" dirty="0">
                <a:solidFill>
                  <a:schemeClr val="hlink"/>
                </a:solidFill>
              </a:rPr>
            </a:br>
            <a:endParaRPr lang="de-DE" sz="1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/>
              <a:t>Runtime: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EDA0-FD1C-4003-ADD3-54F7D1CAF1A1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F614-971F-4ED6-94AD-433A18918B5E}" type="slidenum">
              <a:rPr lang="de-DE"/>
              <a:pPr/>
              <a:t>21</a:t>
            </a:fld>
            <a:endParaRPr lang="de-DE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dirty="0"/>
              <a:t>Insert Operation - </a:t>
            </a:r>
            <a:r>
              <a:rPr lang="de-DE" dirty="0" smtClean="0"/>
              <a:t>Correctness</a:t>
            </a:r>
            <a:endParaRPr lang="de-DE" dirty="0"/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2519363" y="17732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100647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H="1">
            <a:off x="1366838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611188" y="5013325"/>
            <a:ext cx="7473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Invariant: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  <a:r>
              <a:rPr lang="de-DE" sz="2800" dirty="0" smtClean="0"/>
              <a:t>is </a:t>
            </a:r>
            <a:r>
              <a:rPr lang="de-DE" sz="2800" dirty="0"/>
              <a:t>minimal </a:t>
            </a:r>
            <a:r>
              <a:rPr lang="de-DE" sz="2800" dirty="0" smtClean="0"/>
              <a:t>w.r.t. subtree of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1476375" y="5734050"/>
            <a:ext cx="5541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/>
              <a:t>: </a:t>
            </a:r>
            <a:r>
              <a:rPr lang="de-DE" sz="2800" dirty="0" smtClean="0"/>
              <a:t>nodes that may violate invariant </a:t>
            </a:r>
            <a:endParaRPr lang="de-DE" sz="2800" dirty="0"/>
          </a:p>
        </p:txBody>
      </p:sp>
      <p:sp>
        <p:nvSpPr>
          <p:cNvPr id="157719" name="Oval 23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21" name="Oval 25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57722" name="Oval 26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57723" name="Oval 27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57724" name="Oval 28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57725" name="Oval 29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57726" name="Oval 30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57727" name="Oval 31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57728" name="Oval 32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57729" name="Oval 33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57730" name="Line 34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31" name="Line 35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32" name="Line 36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33" name="Line 37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34" name="Line 38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35" name="Line 39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36" name="Line 40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37" name="Line 41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7738" name="Oval 42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  <a:endParaRPr lang="de-DE" baseline="-25000"/>
          </a:p>
        </p:txBody>
      </p:sp>
      <p:sp>
        <p:nvSpPr>
          <p:cNvPr id="157739" name="Line 43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81A0-5712-4D5E-BA61-EEB866C2A8F0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DD92-B199-49F4-8589-B26736DD0296}" type="slidenum">
              <a:rPr lang="de-DE"/>
              <a:pPr/>
              <a:t>22</a:t>
            </a:fld>
            <a:endParaRPr lang="de-DE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dirty="0"/>
              <a:t>Insert Operation - </a:t>
            </a:r>
            <a:r>
              <a:rPr lang="de-DE" dirty="0" smtClean="0"/>
              <a:t>Correctness</a:t>
            </a:r>
            <a:endParaRPr lang="de-DE" dirty="0"/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44" name="Oval 24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58745" name="Oval 25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58746" name="Oval 26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58747" name="Oval 27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58748" name="Oval 28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58749" name="Oval 29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58750" name="Oval 30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58751" name="Oval 31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58752" name="Oval 32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54" name="Line 34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59" name="Line 39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60" name="Line 40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61" name="Oval 41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  <a:endParaRPr lang="de-DE" baseline="-25000"/>
          </a:p>
        </p:txBody>
      </p:sp>
      <p:sp>
        <p:nvSpPr>
          <p:cNvPr id="158762" name="Line 42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63" name="Oval 43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58764" name="Oval 44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58765" name="Oval 45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58766" name="Oval 46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58767" name="Oval 47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  <a:endParaRPr lang="de-DE" baseline="-25000"/>
          </a:p>
        </p:txBody>
      </p:sp>
      <p:sp>
        <p:nvSpPr>
          <p:cNvPr id="158768" name="Oval 48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58769" name="Oval 49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58770" name="Oval 50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58771" name="Oval 51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58772" name="Line 52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73" name="Line 53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74" name="Line 54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75" name="Line 55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76" name="Line 56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77" name="Line 57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78" name="Line 58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79" name="Line 59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80" name="Oval 60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58781" name="Line 61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611188" y="5013325"/>
            <a:ext cx="7473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Invariant: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  <a:r>
              <a:rPr lang="de-DE" sz="2800" dirty="0" smtClean="0"/>
              <a:t>is </a:t>
            </a:r>
            <a:r>
              <a:rPr lang="de-DE" sz="2800" dirty="0"/>
              <a:t>minimal </a:t>
            </a:r>
            <a:r>
              <a:rPr lang="de-DE" sz="2800" dirty="0" smtClean="0"/>
              <a:t>w.r.t. subtree of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</a:p>
        </p:txBody>
      </p:sp>
      <p:sp>
        <p:nvSpPr>
          <p:cNvPr id="158783" name="Text Box 63"/>
          <p:cNvSpPr txBox="1">
            <a:spLocks noChangeArrowheads="1"/>
          </p:cNvSpPr>
          <p:nvPr/>
        </p:nvSpPr>
        <p:spPr bwMode="auto">
          <a:xfrm>
            <a:off x="1476375" y="5734050"/>
            <a:ext cx="5541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/>
              <a:t>: </a:t>
            </a:r>
            <a:r>
              <a:rPr lang="de-DE" sz="2800" dirty="0" smtClean="0"/>
              <a:t>nodes that may violate invariant </a:t>
            </a:r>
            <a:endParaRPr lang="de-DE" sz="2800" dirty="0"/>
          </a:p>
        </p:txBody>
      </p:sp>
      <p:sp>
        <p:nvSpPr>
          <p:cNvPr id="158784" name="Oval 64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CFC1-C66D-4D9D-8AFE-30A520B08E8D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8228-AC63-4E1C-8DD6-AFE6A3BEA46B}" type="slidenum">
              <a:rPr lang="de-DE"/>
              <a:pPr/>
              <a:t>23</a:t>
            </a:fld>
            <a:endParaRPr lang="de-DE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dirty="0"/>
              <a:t>Insert Operation - </a:t>
            </a:r>
            <a:r>
              <a:rPr lang="de-DE" dirty="0" smtClean="0"/>
              <a:t>Correctness</a:t>
            </a:r>
            <a:endParaRPr lang="de-DE" dirty="0"/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51" name="Oval 7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59752" name="Oval 8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59753" name="Oval 9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59755" name="Oval 11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  <a:endParaRPr lang="de-DE" baseline="-25000"/>
          </a:p>
        </p:txBody>
      </p:sp>
      <p:sp>
        <p:nvSpPr>
          <p:cNvPr id="159756" name="Oval 12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59757" name="Oval 13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59758" name="Oval 14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59759" name="Oval 15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68" name="Oval 24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70" name="Oval 26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59771" name="Oval 27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  <a:endParaRPr lang="de-DE" baseline="-25000"/>
          </a:p>
        </p:txBody>
      </p:sp>
      <p:sp>
        <p:nvSpPr>
          <p:cNvPr id="159772" name="Oval 28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59773" name="Oval 29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59774" name="Oval 30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59775" name="Oval 31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59776" name="Oval 32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59777" name="Oval 33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59778" name="Oval 34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59779" name="Line 35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2" name="Line 38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5" name="Line 41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6" name="Line 42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7" name="Oval 43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9789" name="Text Box 45"/>
          <p:cNvSpPr txBox="1">
            <a:spLocks noChangeArrowheads="1"/>
          </p:cNvSpPr>
          <p:nvPr/>
        </p:nvSpPr>
        <p:spPr bwMode="auto">
          <a:xfrm>
            <a:off x="611188" y="5013325"/>
            <a:ext cx="7473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Invariant: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  <a:r>
              <a:rPr lang="de-DE" sz="2800" dirty="0" smtClean="0"/>
              <a:t>is </a:t>
            </a:r>
            <a:r>
              <a:rPr lang="de-DE" sz="2800" dirty="0"/>
              <a:t>minimal </a:t>
            </a:r>
            <a:r>
              <a:rPr lang="de-DE" sz="2800" dirty="0" smtClean="0"/>
              <a:t>w.r.t. subtree of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</a:p>
        </p:txBody>
      </p:sp>
      <p:sp>
        <p:nvSpPr>
          <p:cNvPr id="159790" name="Text Box 46"/>
          <p:cNvSpPr txBox="1">
            <a:spLocks noChangeArrowheads="1"/>
          </p:cNvSpPr>
          <p:nvPr/>
        </p:nvSpPr>
        <p:spPr bwMode="auto">
          <a:xfrm>
            <a:off x="1476375" y="5734050"/>
            <a:ext cx="5541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/>
              <a:t>: </a:t>
            </a:r>
            <a:r>
              <a:rPr lang="de-DE" sz="2800" dirty="0" smtClean="0"/>
              <a:t>nodes that may violate invariant </a:t>
            </a:r>
            <a:endParaRPr lang="de-DE" sz="2800" dirty="0"/>
          </a:p>
        </p:txBody>
      </p:sp>
      <p:sp>
        <p:nvSpPr>
          <p:cNvPr id="159791" name="Oval 47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B711-34E9-4E53-9166-4A472ED5637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AD9-0E55-47CC-A008-B5BB8B310DD5}" type="slidenum">
              <a:rPr lang="de-DE"/>
              <a:pPr/>
              <a:t>24</a:t>
            </a:fld>
            <a:endParaRPr lang="de-DE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dirty="0"/>
              <a:t>Insert Operation - </a:t>
            </a:r>
            <a:r>
              <a:rPr lang="de-DE" dirty="0" smtClean="0"/>
              <a:t>Correctness</a:t>
            </a:r>
            <a:endParaRPr lang="de-DE" dirty="0"/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60776" name="Oval 8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  <a:endParaRPr lang="de-DE" baseline="-25000"/>
          </a:p>
        </p:txBody>
      </p:sp>
      <p:sp>
        <p:nvSpPr>
          <p:cNvPr id="160777" name="Oval 9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60778" name="Oval 10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60779" name="Oval 11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60780" name="Oval 12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60781" name="Oval 13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60782" name="Oval 14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60783" name="Oval 15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92" name="Oval 24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60793" name="Line 25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794" name="Oval 26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60795" name="Oval 27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  <a:endParaRPr lang="de-DE" baseline="-25000"/>
          </a:p>
        </p:txBody>
      </p:sp>
      <p:sp>
        <p:nvSpPr>
          <p:cNvPr id="160796" name="Oval 28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60797" name="Oval 29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60798" name="Oval 30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60799" name="Oval 31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60800" name="Oval 32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60801" name="Oval 33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60802" name="Oval 34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60803" name="Line 35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04" name="Line 36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05" name="Line 37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06" name="Line 38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07" name="Line 39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08" name="Line 40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09" name="Line 41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10" name="Line 42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11" name="Oval 43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60812" name="Line 44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0813" name="Text Box 45"/>
          <p:cNvSpPr txBox="1">
            <a:spLocks noChangeArrowheads="1"/>
          </p:cNvSpPr>
          <p:nvPr/>
        </p:nvSpPr>
        <p:spPr bwMode="auto">
          <a:xfrm>
            <a:off x="611188" y="5013325"/>
            <a:ext cx="7473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Invariant: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  <a:r>
              <a:rPr lang="de-DE" sz="2800" dirty="0" smtClean="0"/>
              <a:t>is </a:t>
            </a:r>
            <a:r>
              <a:rPr lang="de-DE" sz="2800" dirty="0"/>
              <a:t>minimal </a:t>
            </a:r>
            <a:r>
              <a:rPr lang="de-DE" sz="2800" dirty="0" smtClean="0"/>
              <a:t>w.r.t. subtree of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</a:p>
        </p:txBody>
      </p:sp>
      <p:sp>
        <p:nvSpPr>
          <p:cNvPr id="160814" name="Text Box 46"/>
          <p:cNvSpPr txBox="1">
            <a:spLocks noChangeArrowheads="1"/>
          </p:cNvSpPr>
          <p:nvPr/>
        </p:nvSpPr>
        <p:spPr bwMode="auto">
          <a:xfrm>
            <a:off x="1476375" y="5734050"/>
            <a:ext cx="5541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/>
              <a:t>: </a:t>
            </a:r>
            <a:r>
              <a:rPr lang="de-DE" sz="2800" dirty="0" smtClean="0"/>
              <a:t>nodes that may violate invariant </a:t>
            </a:r>
            <a:endParaRPr lang="de-DE" sz="2800" dirty="0"/>
          </a:p>
        </p:txBody>
      </p:sp>
      <p:sp>
        <p:nvSpPr>
          <p:cNvPr id="160815" name="Oval 47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4E1D-5922-4497-88D6-7466ED7C3668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75045-5779-4CC5-BE51-68EF43AFA2AA}" type="slidenum">
              <a:rPr lang="de-DE"/>
              <a:pPr/>
              <a:t>25</a:t>
            </a:fld>
            <a:endParaRPr lang="de-DE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</a:t>
            </a:r>
            <a:r>
              <a:rPr lang="de-DE" dirty="0"/>
              <a:t>Heap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deleteMin: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Form invariant:</a:t>
            </a:r>
            <a:r>
              <a:rPr lang="de-DE" dirty="0" smtClean="0"/>
              <a:t> </a:t>
            </a:r>
            <a:r>
              <a:rPr lang="de-DE" dirty="0">
                <a:solidFill>
                  <a:schemeClr val="hlink"/>
                </a:solidFill>
              </a:rPr>
              <a:t>H[1]:=H[n]; n:=n-1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Heap invariant:</a:t>
            </a:r>
            <a:r>
              <a:rPr lang="de-DE" dirty="0" smtClean="0"/>
              <a:t> start with </a:t>
            </a:r>
            <a:r>
              <a:rPr lang="de-DE" dirty="0">
                <a:solidFill>
                  <a:schemeClr val="hlink"/>
                </a:solidFill>
              </a:rPr>
              <a:t>e</a:t>
            </a:r>
            <a:r>
              <a:rPr lang="de-DE" dirty="0"/>
              <a:t> in </a:t>
            </a:r>
            <a:r>
              <a:rPr lang="de-DE" dirty="0">
                <a:solidFill>
                  <a:schemeClr val="hlink"/>
                </a:solidFill>
              </a:rPr>
              <a:t>H[1].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Switch </a:t>
            </a:r>
            <a:r>
              <a:rPr lang="de-DE" dirty="0">
                <a:solidFill>
                  <a:schemeClr val="hlink"/>
                </a:solidFill>
              </a:rPr>
              <a:t>e </a:t>
            </a:r>
            <a:r>
              <a:rPr lang="de-DE" dirty="0" smtClean="0"/>
              <a:t>with the child with minimum key until </a:t>
            </a:r>
            <a:r>
              <a:rPr lang="de-DE" dirty="0" smtClean="0">
                <a:solidFill>
                  <a:schemeClr val="hlink"/>
                </a:solidFill>
              </a:rPr>
              <a:t>H[k]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dirty="0" smtClean="0">
                <a:solidFill>
                  <a:schemeClr val="hlink"/>
                </a:solidFill>
              </a:rPr>
              <a:t>min{H[2k</a:t>
            </a:r>
            <a:r>
              <a:rPr lang="de-DE" dirty="0">
                <a:solidFill>
                  <a:schemeClr val="hlink"/>
                </a:solidFill>
              </a:rPr>
              <a:t>],H[2k+1]}</a:t>
            </a:r>
            <a:r>
              <a:rPr lang="de-DE" dirty="0"/>
              <a:t> </a:t>
            </a:r>
            <a:r>
              <a:rPr lang="de-DE" dirty="0" smtClean="0"/>
              <a:t>for the current position </a:t>
            </a:r>
            <a:r>
              <a:rPr lang="de-DE" dirty="0">
                <a:solidFill>
                  <a:schemeClr val="hlink"/>
                </a:solidFill>
              </a:rPr>
              <a:t>k</a:t>
            </a:r>
            <a:r>
              <a:rPr lang="de-DE" dirty="0"/>
              <a:t> </a:t>
            </a:r>
            <a:r>
              <a:rPr lang="de-DE" dirty="0" smtClean="0"/>
              <a:t>of </a:t>
            </a:r>
            <a:r>
              <a:rPr lang="de-DE" dirty="0">
                <a:solidFill>
                  <a:schemeClr val="hlink"/>
                </a:solidFill>
              </a:rPr>
              <a:t>e</a:t>
            </a:r>
            <a:r>
              <a:rPr lang="de-DE" dirty="0"/>
              <a:t> </a:t>
            </a:r>
            <a:r>
              <a:rPr lang="de-DE" dirty="0" smtClean="0"/>
              <a:t>or </a:t>
            </a:r>
            <a:r>
              <a:rPr lang="de-DE" dirty="0">
                <a:solidFill>
                  <a:schemeClr val="hlink"/>
                </a:solidFill>
              </a:rPr>
              <a:t>e</a:t>
            </a:r>
            <a:r>
              <a:rPr lang="de-DE" dirty="0"/>
              <a:t> </a:t>
            </a:r>
            <a:r>
              <a:rPr lang="de-DE" dirty="0" smtClean="0"/>
              <a:t>is in a leaf</a:t>
            </a:r>
            <a:endParaRPr lang="de-DE" dirty="0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270125" y="17732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774950" y="17732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278188" y="17732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3783013" y="17732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4286250" y="17732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4791075" y="17732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5294313" y="17732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7</a:t>
            </a: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5799138" y="17732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8</a:t>
            </a:r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6302375" y="17732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9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2773363" y="17732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3781425" y="17732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3276600" y="17732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3779838" y="17732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5797550" y="17732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cxnSp>
        <p:nvCxnSpPr>
          <p:cNvPr id="152594" name="AutoShape 18"/>
          <p:cNvCxnSpPr>
            <a:cxnSpLocks noChangeShapeType="1"/>
            <a:stCxn id="152580" idx="2"/>
            <a:endCxn id="152581" idx="2"/>
          </p:cNvCxnSpPr>
          <p:nvPr/>
        </p:nvCxnSpPr>
        <p:spPr bwMode="auto">
          <a:xfrm rot="16200000" flipH="1">
            <a:off x="2774157" y="2026444"/>
            <a:ext cx="1587" cy="504825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2595" name="AutoShape 19"/>
          <p:cNvCxnSpPr>
            <a:cxnSpLocks noChangeShapeType="1"/>
            <a:stCxn id="152580" idx="2"/>
            <a:endCxn id="152591" idx="2"/>
          </p:cNvCxnSpPr>
          <p:nvPr/>
        </p:nvCxnSpPr>
        <p:spPr bwMode="auto">
          <a:xfrm rot="16200000" flipH="1">
            <a:off x="3024982" y="1775619"/>
            <a:ext cx="1587" cy="1006475"/>
          </a:xfrm>
          <a:prstGeom prst="curvedConnector3">
            <a:avLst>
              <a:gd name="adj1" fmla="val 272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39306E-6 L -0.44097 4.3930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animBg="1"/>
      <p:bldP spid="1525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A9D-FEE3-418A-89A7-FD916CB0346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4D12-DED2-44D7-86FB-B4FB15F3C8E9}" type="slidenum">
              <a:rPr lang="de-DE"/>
              <a:pPr/>
              <a:t>26</a:t>
            </a:fld>
            <a:endParaRPr lang="de-DE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</a:t>
            </a:r>
            <a:r>
              <a:rPr lang="de-DE" dirty="0"/>
              <a:t>Heap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 smtClean="0">
                <a:solidFill>
                  <a:schemeClr val="accent2"/>
                </a:solidFill>
              </a:rPr>
              <a:t>deleteMin</a:t>
            </a:r>
            <a:r>
              <a:rPr lang="de-DE" sz="2400" dirty="0" smtClean="0">
                <a:solidFill>
                  <a:schemeClr val="accent2"/>
                </a:solidFill>
              </a:rPr>
              <a:t>():</a:t>
            </a:r>
            <a:r>
              <a:rPr lang="de-DE" sz="2400" dirty="0">
                <a:solidFill>
                  <a:schemeClr val="accent2"/>
                </a:solidFill>
              </a:rPr>
              <a:t/>
            </a:r>
            <a:br>
              <a:rPr lang="de-DE" sz="2400" dirty="0">
                <a:solidFill>
                  <a:schemeClr val="accent2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e:=H[1]; H[1]:=H[n]; n:=n-1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>
                <a:solidFill>
                  <a:schemeClr val="accent2"/>
                </a:solidFill>
              </a:rPr>
              <a:t>h</a:t>
            </a:r>
            <a:r>
              <a:rPr lang="de-DE" sz="2400" dirty="0" err="1" smtClean="0">
                <a:solidFill>
                  <a:schemeClr val="accent2"/>
                </a:solidFill>
              </a:rPr>
              <a:t>eapifyDown</a:t>
            </a:r>
            <a:r>
              <a:rPr lang="de-DE" sz="2400" dirty="0" smtClean="0"/>
              <a:t>(</a:t>
            </a:r>
            <a:r>
              <a:rPr lang="de-DE" sz="2400" dirty="0" smtClean="0">
                <a:solidFill>
                  <a:schemeClr val="hlink"/>
                </a:solidFill>
              </a:rPr>
              <a:t>1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/>
              <a:t>return </a:t>
            </a:r>
            <a:r>
              <a:rPr lang="de-DE" sz="2400" dirty="0">
                <a:solidFill>
                  <a:schemeClr val="hlink"/>
                </a:solidFill>
              </a:rPr>
              <a:t>e</a:t>
            </a:r>
          </a:p>
          <a:p>
            <a:pPr>
              <a:lnSpc>
                <a:spcPct val="90000"/>
              </a:lnSpc>
            </a:pPr>
            <a:endParaRPr lang="de-DE" sz="1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>
                <a:solidFill>
                  <a:schemeClr val="accent2"/>
                </a:solidFill>
              </a:rPr>
              <a:t>h</a:t>
            </a:r>
            <a:r>
              <a:rPr lang="de-DE" sz="2400" dirty="0" err="1" smtClean="0">
                <a:solidFill>
                  <a:schemeClr val="accent2"/>
                </a:solidFill>
              </a:rPr>
              <a:t>eapifyDown</a:t>
            </a:r>
            <a:r>
              <a:rPr lang="de-DE" sz="2400" dirty="0" smtClean="0">
                <a:solidFill>
                  <a:schemeClr val="accent2"/>
                </a:solidFill>
              </a:rPr>
              <a:t>(i</a:t>
            </a:r>
            <a:r>
              <a:rPr lang="de-DE" sz="2400" dirty="0">
                <a:solidFill>
                  <a:schemeClr val="accent2"/>
                </a:solidFill>
              </a:rPr>
              <a:t>: Integer</a:t>
            </a:r>
            <a:r>
              <a:rPr lang="de-DE" sz="2400" dirty="0" smtClean="0">
                <a:solidFill>
                  <a:schemeClr val="accent2"/>
                </a:solidFill>
              </a:rPr>
              <a:t>):</a:t>
            </a:r>
            <a:r>
              <a:rPr lang="de-DE" sz="2400" dirty="0">
                <a:solidFill>
                  <a:schemeClr val="accent2"/>
                </a:solidFill>
              </a:rPr>
              <a:t/>
            </a:r>
            <a:br>
              <a:rPr lang="de-DE" sz="2400" dirty="0">
                <a:solidFill>
                  <a:schemeClr val="accent2"/>
                </a:solidFill>
              </a:rPr>
            </a:br>
            <a:r>
              <a:rPr lang="de-DE" sz="2400" dirty="0" err="1"/>
              <a:t>while</a:t>
            </a:r>
            <a:r>
              <a:rPr lang="de-DE" sz="2400" dirty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2i</a:t>
            </a:r>
            <a:r>
              <a:rPr lang="de-DE" sz="2400" dirty="0">
                <a:solidFill>
                  <a:schemeClr val="hlink"/>
                </a:solidFill>
                <a:sym typeface="Symbol" panose="05050102010706020507" pitchFamily="18" charset="2"/>
              </a:rPr>
              <a:t></a:t>
            </a:r>
            <a:r>
              <a:rPr lang="de-DE" sz="2400" dirty="0" smtClean="0">
                <a:solidFill>
                  <a:schemeClr val="hlink"/>
                </a:solidFill>
              </a:rPr>
              <a:t>n</a:t>
            </a:r>
            <a:r>
              <a:rPr lang="de-DE" sz="2400" dirty="0" smtClean="0"/>
              <a:t> do  	         </a:t>
            </a:r>
            <a:r>
              <a:rPr lang="de-DE" sz="2400" dirty="0" smtClean="0">
                <a:solidFill>
                  <a:srgbClr val="FF0000"/>
                </a:solidFill>
              </a:rPr>
              <a:t>// i </a:t>
            </a:r>
            <a:r>
              <a:rPr lang="de-DE" sz="2400" dirty="0" err="1" smtClean="0">
                <a:solidFill>
                  <a:srgbClr val="FF0000"/>
                </a:solidFill>
              </a:rPr>
              <a:t>is</a:t>
            </a:r>
            <a:r>
              <a:rPr lang="de-DE" sz="2400" dirty="0" smtClean="0">
                <a:solidFill>
                  <a:srgbClr val="FF0000"/>
                </a:solidFill>
              </a:rPr>
              <a:t> not a </a:t>
            </a:r>
            <a:r>
              <a:rPr lang="de-DE" sz="2400" dirty="0" err="1" smtClean="0">
                <a:solidFill>
                  <a:srgbClr val="FF0000"/>
                </a:solidFill>
              </a:rPr>
              <a:t>leaf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position</a:t>
            </a:r>
            <a:r>
              <a:rPr lang="de-DE" sz="2400" dirty="0">
                <a:solidFill>
                  <a:srgbClr val="FF0000"/>
                </a:solidFill>
              </a:rPr>
              <a:t/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2i+1&gt;n</a:t>
            </a:r>
            <a:r>
              <a:rPr lang="de-DE" sz="2400" dirty="0"/>
              <a:t> then </a:t>
            </a:r>
            <a:r>
              <a:rPr lang="de-DE" sz="2400" dirty="0">
                <a:solidFill>
                  <a:schemeClr val="hlink"/>
                </a:solidFill>
              </a:rPr>
              <a:t>m:=2i  </a:t>
            </a:r>
            <a:r>
              <a:rPr lang="de-DE" sz="2400" dirty="0">
                <a:solidFill>
                  <a:srgbClr val="FF0000"/>
                </a:solidFill>
              </a:rPr>
              <a:t>// m: </a:t>
            </a:r>
            <a:r>
              <a:rPr lang="de-DE" sz="2400" dirty="0" smtClean="0">
                <a:solidFill>
                  <a:srgbClr val="FF0000"/>
                </a:solidFill>
              </a:rPr>
              <a:t>pos. of the minimum child</a:t>
            </a: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/>
              <a:t>    else</a:t>
            </a:r>
            <a:br>
              <a:rPr lang="de-DE" sz="2400" dirty="0"/>
            </a:br>
            <a:r>
              <a:rPr lang="de-DE" sz="2400" dirty="0"/>
              <a:t>    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key(H[2i])&lt;key(H[2i+1])</a:t>
            </a:r>
            <a:r>
              <a:rPr lang="de-DE" sz="2400" dirty="0"/>
              <a:t> then </a:t>
            </a:r>
            <a:r>
              <a:rPr lang="de-DE" sz="2400" dirty="0">
                <a:solidFill>
                  <a:schemeClr val="hlink"/>
                </a:solidFill>
              </a:rPr>
              <a:t>m:=2i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                                             else </a:t>
            </a:r>
            <a:r>
              <a:rPr lang="de-DE" sz="2400" dirty="0">
                <a:solidFill>
                  <a:schemeClr val="hlink"/>
                </a:solidFill>
              </a:rPr>
              <a:t>m:=2i+1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(H[i</a:t>
            </a:r>
            <a:r>
              <a:rPr lang="de-DE" sz="2400" dirty="0" smtClean="0">
                <a:solidFill>
                  <a:schemeClr val="hlink"/>
                </a:solidFill>
              </a:rPr>
              <a:t>])</a:t>
            </a:r>
            <a:r>
              <a:rPr lang="de-DE" sz="2400" dirty="0" smtClean="0">
                <a:solidFill>
                  <a:schemeClr val="hlink"/>
                </a:solidFill>
                <a:sym typeface="Symbol" panose="05050102010706020507" pitchFamily="18" charset="2"/>
              </a:rPr>
              <a:t>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(H[m</a:t>
            </a:r>
            <a:r>
              <a:rPr lang="de-DE" sz="2400" dirty="0">
                <a:solidFill>
                  <a:schemeClr val="hlink"/>
                </a:solidFill>
              </a:rPr>
              <a:t>])</a:t>
            </a:r>
            <a:r>
              <a:rPr lang="de-DE" sz="2400" dirty="0"/>
              <a:t> then return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heap inv. holds</a:t>
            </a:r>
            <a:r>
              <a:rPr lang="de-DE" sz="2400" dirty="0">
                <a:solidFill>
                  <a:srgbClr val="FF0000"/>
                </a:solidFill>
              </a:rPr>
              <a:t/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H[i] 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↔</a:t>
            </a:r>
            <a:r>
              <a:rPr lang="de-DE" sz="2400" dirty="0" smtClean="0">
                <a:solidFill>
                  <a:schemeClr val="hlink"/>
                </a:solidFill>
              </a:rPr>
              <a:t> </a:t>
            </a:r>
            <a:r>
              <a:rPr lang="de-DE" sz="2400" dirty="0">
                <a:solidFill>
                  <a:schemeClr val="hlink"/>
                </a:solidFill>
              </a:rPr>
              <a:t>H[m]; i:=m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5651500" y="1557338"/>
            <a:ext cx="2614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Runtime: </a:t>
            </a:r>
            <a:r>
              <a:rPr lang="en-US" sz="2400" dirty="0">
                <a:solidFill>
                  <a:schemeClr val="hlink"/>
                </a:solidFill>
              </a:rPr>
              <a:t>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548-177F-492B-BFC8-ACAF555B9AD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D15C-7242-4260-A510-AA7A90DE8D2E}" type="slidenum">
              <a:rPr lang="de-DE"/>
              <a:pPr/>
              <a:t>27</a:t>
            </a:fld>
            <a:endParaRPr lang="de-DE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sz="4000" dirty="0"/>
              <a:t>deleteMin Operation - </a:t>
            </a:r>
            <a:r>
              <a:rPr lang="de-DE" sz="4000" dirty="0" smtClean="0"/>
              <a:t>Correctness</a:t>
            </a:r>
            <a:endParaRPr lang="de-DE" sz="4000" dirty="0"/>
          </a:p>
        </p:txBody>
      </p:sp>
      <p:sp>
        <p:nvSpPr>
          <p:cNvPr id="161795" name="Oval 3"/>
          <p:cNvSpPr>
            <a:spLocks noChangeArrowheads="1"/>
          </p:cNvSpPr>
          <p:nvPr/>
        </p:nvSpPr>
        <p:spPr bwMode="auto">
          <a:xfrm>
            <a:off x="2519363" y="17732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  <a:endParaRPr lang="de-DE" baseline="-25000"/>
          </a:p>
        </p:txBody>
      </p:sp>
      <p:sp>
        <p:nvSpPr>
          <p:cNvPr id="161796" name="Oval 4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61797" name="Oval 5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61798" name="Oval 6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61799" name="Oval 7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61800" name="Oval 8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61801" name="Oval 9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61802" name="Oval 10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61803" name="Oval 11"/>
          <p:cNvSpPr>
            <a:spLocks noChangeArrowheads="1"/>
          </p:cNvSpPr>
          <p:nvPr/>
        </p:nvSpPr>
        <p:spPr bwMode="auto">
          <a:xfrm>
            <a:off x="100647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05" name="Line 13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08" name="Line 16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11" name="Line 19"/>
          <p:cNvSpPr>
            <a:spLocks noChangeShapeType="1"/>
          </p:cNvSpPr>
          <p:nvPr/>
        </p:nvSpPr>
        <p:spPr bwMode="auto">
          <a:xfrm flipH="1">
            <a:off x="1366838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15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17" name="Oval 25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61818" name="Oval 26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61819" name="Oval 27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61820" name="Oval 28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61821" name="Oval 29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61822" name="Oval 30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61823" name="Oval 31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61824" name="Oval 32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61825" name="Line 33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26" name="Line 34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27" name="Line 35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28" name="Line 36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31" name="Line 39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1835" name="Text Box 43"/>
          <p:cNvSpPr txBox="1">
            <a:spLocks noChangeArrowheads="1"/>
          </p:cNvSpPr>
          <p:nvPr/>
        </p:nvSpPr>
        <p:spPr bwMode="auto">
          <a:xfrm>
            <a:off x="611188" y="5013325"/>
            <a:ext cx="75733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Invariant: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  <a:r>
              <a:rPr lang="de-DE" sz="2800" dirty="0" smtClean="0"/>
              <a:t>is </a:t>
            </a:r>
            <a:r>
              <a:rPr lang="de-DE" sz="2800" dirty="0"/>
              <a:t>minimal </a:t>
            </a:r>
            <a:r>
              <a:rPr lang="de-DE" sz="2800" dirty="0" smtClean="0"/>
              <a:t>w.r.t. subtree of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</a:p>
        </p:txBody>
      </p:sp>
      <p:sp>
        <p:nvSpPr>
          <p:cNvPr id="161836" name="Text Box 44"/>
          <p:cNvSpPr txBox="1">
            <a:spLocks noChangeArrowheads="1"/>
          </p:cNvSpPr>
          <p:nvPr/>
        </p:nvSpPr>
        <p:spPr bwMode="auto">
          <a:xfrm>
            <a:off x="1476375" y="5734050"/>
            <a:ext cx="5541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/>
              <a:t>: </a:t>
            </a:r>
            <a:r>
              <a:rPr lang="de-DE" sz="2800" dirty="0" smtClean="0"/>
              <a:t>nodes that may violate invariant </a:t>
            </a:r>
            <a:endParaRPr lang="de-DE" sz="2800" dirty="0"/>
          </a:p>
        </p:txBody>
      </p:sp>
      <p:sp>
        <p:nvSpPr>
          <p:cNvPr id="161837" name="Oval 45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4565-4D45-49A5-8649-2737AB8E411D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EF65-CDE6-4E65-8B71-5DEA254A02DC}" type="slidenum">
              <a:rPr lang="de-DE"/>
              <a:pPr/>
              <a:t>28</a:t>
            </a:fld>
            <a:endParaRPr lang="de-DE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sz="4000" dirty="0"/>
              <a:t>deleteMin Operation - </a:t>
            </a:r>
            <a:r>
              <a:rPr lang="de-DE" sz="4000" dirty="0" smtClean="0"/>
              <a:t>Correctness</a:t>
            </a:r>
            <a:endParaRPr lang="de-DE" sz="4000" dirty="0"/>
          </a:p>
        </p:txBody>
      </p:sp>
      <p:sp>
        <p:nvSpPr>
          <p:cNvPr id="162820" name="Oval 4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62821" name="Oval 5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62822" name="Oval 6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62823" name="Oval 7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62824" name="Oval 8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62825" name="Oval 9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62826" name="Oval 10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31" name="Line 15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32" name="Line 16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33" name="Line 17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34" name="Line 18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39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40" name="Oval 24"/>
          <p:cNvSpPr>
            <a:spLocks noChangeArrowheads="1"/>
          </p:cNvSpPr>
          <p:nvPr/>
        </p:nvSpPr>
        <p:spPr bwMode="auto">
          <a:xfrm>
            <a:off x="6804025" y="170021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62841" name="Oval 25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62842" name="Oval 26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62843" name="Oval 27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62844" name="Oval 28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62845" name="Oval 29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62846" name="Oval 30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62847" name="Oval 31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62848" name="Line 32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49" name="Line 33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50" name="Line 34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51" name="Line 35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52" name="Line 36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53" name="Line 37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54" name="Line 38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2855" name="Oval 39"/>
          <p:cNvSpPr>
            <a:spLocks noChangeArrowheads="1"/>
          </p:cNvSpPr>
          <p:nvPr/>
        </p:nvSpPr>
        <p:spPr bwMode="auto">
          <a:xfrm>
            <a:off x="2484438" y="170021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62856" name="Text Box 40"/>
          <p:cNvSpPr txBox="1">
            <a:spLocks noChangeArrowheads="1"/>
          </p:cNvSpPr>
          <p:nvPr/>
        </p:nvSpPr>
        <p:spPr bwMode="auto">
          <a:xfrm>
            <a:off x="611188" y="5013325"/>
            <a:ext cx="7473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Invariant: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  <a:r>
              <a:rPr lang="de-DE" sz="2800" dirty="0" smtClean="0"/>
              <a:t>is minimal w.r.t. subtree of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</a:p>
        </p:txBody>
      </p:sp>
      <p:sp>
        <p:nvSpPr>
          <p:cNvPr id="162857" name="Text Box 41"/>
          <p:cNvSpPr txBox="1">
            <a:spLocks noChangeArrowheads="1"/>
          </p:cNvSpPr>
          <p:nvPr/>
        </p:nvSpPr>
        <p:spPr bwMode="auto">
          <a:xfrm>
            <a:off x="1476375" y="5734050"/>
            <a:ext cx="5541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/>
              <a:t>: </a:t>
            </a:r>
            <a:r>
              <a:rPr lang="de-DE" sz="2800" dirty="0" smtClean="0"/>
              <a:t>nodes that may violate invariant </a:t>
            </a:r>
            <a:endParaRPr lang="de-DE" sz="2800" dirty="0"/>
          </a:p>
        </p:txBody>
      </p:sp>
      <p:sp>
        <p:nvSpPr>
          <p:cNvPr id="162858" name="Oval 42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A524-3054-4955-B43B-ED8C0577B687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8E6A-DA44-4C46-95D4-BD10668A6CE2}" type="slidenum">
              <a:rPr lang="de-DE"/>
              <a:pPr/>
              <a:t>29</a:t>
            </a:fld>
            <a:endParaRPr lang="de-DE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sz="4000" dirty="0"/>
              <a:t>deleteMin Operation - </a:t>
            </a:r>
            <a:r>
              <a:rPr lang="de-DE" sz="4000" dirty="0" smtClean="0"/>
              <a:t>Correctness</a:t>
            </a:r>
            <a:endParaRPr lang="de-DE" sz="4000" dirty="0"/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2555875" y="170021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63845" name="Oval 5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63846" name="Oval 6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63847" name="Oval 7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63848" name="Oval 8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63849" name="Oval 9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63" name="Oval 23"/>
          <p:cNvSpPr>
            <a:spLocks noChangeArrowheads="1"/>
          </p:cNvSpPr>
          <p:nvPr/>
        </p:nvSpPr>
        <p:spPr bwMode="auto">
          <a:xfrm>
            <a:off x="6804025" y="170021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5</a:t>
            </a:r>
            <a:endParaRPr lang="de-DE" baseline="-25000"/>
          </a:p>
        </p:txBody>
      </p:sp>
      <p:sp>
        <p:nvSpPr>
          <p:cNvPr id="163864" name="Oval 24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  <a:endParaRPr lang="de-DE" baseline="-25000"/>
          </a:p>
        </p:txBody>
      </p:sp>
      <p:sp>
        <p:nvSpPr>
          <p:cNvPr id="163865" name="Oval 25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  <a:endParaRPr lang="de-DE" baseline="-25000"/>
          </a:p>
        </p:txBody>
      </p:sp>
      <p:sp>
        <p:nvSpPr>
          <p:cNvPr id="163866" name="Oval 26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  <a:endParaRPr lang="de-DE" baseline="-25000"/>
          </a:p>
        </p:txBody>
      </p:sp>
      <p:sp>
        <p:nvSpPr>
          <p:cNvPr id="163867" name="Oval 27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12</a:t>
            </a:r>
            <a:endParaRPr lang="de-DE" baseline="-25000"/>
          </a:p>
        </p:txBody>
      </p:sp>
      <p:sp>
        <p:nvSpPr>
          <p:cNvPr id="163868" name="Oval 28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  <a:endParaRPr lang="de-DE" baseline="-25000"/>
          </a:p>
        </p:txBody>
      </p:sp>
      <p:sp>
        <p:nvSpPr>
          <p:cNvPr id="163869" name="Oval 29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  <a:endParaRPr lang="de-DE" baseline="-25000"/>
          </a:p>
        </p:txBody>
      </p:sp>
      <p:sp>
        <p:nvSpPr>
          <p:cNvPr id="163870" name="Oval 30"/>
          <p:cNvSpPr>
            <a:spLocks noChangeArrowheads="1"/>
          </p:cNvSpPr>
          <p:nvPr/>
        </p:nvSpPr>
        <p:spPr bwMode="auto">
          <a:xfrm>
            <a:off x="6227763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72" name="Line 32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75" name="Line 35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77" name="Line 37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3878" name="Oval 38"/>
          <p:cNvSpPr>
            <a:spLocks noChangeArrowheads="1"/>
          </p:cNvSpPr>
          <p:nvPr/>
        </p:nvSpPr>
        <p:spPr bwMode="auto">
          <a:xfrm>
            <a:off x="161925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18</a:t>
            </a:r>
            <a:endParaRPr lang="de-DE" baseline="-25000"/>
          </a:p>
        </p:txBody>
      </p:sp>
      <p:sp>
        <p:nvSpPr>
          <p:cNvPr id="163879" name="Text Box 39"/>
          <p:cNvSpPr txBox="1">
            <a:spLocks noChangeArrowheads="1"/>
          </p:cNvSpPr>
          <p:nvPr/>
        </p:nvSpPr>
        <p:spPr bwMode="auto">
          <a:xfrm>
            <a:off x="611188" y="5013325"/>
            <a:ext cx="7473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Invariant: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  <a:r>
              <a:rPr lang="de-DE" sz="2800" dirty="0" smtClean="0"/>
              <a:t>is </a:t>
            </a:r>
            <a:r>
              <a:rPr lang="de-DE" sz="2800" dirty="0"/>
              <a:t>minimal </a:t>
            </a:r>
            <a:r>
              <a:rPr lang="de-DE" sz="2800" dirty="0" smtClean="0"/>
              <a:t>w.r.t. subtree of </a:t>
            </a:r>
            <a:r>
              <a:rPr lang="de-DE" sz="2800" dirty="0">
                <a:solidFill>
                  <a:schemeClr val="hlink"/>
                </a:solidFill>
              </a:rPr>
              <a:t>H[k]</a:t>
            </a:r>
            <a:r>
              <a:rPr lang="de-DE" sz="2800" dirty="0"/>
              <a:t> </a:t>
            </a:r>
          </a:p>
        </p:txBody>
      </p:sp>
      <p:sp>
        <p:nvSpPr>
          <p:cNvPr id="163880" name="Text Box 40"/>
          <p:cNvSpPr txBox="1">
            <a:spLocks noChangeArrowheads="1"/>
          </p:cNvSpPr>
          <p:nvPr/>
        </p:nvSpPr>
        <p:spPr bwMode="auto">
          <a:xfrm>
            <a:off x="1476375" y="5734050"/>
            <a:ext cx="5541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/>
              <a:t>: </a:t>
            </a:r>
            <a:r>
              <a:rPr lang="de-DE" sz="2800" dirty="0" smtClean="0"/>
              <a:t>nodes that may violate invariant </a:t>
            </a:r>
            <a:endParaRPr lang="de-DE" sz="2800" dirty="0"/>
          </a:p>
        </p:txBody>
      </p:sp>
      <p:sp>
        <p:nvSpPr>
          <p:cNvPr id="163881" name="Oval 41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3717-999D-4038-8968-A5B87B7746B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3931-7846-489F-8661-88AD3005717A}" type="slidenum">
              <a:rPr lang="de-DE"/>
              <a:pPr/>
              <a:t>3</a:t>
            </a:fld>
            <a:endParaRPr lang="de-DE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253956" name="Oval 4"/>
          <p:cNvSpPr>
            <a:spLocks noChangeArrowheads="1"/>
          </p:cNvSpPr>
          <p:nvPr/>
        </p:nvSpPr>
        <p:spPr bwMode="auto">
          <a:xfrm>
            <a:off x="1116013" y="2636838"/>
            <a:ext cx="6840537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3957" name="Oval 5"/>
          <p:cNvSpPr>
            <a:spLocks noChangeArrowheads="1"/>
          </p:cNvSpPr>
          <p:nvPr/>
        </p:nvSpPr>
        <p:spPr bwMode="auto">
          <a:xfrm>
            <a:off x="2627313" y="31416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3958" name="Oval 6"/>
          <p:cNvSpPr>
            <a:spLocks noChangeArrowheads="1"/>
          </p:cNvSpPr>
          <p:nvPr/>
        </p:nvSpPr>
        <p:spPr bwMode="auto">
          <a:xfrm>
            <a:off x="3995738" y="29972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53959" name="Oval 7"/>
          <p:cNvSpPr>
            <a:spLocks noChangeArrowheads="1"/>
          </p:cNvSpPr>
          <p:nvPr/>
        </p:nvSpPr>
        <p:spPr bwMode="auto">
          <a:xfrm>
            <a:off x="4427538" y="37893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53960" name="Oval 8"/>
          <p:cNvSpPr>
            <a:spLocks noChangeArrowheads="1"/>
          </p:cNvSpPr>
          <p:nvPr/>
        </p:nvSpPr>
        <p:spPr bwMode="auto">
          <a:xfrm>
            <a:off x="5580063" y="32131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3961" name="Oval 9"/>
          <p:cNvSpPr>
            <a:spLocks noChangeArrowheads="1"/>
          </p:cNvSpPr>
          <p:nvPr/>
        </p:nvSpPr>
        <p:spPr bwMode="auto">
          <a:xfrm>
            <a:off x="6011863" y="45085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53962" name="Oval 10"/>
          <p:cNvSpPr>
            <a:spLocks noChangeArrowheads="1"/>
          </p:cNvSpPr>
          <p:nvPr/>
        </p:nvSpPr>
        <p:spPr bwMode="auto">
          <a:xfrm>
            <a:off x="2700338" y="44370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51F7-6621-452F-B6BA-2A40984D699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5D11-5B22-42B2-B5C7-62E5818319B8}" type="slidenum">
              <a:rPr lang="de-DE"/>
              <a:pPr/>
              <a:t>30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</a:t>
            </a:r>
            <a:r>
              <a:rPr lang="de-DE" dirty="0"/>
              <a:t>Heap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de-DE" dirty="0" smtClean="0">
                <a:solidFill>
                  <a:srgbClr val="FF0000"/>
                </a:solidFill>
              </a:rPr>
              <a:t>Naive implementation: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build</a:t>
            </a:r>
            <a:r>
              <a:rPr lang="de-DE" dirty="0">
                <a:solidFill>
                  <a:schemeClr val="accent2"/>
                </a:solidFill>
              </a:rPr>
              <a:t>({e</a:t>
            </a:r>
            <a:r>
              <a:rPr lang="de-DE" baseline="-25000" dirty="0">
                <a:solidFill>
                  <a:schemeClr val="accent2"/>
                </a:solidFill>
              </a:rPr>
              <a:t>1</a:t>
            </a:r>
            <a:r>
              <a:rPr lang="de-DE" dirty="0">
                <a:solidFill>
                  <a:schemeClr val="accent2"/>
                </a:solidFill>
              </a:rPr>
              <a:t>,…,e</a:t>
            </a:r>
            <a:r>
              <a:rPr lang="de-DE" baseline="-25000" dirty="0">
                <a:solidFill>
                  <a:schemeClr val="accent2"/>
                </a:solidFill>
              </a:rPr>
              <a:t>n</a:t>
            </a:r>
            <a:r>
              <a:rPr lang="de-DE" dirty="0">
                <a:solidFill>
                  <a:schemeClr val="accent2"/>
                </a:solidFill>
              </a:rPr>
              <a:t>}):</a:t>
            </a:r>
          </a:p>
          <a:p>
            <a:r>
              <a:rPr lang="de-DE" dirty="0" smtClean="0"/>
              <a:t>Call </a:t>
            </a:r>
            <a:r>
              <a:rPr lang="de-DE" dirty="0" smtClean="0">
                <a:solidFill>
                  <a:schemeClr val="accent2"/>
                </a:solidFill>
              </a:rPr>
              <a:t>insert</a:t>
            </a:r>
            <a:r>
              <a:rPr lang="de-DE" dirty="0" smtClean="0"/>
              <a:t>(</a:t>
            </a:r>
            <a:r>
              <a:rPr lang="de-DE" dirty="0" smtClean="0">
                <a:solidFill>
                  <a:schemeClr val="hlink"/>
                </a:solidFill>
              </a:rPr>
              <a:t>e</a:t>
            </a:r>
            <a:r>
              <a:rPr lang="de-DE" dirty="0" smtClean="0"/>
              <a:t>) n times. </a:t>
            </a:r>
          </a:p>
          <a:p>
            <a:r>
              <a:rPr lang="de-DE" dirty="0" smtClean="0"/>
              <a:t>Runtime </a:t>
            </a:r>
            <a:r>
              <a:rPr lang="de-DE" dirty="0">
                <a:solidFill>
                  <a:schemeClr val="hlink"/>
                </a:solidFill>
              </a:rPr>
              <a:t>O(n log n</a:t>
            </a:r>
            <a:r>
              <a:rPr lang="de-DE" dirty="0" smtClean="0">
                <a:solidFill>
                  <a:schemeClr val="hlink"/>
                </a:solidFill>
              </a:rPr>
              <a:t>).</a:t>
            </a:r>
            <a:endParaRPr lang="de-DE" dirty="0">
              <a:solidFill>
                <a:schemeClr val="hlink"/>
              </a:solidFill>
            </a:endParaRPr>
          </a:p>
          <a:p>
            <a:endParaRPr lang="de-DE" sz="1600" dirty="0"/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More careful implementation: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build</a:t>
            </a:r>
            <a:r>
              <a:rPr lang="de-DE" dirty="0">
                <a:solidFill>
                  <a:schemeClr val="accent2"/>
                </a:solidFill>
              </a:rPr>
              <a:t>({e</a:t>
            </a:r>
            <a:r>
              <a:rPr lang="de-DE" baseline="-25000" dirty="0">
                <a:solidFill>
                  <a:schemeClr val="accent2"/>
                </a:solidFill>
              </a:rPr>
              <a:t>1</a:t>
            </a:r>
            <a:r>
              <a:rPr lang="de-DE" dirty="0">
                <a:solidFill>
                  <a:schemeClr val="accent2"/>
                </a:solidFill>
              </a:rPr>
              <a:t>,…,e</a:t>
            </a:r>
            <a:r>
              <a:rPr lang="de-DE" baseline="-25000" dirty="0">
                <a:solidFill>
                  <a:schemeClr val="accent2"/>
                </a:solidFill>
              </a:rPr>
              <a:t>n</a:t>
            </a:r>
            <a:r>
              <a:rPr lang="de-DE" dirty="0">
                <a:solidFill>
                  <a:schemeClr val="accent2"/>
                </a:solidFill>
              </a:rPr>
              <a:t>}):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i:=</a:t>
            </a:r>
            <a:r>
              <a:rPr lang="en-US" dirty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dirty="0">
                <a:solidFill>
                  <a:schemeClr val="hlink"/>
                </a:solidFill>
              </a:rPr>
              <a:t>n/2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⌋</a:t>
            </a:r>
            <a:r>
              <a:rPr lang="de-DE" dirty="0" smtClean="0"/>
              <a:t> downto </a:t>
            </a:r>
            <a:r>
              <a:rPr lang="de-DE" dirty="0" smtClean="0">
                <a:solidFill>
                  <a:schemeClr val="hlink"/>
                </a:solidFill>
              </a:rPr>
              <a:t>1 </a:t>
            </a:r>
            <a:r>
              <a:rPr lang="de-DE" dirty="0" smtClean="0"/>
              <a:t>do</a:t>
            </a:r>
            <a:br>
              <a:rPr lang="de-DE" dirty="0" smtClean="0"/>
            </a:br>
            <a:r>
              <a:rPr lang="de-DE" dirty="0" smtClean="0"/>
              <a:t>        </a:t>
            </a:r>
            <a:r>
              <a:rPr lang="de-DE" dirty="0">
                <a:solidFill>
                  <a:schemeClr val="accent2"/>
                </a:solidFill>
              </a:rPr>
              <a:t>h</a:t>
            </a:r>
            <a:r>
              <a:rPr lang="de-DE" dirty="0" smtClean="0">
                <a:solidFill>
                  <a:schemeClr val="accent2"/>
                </a:solidFill>
              </a:rPr>
              <a:t>eapifyDown(i)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r>
              <a:rPr lang="de-DE" dirty="0" smtClean="0"/>
              <a:t>Fact: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H(i) for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n/2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msy10" pitchFamily="34" charset="0"/>
                <a:cs typeface="Lucida Sans Unicode"/>
              </a:rPr>
              <a:t>⌋+1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 &lt;=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i &lt;=n </a:t>
            </a:r>
            <a:r>
              <a:rPr lang="de-DE" dirty="0" smtClean="0"/>
              <a:t>are </a:t>
            </a:r>
            <a:r>
              <a:rPr lang="de-DE" i="1" dirty="0" smtClean="0"/>
              <a:t>leaves</a:t>
            </a:r>
            <a:r>
              <a:rPr lang="de-DE" dirty="0" smtClean="0"/>
              <a:t> of heap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Runtime: Why should this be faster than </a:t>
            </a:r>
            <a:r>
              <a:rPr lang="de-DE" dirty="0">
                <a:solidFill>
                  <a:schemeClr val="hlink"/>
                </a:solidFill>
              </a:rPr>
              <a:t>O(n log n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r>
              <a:rPr lang="de-DE" dirty="0"/>
              <a:t>?</a:t>
            </a:r>
            <a:endParaRPr lang="de-DE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51F7-6621-452F-B6BA-2A40984D699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5D11-5B22-42B2-B5C7-62E5818319B8}" type="slidenum">
              <a:rPr lang="de-DE"/>
              <a:pPr/>
              <a:t>31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Careful analysis</a:t>
            </a:r>
            <a:endParaRPr lang="de-DE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More careful implementation: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build</a:t>
            </a:r>
            <a:r>
              <a:rPr lang="de-DE" dirty="0">
                <a:solidFill>
                  <a:schemeClr val="accent2"/>
                </a:solidFill>
              </a:rPr>
              <a:t>({e</a:t>
            </a:r>
            <a:r>
              <a:rPr lang="de-DE" baseline="-25000" dirty="0">
                <a:solidFill>
                  <a:schemeClr val="accent2"/>
                </a:solidFill>
              </a:rPr>
              <a:t>1</a:t>
            </a:r>
            <a:r>
              <a:rPr lang="de-DE" dirty="0">
                <a:solidFill>
                  <a:schemeClr val="accent2"/>
                </a:solidFill>
              </a:rPr>
              <a:t>,…,e</a:t>
            </a:r>
            <a:r>
              <a:rPr lang="de-DE" baseline="-25000" dirty="0">
                <a:solidFill>
                  <a:schemeClr val="accent2"/>
                </a:solidFill>
              </a:rPr>
              <a:t>n</a:t>
            </a:r>
            <a:r>
              <a:rPr lang="de-DE" dirty="0">
                <a:solidFill>
                  <a:schemeClr val="accent2"/>
                </a:solidFill>
              </a:rPr>
              <a:t>}):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i:=</a:t>
            </a:r>
            <a:r>
              <a:rPr lang="en-US" dirty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dirty="0">
                <a:solidFill>
                  <a:schemeClr val="hlink"/>
                </a:solidFill>
              </a:rPr>
              <a:t>n/2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⌋</a:t>
            </a:r>
            <a:r>
              <a:rPr lang="de-DE" dirty="0" smtClean="0"/>
              <a:t> downto </a:t>
            </a:r>
            <a:r>
              <a:rPr lang="de-DE" dirty="0" smtClean="0">
                <a:solidFill>
                  <a:schemeClr val="hlink"/>
                </a:solidFill>
              </a:rPr>
              <a:t>1 </a:t>
            </a:r>
            <a:r>
              <a:rPr lang="de-DE" dirty="0" smtClean="0"/>
              <a:t>do</a:t>
            </a:r>
            <a:br>
              <a:rPr lang="de-DE" dirty="0" smtClean="0"/>
            </a:br>
            <a:r>
              <a:rPr lang="de-DE" dirty="0" smtClean="0"/>
              <a:t>        </a:t>
            </a:r>
            <a:r>
              <a:rPr lang="de-DE" dirty="0">
                <a:solidFill>
                  <a:schemeClr val="accent2"/>
                </a:solidFill>
              </a:rPr>
              <a:t>h</a:t>
            </a:r>
            <a:r>
              <a:rPr lang="de-DE" dirty="0" smtClean="0">
                <a:solidFill>
                  <a:schemeClr val="accent2"/>
                </a:solidFill>
              </a:rPr>
              <a:t>eapifyDown(i)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Observation:</a:t>
            </a:r>
            <a:r>
              <a:rPr lang="de-DE" dirty="0" smtClean="0"/>
              <a:t> </a:t>
            </a:r>
            <a:r>
              <a:rPr lang="en-US" dirty="0" smtClean="0"/>
              <a:t>Cost of </a:t>
            </a:r>
            <a:r>
              <a:rPr lang="en-US" dirty="0" err="1" smtClean="0"/>
              <a:t>heapifyDown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is O(h), for h the height of the subtree rooted at H(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Height(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): </a:t>
            </a:r>
            <a:r>
              <a:rPr lang="en-US" dirty="0" smtClean="0"/>
              <a:t>#edges on longest simple path from </a:t>
            </a:r>
            <a:r>
              <a:rPr lang="en-US" dirty="0" err="1" smtClean="0"/>
              <a:t>i</a:t>
            </a:r>
            <a:r>
              <a:rPr lang="en-US" dirty="0" smtClean="0"/>
              <a:t> to leaf</a:t>
            </a:r>
            <a:endParaRPr lang="en-US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335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51F7-6621-452F-B6BA-2A40984D699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5D11-5B22-42B2-B5C7-62E5818319B8}" type="slidenum">
              <a:rPr lang="de-DE"/>
              <a:pPr/>
              <a:t>32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Careful analysis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66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51520" y="1600200"/>
                <a:ext cx="8568952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de-DE" dirty="0" smtClean="0">
                    <a:solidFill>
                      <a:schemeClr val="accent2"/>
                    </a:solidFill>
                  </a:rPr>
                  <a:t>build</a:t>
                </a:r>
                <a:r>
                  <a:rPr lang="de-DE" dirty="0">
                    <a:solidFill>
                      <a:schemeClr val="accent2"/>
                    </a:solidFill>
                  </a:rPr>
                  <a:t>({e</a:t>
                </a:r>
                <a:r>
                  <a:rPr lang="de-DE" baseline="-25000" dirty="0">
                    <a:solidFill>
                      <a:schemeClr val="accent2"/>
                    </a:solidFill>
                  </a:rPr>
                  <a:t>1</a:t>
                </a:r>
                <a:r>
                  <a:rPr lang="de-DE" dirty="0">
                    <a:solidFill>
                      <a:schemeClr val="accent2"/>
                    </a:solidFill>
                  </a:rPr>
                  <a:t>,…,e</a:t>
                </a:r>
                <a:r>
                  <a:rPr lang="de-DE" baseline="-25000" dirty="0">
                    <a:solidFill>
                      <a:schemeClr val="accent2"/>
                    </a:solidFill>
                  </a:rPr>
                  <a:t>n</a:t>
                </a:r>
                <a:r>
                  <a:rPr lang="de-DE" dirty="0">
                    <a:solidFill>
                      <a:schemeClr val="accent2"/>
                    </a:solidFill>
                  </a:rPr>
                  <a:t>}):</a:t>
                </a:r>
              </a:p>
              <a:p>
                <a:pPr marL="0" indent="0">
                  <a:buNone/>
                </a:pPr>
                <a:r>
                  <a:rPr lang="de-DE" dirty="0"/>
                  <a:t> </a:t>
                </a:r>
                <a:r>
                  <a:rPr lang="de-DE" dirty="0" smtClean="0"/>
                  <a:t>  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hlink"/>
                    </a:solidFill>
                  </a:rPr>
                  <a:t>i:=</a:t>
                </a:r>
                <a:r>
                  <a:rPr lang="en-US" dirty="0">
                    <a:solidFill>
                      <a:schemeClr val="hlink"/>
                    </a:solidFill>
                    <a:latin typeface="cmsy10" pitchFamily="34" charset="0"/>
                    <a:cs typeface="Lucida Sans Unicode"/>
                  </a:rPr>
                  <a:t>⌊</a:t>
                </a:r>
                <a:r>
                  <a:rPr lang="de-DE" dirty="0">
                    <a:solidFill>
                      <a:schemeClr val="hlink"/>
                    </a:solidFill>
                  </a:rPr>
                  <a:t>n/2</a:t>
                </a:r>
                <a:r>
                  <a:rPr lang="en-US" dirty="0" smtClean="0">
                    <a:solidFill>
                      <a:schemeClr val="hlink"/>
                    </a:solidFill>
                    <a:latin typeface="cmsy10" pitchFamily="34" charset="0"/>
                    <a:cs typeface="Lucida Sans Unicode"/>
                  </a:rPr>
                  <a:t>⌋</a:t>
                </a:r>
                <a:r>
                  <a:rPr lang="de-DE" dirty="0" smtClean="0"/>
                  <a:t> downto </a:t>
                </a:r>
                <a:r>
                  <a:rPr lang="de-DE" dirty="0" smtClean="0">
                    <a:solidFill>
                      <a:schemeClr val="hlink"/>
                    </a:solidFill>
                  </a:rPr>
                  <a:t>1 </a:t>
                </a:r>
                <a:r>
                  <a:rPr lang="de-DE" dirty="0" smtClean="0"/>
                  <a:t>do</a:t>
                </a:r>
                <a:br>
                  <a:rPr lang="de-DE" dirty="0" smtClean="0"/>
                </a:br>
                <a:r>
                  <a:rPr lang="de-DE" dirty="0" smtClean="0"/>
                  <a:t>        </a:t>
                </a:r>
                <a:r>
                  <a:rPr lang="de-DE" dirty="0">
                    <a:solidFill>
                      <a:schemeClr val="accent2"/>
                    </a:solidFill>
                  </a:rPr>
                  <a:t>h</a:t>
                </a:r>
                <a:r>
                  <a:rPr lang="de-DE" dirty="0" smtClean="0">
                    <a:solidFill>
                      <a:schemeClr val="accent2"/>
                    </a:solidFill>
                  </a:rPr>
                  <a:t>eapifyDown(i)</a:t>
                </a:r>
                <a:r>
                  <a:rPr lang="de-DE" dirty="0"/>
                  <a:t/>
                </a:r>
                <a:br>
                  <a:rPr lang="de-DE" dirty="0"/>
                </a:br>
                <a:endParaRPr lang="de-DE" dirty="0"/>
              </a:p>
              <a:p>
                <a:pPr marL="0" indent="0">
                  <a:buNone/>
                </a:pPr>
                <a:r>
                  <a:rPr lang="de-DE" dirty="0" smtClean="0">
                    <a:solidFill>
                      <a:srgbClr val="FF0000"/>
                    </a:solidFill>
                  </a:rPr>
                  <a:t>Facts for n-element heap: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de-DE" dirty="0" smtClean="0">
                    <a:solidFill>
                      <a:schemeClr val="tx1"/>
                    </a:solidFill>
                  </a:rPr>
                  <a:t>Height(root)= </a:t>
                </a:r>
                <a:r>
                  <a:rPr lang="en-US" dirty="0" smtClean="0">
                    <a:solidFill>
                      <a:schemeClr val="tx1"/>
                    </a:solidFill>
                    <a:latin typeface="cmsy10" pitchFamily="34" charset="0"/>
                    <a:cs typeface="Lucida Sans Unicode"/>
                  </a:rPr>
                  <a:t>⌊</a:t>
                </a:r>
                <a:r>
                  <a:rPr lang="de-DE" dirty="0" smtClean="0">
                    <a:solidFill>
                      <a:schemeClr val="tx1"/>
                    </a:solidFill>
                    <a:cs typeface="Lucida Sans Unicode"/>
                  </a:rPr>
                  <a:t>log(n)</a:t>
                </a:r>
                <a:r>
                  <a:rPr lang="en-US" dirty="0" smtClean="0">
                    <a:solidFill>
                      <a:schemeClr val="tx1"/>
                    </a:solidFill>
                    <a:latin typeface="cmsy10" pitchFamily="34" charset="0"/>
                    <a:cs typeface="Lucida Sans Unicode"/>
                  </a:rPr>
                  <a:t>⌋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  <a:latin typeface="cmsy10" pitchFamily="34" charset="0"/>
                    <a:cs typeface="Lucida Sans Unicode"/>
                  </a:rPr>
                  <a:t>#nodes of height h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≤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Lucida Sans Unicode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Lucida Sans Unicode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Lucida Sans Unicode"/>
                          </a:rPr>
                          <m:t>/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Lucida Sans Unicode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Lucida Sans Unicode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Lucida Sans Unicode"/>
                              </a:rPr>
                              <m:t>h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Lucida Sans Unicode"/>
                              </a:rPr>
                              <m:t>+1</m:t>
                            </m:r>
                          </m:sup>
                        </m:sSup>
                      </m:e>
                    </m:d>
                  </m:oMath>
                </a14:m>
                <a:endParaRPr lang="de-DE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smtClean="0"/>
                  <a:t>Runtime (use fact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r>
                  <a:rPr lang="de-DE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de-DE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de-DE" dirty="0" smtClean="0"/>
                  <a:t>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de-DE" dirty="0" smtClean="0"/>
                  <a:t>): </a:t>
                </a:r>
              </a:p>
              <a:p>
                <a:pPr marL="0" indent="0" algn="ctr">
                  <a:buNone/>
                </a:pPr>
                <a:r>
                  <a:rPr lang="de-DE" dirty="0" smtClean="0"/>
                  <a:t/>
                </a:r>
                <a:br>
                  <a:rPr lang="de-DE" dirty="0" smtClean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d>
                          <m:dPr>
                            <m:begChr m:val="⌊"/>
                            <m:endChr m:val="⌋"/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sup>
                      <m:e>
                        <m:d>
                          <m:dPr>
                            <m:begChr m:val="⌈"/>
                            <m:endChr m:val="⌉"/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d>
                              <m:dPr>
                                <m:begChr m:val="⌊"/>
                                <m:endChr m:val="⌋"/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sup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de-DE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dirty="0" smtClean="0"/>
                  <a:t>).</a:t>
                </a:r>
                <a:endParaRPr lang="de-DE" dirty="0"/>
              </a:p>
            </p:txBody>
          </p:sp>
        </mc:Choice>
        <mc:Fallback xmlns="">
          <p:sp>
            <p:nvSpPr>
              <p:cNvPr id="156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1520" y="1600200"/>
                <a:ext cx="8568952" cy="4525963"/>
              </a:xfrm>
              <a:blipFill>
                <a:blip r:embed="rId2"/>
                <a:stretch>
                  <a:fillRect l="-1351" t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84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DB52-9B87-45DD-A72F-BB712CDC6AB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4067-E333-4387-AA8D-BBCED04F81B3}" type="slidenum">
              <a:rPr lang="de-DE"/>
              <a:pPr/>
              <a:t>33</a:t>
            </a:fld>
            <a:endParaRPr lang="de-DE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</a:t>
            </a:r>
            <a:r>
              <a:rPr lang="de-DE" dirty="0"/>
              <a:t>Heap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Runtime:</a:t>
            </a:r>
            <a:endParaRPr lang="de-DE" dirty="0">
              <a:solidFill>
                <a:schemeClr val="accent2"/>
              </a:solidFill>
            </a:endParaRPr>
          </a:p>
          <a:p>
            <a:r>
              <a:rPr lang="de-DE" dirty="0" err="1" smtClean="0"/>
              <a:t>build</a:t>
            </a:r>
            <a:r>
              <a:rPr lang="de-DE" dirty="0"/>
              <a:t>({e</a:t>
            </a:r>
            <a:r>
              <a:rPr lang="de-DE" baseline="-25000" dirty="0"/>
              <a:t>1</a:t>
            </a:r>
            <a:r>
              <a:rPr lang="de-DE" dirty="0"/>
              <a:t>,…,e</a:t>
            </a:r>
            <a:r>
              <a:rPr lang="de-DE" baseline="-25000" dirty="0"/>
              <a:t>n</a:t>
            </a:r>
            <a:r>
              <a:rPr lang="de-DE" dirty="0"/>
              <a:t>}): </a:t>
            </a:r>
            <a:r>
              <a:rPr lang="de-DE" dirty="0">
                <a:solidFill>
                  <a:schemeClr val="hlink"/>
                </a:solidFill>
              </a:rPr>
              <a:t>O(n)</a:t>
            </a:r>
            <a:endParaRPr lang="de-DE" dirty="0"/>
          </a:p>
          <a:p>
            <a:r>
              <a:rPr lang="de-DE" dirty="0" err="1"/>
              <a:t>i</a:t>
            </a:r>
            <a:r>
              <a:rPr lang="de-DE" dirty="0" err="1" smtClean="0"/>
              <a:t>nsert</a:t>
            </a:r>
            <a:r>
              <a:rPr lang="de-DE" dirty="0" smtClean="0"/>
              <a:t>(e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</a:rPr>
              <a:t>O(log n)</a:t>
            </a:r>
          </a:p>
          <a:p>
            <a:r>
              <a:rPr lang="de-DE" dirty="0"/>
              <a:t>m</a:t>
            </a:r>
            <a:r>
              <a:rPr lang="de-DE" dirty="0" smtClean="0"/>
              <a:t>in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O(1)</a:t>
            </a:r>
          </a:p>
          <a:p>
            <a:r>
              <a:rPr lang="de-DE" dirty="0"/>
              <a:t>deleteMin: </a:t>
            </a:r>
            <a:r>
              <a:rPr lang="de-DE" dirty="0">
                <a:solidFill>
                  <a:schemeClr val="hlink"/>
                </a:solidFill>
              </a:rPr>
              <a:t>O(log n)</a:t>
            </a:r>
          </a:p>
          <a:p>
            <a:pPr>
              <a:buFontTx/>
              <a:buNone/>
            </a:pPr>
            <a:endParaRPr lang="de-DE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BDA7-59BC-45CB-B603-9E9F3CC36551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41DE-AD4B-47D1-ADA4-A7421CB02246}" type="slidenum">
              <a:rPr lang="de-DE"/>
              <a:pPr/>
              <a:t>34</a:t>
            </a:fld>
            <a:endParaRPr lang="de-DE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Extended </a:t>
            </a:r>
            <a:r>
              <a:rPr lang="de-DE" dirty="0"/>
              <a:t>Priority Queue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Additional Operations: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>
                <a:solidFill>
                  <a:schemeClr val="hlink"/>
                </a:solidFill>
              </a:rPr>
              <a:t>M.</a:t>
            </a:r>
            <a:r>
              <a:rPr lang="de-DE" sz="2800" dirty="0">
                <a:solidFill>
                  <a:srgbClr val="FF0000"/>
                </a:solidFill>
              </a:rPr>
              <a:t>delete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e: Element</a:t>
            </a:r>
            <a:r>
              <a:rPr lang="de-DE" sz="2800" dirty="0"/>
              <a:t>): </a:t>
            </a:r>
            <a:r>
              <a:rPr lang="de-DE" sz="2800" dirty="0">
                <a:solidFill>
                  <a:schemeClr val="hlink"/>
                </a:solidFill>
              </a:rPr>
              <a:t>M:=</a:t>
            </a:r>
            <a:r>
              <a:rPr lang="de-DE" sz="2800" dirty="0" smtClean="0">
                <a:solidFill>
                  <a:schemeClr val="hlink"/>
                </a:solidFill>
              </a:rPr>
              <a:t>M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∖</a:t>
            </a:r>
            <a:r>
              <a:rPr lang="de-DE" sz="2800" dirty="0" smtClean="0">
                <a:solidFill>
                  <a:schemeClr val="hlink"/>
                </a:solidFill>
              </a:rPr>
              <a:t>{e</a:t>
            </a:r>
            <a:r>
              <a:rPr lang="de-DE" sz="2800" dirty="0">
                <a:solidFill>
                  <a:schemeClr val="hlink"/>
                </a:solidFill>
              </a:rPr>
              <a:t>}</a:t>
            </a:r>
            <a:endParaRPr lang="de-DE" sz="2800" dirty="0"/>
          </a:p>
          <a:p>
            <a:r>
              <a:rPr lang="de-DE" sz="2800" dirty="0">
                <a:solidFill>
                  <a:schemeClr val="hlink"/>
                </a:solidFill>
              </a:rPr>
              <a:t>M.</a:t>
            </a:r>
            <a:r>
              <a:rPr lang="de-DE" sz="2800" dirty="0">
                <a:solidFill>
                  <a:srgbClr val="FF0000"/>
                </a:solidFill>
              </a:rPr>
              <a:t>decreaseKey</a:t>
            </a:r>
            <a:r>
              <a:rPr lang="de-DE" sz="2800" dirty="0">
                <a:solidFill>
                  <a:schemeClr val="hlink"/>
                </a:solidFill>
              </a:rPr>
              <a:t>(e:Element,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: </a:t>
            </a:r>
            <a:r>
              <a:rPr lang="de-DE" sz="2800" dirty="0">
                <a:solidFill>
                  <a:schemeClr val="hlink"/>
                </a:solidFill>
              </a:rPr>
              <a:t>key(e):=key(e)-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M.</a:t>
            </a:r>
            <a:r>
              <a:rPr lang="de-DE" sz="2800" dirty="0">
                <a:solidFill>
                  <a:srgbClr val="FF0000"/>
                </a:solidFill>
              </a:rPr>
              <a:t>merge(M´)</a:t>
            </a:r>
            <a:r>
              <a:rPr lang="de-DE" sz="2800" dirty="0">
                <a:solidFill>
                  <a:schemeClr val="hlink"/>
                </a:solidFill>
              </a:rPr>
              <a:t>: M:=</a:t>
            </a:r>
            <a:r>
              <a:rPr lang="de-DE" sz="2800" dirty="0" smtClean="0">
                <a:solidFill>
                  <a:schemeClr val="hlink"/>
                </a:solidFill>
              </a:rPr>
              <a:t>M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∪</a:t>
            </a:r>
            <a:r>
              <a:rPr lang="de-DE" sz="2800" dirty="0" smtClean="0">
                <a:solidFill>
                  <a:schemeClr val="hlink"/>
                </a:solidFill>
              </a:rPr>
              <a:t>M</a:t>
            </a:r>
            <a:r>
              <a:rPr lang="de-DE" sz="2800" dirty="0">
                <a:solidFill>
                  <a:schemeClr val="hlink"/>
                </a:solidFill>
              </a:rPr>
              <a:t>´</a:t>
            </a:r>
          </a:p>
          <a:p>
            <a:endParaRPr lang="de-DE" sz="1400" dirty="0">
              <a:solidFill>
                <a:schemeClr val="hlink"/>
              </a:solidFill>
            </a:endParaRPr>
          </a:p>
          <a:p>
            <a:r>
              <a:rPr lang="de-DE" sz="2800" dirty="0">
                <a:solidFill>
                  <a:schemeClr val="accent2"/>
                </a:solidFill>
              </a:rPr>
              <a:t>d</a:t>
            </a:r>
            <a:r>
              <a:rPr lang="de-DE" sz="2800" dirty="0" smtClean="0">
                <a:solidFill>
                  <a:schemeClr val="accent2"/>
                </a:solidFill>
              </a:rPr>
              <a:t>elete</a:t>
            </a:r>
            <a:r>
              <a:rPr lang="de-DE" sz="2800" dirty="0" smtClean="0"/>
              <a:t> and </a:t>
            </a:r>
            <a:r>
              <a:rPr lang="de-DE" sz="2800" dirty="0">
                <a:solidFill>
                  <a:schemeClr val="accent2"/>
                </a:solidFill>
              </a:rPr>
              <a:t>decreaseKey </a:t>
            </a:r>
            <a:r>
              <a:rPr lang="de-DE" sz="2800" dirty="0" smtClean="0"/>
              <a:t>can be implemented with runtime </a:t>
            </a:r>
            <a:r>
              <a:rPr lang="de-DE" sz="2800" dirty="0">
                <a:solidFill>
                  <a:schemeClr val="hlink"/>
                </a:solidFill>
              </a:rPr>
              <a:t>O(log n)</a:t>
            </a:r>
            <a:r>
              <a:rPr lang="de-DE" sz="2800" dirty="0"/>
              <a:t> </a:t>
            </a:r>
            <a:r>
              <a:rPr lang="de-DE" sz="2800" dirty="0" smtClean="0"/>
              <a:t>in binary heap (</a:t>
            </a:r>
            <a:r>
              <a:rPr lang="de-DE" sz="2800" dirty="0" err="1" smtClean="0"/>
              <a:t>if</a:t>
            </a:r>
            <a:r>
              <a:rPr lang="de-DE" sz="2800" dirty="0" smtClean="0"/>
              <a:t> </a:t>
            </a:r>
            <a:r>
              <a:rPr lang="de-DE" sz="2800" dirty="0"/>
              <a:t>p</a:t>
            </a:r>
            <a:r>
              <a:rPr lang="de-DE" sz="2800" dirty="0" smtClean="0"/>
              <a:t>osition of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dirty="0"/>
              <a:t> </a:t>
            </a:r>
            <a:r>
              <a:rPr lang="de-DE" sz="2800" dirty="0" smtClean="0"/>
              <a:t>is known) </a:t>
            </a:r>
          </a:p>
          <a:p>
            <a:r>
              <a:rPr lang="de-DE" sz="2800" dirty="0" smtClean="0">
                <a:solidFill>
                  <a:schemeClr val="accent2"/>
                </a:solidFill>
              </a:rPr>
              <a:t>merge </a:t>
            </a:r>
            <a:r>
              <a:rPr lang="de-DE" sz="2800" dirty="0" smtClean="0"/>
              <a:t>is </a:t>
            </a:r>
            <a:r>
              <a:rPr lang="de-DE" sz="2800" dirty="0" smtClean="0">
                <a:solidFill>
                  <a:srgbClr val="FF0000"/>
                </a:solidFill>
              </a:rPr>
              <a:t>expensive 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de-DE" sz="2800" dirty="0">
                <a:solidFill>
                  <a:schemeClr val="hlink"/>
                </a:solidFill>
              </a:rPr>
              <a:t>(n)</a:t>
            </a:r>
            <a:r>
              <a:rPr lang="de-DE" sz="2800" dirty="0"/>
              <a:t> </a:t>
            </a:r>
            <a:r>
              <a:rPr lang="de-DE" sz="2800" dirty="0" smtClean="0"/>
              <a:t>time)!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BDA7-59BC-45CB-B603-9E9F3CC36551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41DE-AD4B-47D1-ADA4-A7421CB02246}" type="slidenum">
              <a:rPr lang="de-DE"/>
              <a:pPr/>
              <a:t>35</a:t>
            </a:fld>
            <a:endParaRPr lang="de-DE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Ouch!</a:t>
            </a:r>
            <a:endParaRPr lang="de-DE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smtClean="0">
                <a:solidFill>
                  <a:schemeClr val="hlink"/>
                </a:solidFill>
              </a:rPr>
              <a:t>M.</a:t>
            </a:r>
            <a:r>
              <a:rPr lang="de-DE" sz="2800" dirty="0" smtClean="0">
                <a:solidFill>
                  <a:srgbClr val="FF0000"/>
                </a:solidFill>
              </a:rPr>
              <a:t>merge(M</a:t>
            </a:r>
            <a:r>
              <a:rPr lang="de-DE" sz="2800" dirty="0">
                <a:solidFill>
                  <a:srgbClr val="FF0000"/>
                </a:solidFill>
              </a:rPr>
              <a:t>´)</a:t>
            </a:r>
            <a:r>
              <a:rPr lang="de-DE" sz="2800" dirty="0">
                <a:solidFill>
                  <a:schemeClr val="hlink"/>
                </a:solidFill>
              </a:rPr>
              <a:t>: M:=</a:t>
            </a:r>
            <a:r>
              <a:rPr lang="de-DE" sz="2800" dirty="0" smtClean="0">
                <a:solidFill>
                  <a:schemeClr val="hlink"/>
                </a:solidFill>
              </a:rPr>
              <a:t>M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∪</a:t>
            </a:r>
            <a:r>
              <a:rPr lang="de-DE" sz="2800" dirty="0" smtClean="0">
                <a:solidFill>
                  <a:schemeClr val="hlink"/>
                </a:solidFill>
              </a:rPr>
              <a:t>M</a:t>
            </a:r>
            <a:r>
              <a:rPr lang="de-DE" sz="2800" dirty="0">
                <a:solidFill>
                  <a:schemeClr val="hlink"/>
                </a:solidFill>
              </a:rPr>
              <a:t>´</a:t>
            </a:r>
          </a:p>
          <a:p>
            <a:endParaRPr lang="de-DE" sz="1400" dirty="0">
              <a:solidFill>
                <a:schemeClr val="hlink"/>
              </a:solidFill>
            </a:endParaRPr>
          </a:p>
          <a:p>
            <a:r>
              <a:rPr lang="de-DE" sz="2800" dirty="0" smtClean="0">
                <a:solidFill>
                  <a:schemeClr val="accent2"/>
                </a:solidFill>
              </a:rPr>
              <a:t>merge </a:t>
            </a:r>
            <a:r>
              <a:rPr lang="de-DE" sz="2800" dirty="0" smtClean="0"/>
              <a:t>is </a:t>
            </a:r>
            <a:r>
              <a:rPr lang="de-DE" sz="2800" dirty="0" smtClean="0">
                <a:solidFill>
                  <a:srgbClr val="FF0000"/>
                </a:solidFill>
              </a:rPr>
              <a:t>expensive 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de-DE" sz="2800" dirty="0">
                <a:solidFill>
                  <a:schemeClr val="hlink"/>
                </a:solidFill>
              </a:rPr>
              <a:t>(n)</a:t>
            </a:r>
            <a:r>
              <a:rPr lang="de-DE" sz="2800" dirty="0"/>
              <a:t> </a:t>
            </a:r>
            <a:r>
              <a:rPr lang="de-DE" sz="2800" dirty="0" smtClean="0"/>
              <a:t>time)!</a:t>
            </a:r>
          </a:p>
          <a:p>
            <a:r>
              <a:rPr lang="de-DE" sz="2800" dirty="0" smtClean="0"/>
              <a:t>merging binary heaps </a:t>
            </a:r>
            <a:r>
              <a:rPr lang="de-DE" sz="2800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de-DE" sz="2800" dirty="0" smtClean="0"/>
              <a:t> and </a:t>
            </a:r>
            <a:r>
              <a:rPr lang="de-DE" sz="2800" dirty="0" smtClean="0">
                <a:solidFill>
                  <a:schemeClr val="accent5">
                    <a:lumMod val="50000"/>
                  </a:schemeClr>
                </a:solidFill>
              </a:rPr>
              <a:t>M‘</a:t>
            </a:r>
            <a:r>
              <a:rPr lang="de-DE" sz="2800" dirty="0" smtClean="0"/>
              <a:t> requires „starting from scratch“, i.e. building a new binary heap containing all elements of </a:t>
            </a:r>
            <a:r>
              <a:rPr lang="de-DE" sz="2800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de-DE" sz="2800" dirty="0" smtClean="0"/>
              <a:t> and </a:t>
            </a:r>
            <a:r>
              <a:rPr lang="de-DE" sz="2800" dirty="0" smtClean="0">
                <a:solidFill>
                  <a:schemeClr val="accent5">
                    <a:lumMod val="50000"/>
                  </a:schemeClr>
                </a:solidFill>
              </a:rPr>
              <a:t>M‘</a:t>
            </a:r>
          </a:p>
          <a:p>
            <a:r>
              <a:rPr lang="de-DE" sz="2800" dirty="0" smtClean="0"/>
              <a:t>Bad news if our application needs many merges. Can we do better? </a:t>
            </a:r>
          </a:p>
          <a:p>
            <a:r>
              <a:rPr lang="de-DE" sz="2800" dirty="0" smtClean="0"/>
              <a:t>Yes! Via Binomial Heaps.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1052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8B0-740E-40C2-B6B1-3C95F9ED053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577-046C-48E8-9515-6B3C63746782}" type="slidenum">
              <a:rPr lang="de-DE"/>
              <a:pPr/>
              <a:t>36</a:t>
            </a:fld>
            <a:endParaRPr lang="de-DE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Goal: </a:t>
            </a:r>
            <a:r>
              <a:rPr lang="de-DE" dirty="0" smtClean="0"/>
              <a:t>Maintain costs of Binary Heaps, but bring cost of merge from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de-DE" dirty="0">
                <a:solidFill>
                  <a:schemeClr val="hlink"/>
                </a:solidFill>
              </a:rPr>
              <a:t>(n)</a:t>
            </a:r>
            <a:r>
              <a:rPr lang="de-DE" dirty="0" smtClean="0"/>
              <a:t> to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O(logn)</a:t>
            </a:r>
            <a:r>
              <a:rPr lang="de-DE" dirty="0" smtClean="0"/>
              <a:t>.</a:t>
            </a: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Binomial heap</a:t>
            </a:r>
            <a:r>
              <a:rPr lang="de-DE" dirty="0" smtClean="0"/>
              <a:t> is collection of binomial trees</a:t>
            </a:r>
            <a:endParaRPr lang="de-DE" dirty="0"/>
          </a:p>
          <a:p>
            <a:pPr algn="ctr">
              <a:buNone/>
            </a:pPr>
            <a:endParaRPr lang="de-DE" sz="2800" i="1" dirty="0" smtClean="0"/>
          </a:p>
          <a:p>
            <a:pPr algn="ctr">
              <a:buNone/>
            </a:pPr>
            <a:r>
              <a:rPr lang="de-DE" sz="2800" i="1" dirty="0" smtClean="0"/>
              <a:t>So let us first define binomial trees!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endParaRPr lang="de-DE" sz="2800" i="1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6133900" y="4432774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8B0-740E-40C2-B6B1-3C95F9ED053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577-046C-48E8-9515-6B3C63746782}" type="slidenum">
              <a:rPr lang="de-DE"/>
              <a:pPr/>
              <a:t>37</a:t>
            </a:fld>
            <a:endParaRPr lang="de-DE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9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435280" cy="478155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de-DE" dirty="0" smtClean="0">
                    <a:solidFill>
                      <a:schemeClr val="accent2"/>
                    </a:solidFill>
                  </a:rPr>
                  <a:t>Binomial trees: </a:t>
                </a: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defined recursively for </a:t>
                </a:r>
                <a:r>
                  <a:rPr lang="de-DE" i="1" dirty="0" smtClean="0">
                    <a:solidFill>
                      <a:schemeClr val="tx1"/>
                    </a:solidFill>
                  </a:rPr>
                  <a:t>rank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r</a:t>
                </a: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Tree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de-DE" dirty="0" smtClean="0"/>
                  <a:t> is two trees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de-DE" dirty="0" smtClean="0"/>
                  <a:t> linked together.</a:t>
                </a:r>
                <a:endParaRPr lang="de-DE" dirty="0"/>
              </a:p>
              <a:p>
                <a:r>
                  <a:rPr lang="de-DE" dirty="0" smtClean="0">
                    <a:solidFill>
                      <a:srgbClr val="FF0000"/>
                    </a:solidFill>
                  </a:rPr>
                  <a:t>Form invariant</a:t>
                </a:r>
                <a:r>
                  <a:rPr lang="de-DE" dirty="0" smtClean="0"/>
                  <a:t>:</a:t>
                </a: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1689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435280" cy="4781550"/>
              </a:xfrm>
              <a:blipFill>
                <a:blip r:embed="rId2"/>
                <a:stretch>
                  <a:fillRect l="-1806" t="-1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3634007" y="4459288"/>
            <a:ext cx="63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r=0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3807044" y="4987925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4838887" y="4440712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r=1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5011924" y="497088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5009841" y="575598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auto">
          <a:xfrm>
            <a:off x="5154304" y="5252745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6133900" y="4432774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 </a:t>
            </a:r>
            <a:r>
              <a:rPr lang="en-US" sz="2400" dirty="0" smtClean="0">
                <a:latin typeface="cmsy10" pitchFamily="34" charset="0"/>
                <a:cs typeface="Lucida Sans Unicode"/>
              </a:rPr>
              <a:t>→</a:t>
            </a:r>
            <a:r>
              <a:rPr lang="de-DE" sz="2400" dirty="0" smtClean="0"/>
              <a:t> </a:t>
            </a:r>
            <a:r>
              <a:rPr lang="de-DE" sz="2400" dirty="0"/>
              <a:t>r+1</a:t>
            </a:r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 flipH="1">
            <a:off x="6777828" y="5251450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2" name="Line 12"/>
          <p:cNvSpPr>
            <a:spLocks noChangeShapeType="1"/>
          </p:cNvSpPr>
          <p:nvPr/>
        </p:nvSpPr>
        <p:spPr bwMode="auto">
          <a:xfrm>
            <a:off x="6776241" y="59721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7065165" y="5251450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4" name="Oval 14"/>
          <p:cNvSpPr>
            <a:spLocks noChangeArrowheads="1"/>
          </p:cNvSpPr>
          <p:nvPr/>
        </p:nvSpPr>
        <p:spPr bwMode="auto">
          <a:xfrm>
            <a:off x="6939951" y="497136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 flipH="1">
            <a:off x="6030966" y="5628509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6030966" y="6349234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6318304" y="5628509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9" name="Oval 19"/>
          <p:cNvSpPr>
            <a:spLocks noChangeArrowheads="1"/>
          </p:cNvSpPr>
          <p:nvPr/>
        </p:nvSpPr>
        <p:spPr bwMode="auto">
          <a:xfrm>
            <a:off x="6173841" y="548563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80" name="Line 20"/>
          <p:cNvSpPr>
            <a:spLocks noChangeShapeType="1"/>
          </p:cNvSpPr>
          <p:nvPr/>
        </p:nvSpPr>
        <p:spPr bwMode="auto">
          <a:xfrm flipH="1">
            <a:off x="6445250" y="5181600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173841" y="5917434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</a:t>
            </a: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920703" y="55403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537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E708-9E12-4D16-8237-EA484FE20ED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2A29-D40E-4E65-A525-5CC09F2DC1DD}" type="slidenum">
              <a:rPr lang="de-DE"/>
              <a:pPr/>
              <a:t>38</a:t>
            </a:fld>
            <a:endParaRPr lang="de-DE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Trees</a:t>
            </a:r>
            <a:endParaRPr lang="de-DE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Examples of Binomial trees:</a:t>
            </a:r>
            <a:endParaRPr lang="de-DE" dirty="0"/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827088" y="32131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2195513" y="32131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78182" name="Oval 6"/>
          <p:cNvSpPr>
            <a:spLocks noChangeArrowheads="1"/>
          </p:cNvSpPr>
          <p:nvPr/>
        </p:nvSpPr>
        <p:spPr bwMode="auto">
          <a:xfrm>
            <a:off x="2195513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2411413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185" name="Oval 9"/>
          <p:cNvSpPr>
            <a:spLocks noChangeArrowheads="1"/>
          </p:cNvSpPr>
          <p:nvPr/>
        </p:nvSpPr>
        <p:spPr bwMode="auto">
          <a:xfrm>
            <a:off x="4572000" y="32131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78186" name="Oval 10"/>
          <p:cNvSpPr>
            <a:spLocks noChangeArrowheads="1"/>
          </p:cNvSpPr>
          <p:nvPr/>
        </p:nvSpPr>
        <p:spPr bwMode="auto">
          <a:xfrm>
            <a:off x="4572000" y="41497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4787900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188" name="Oval 12"/>
          <p:cNvSpPr>
            <a:spLocks noChangeArrowheads="1"/>
          </p:cNvSpPr>
          <p:nvPr/>
        </p:nvSpPr>
        <p:spPr bwMode="auto">
          <a:xfrm>
            <a:off x="3563938" y="42211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78189" name="Oval 13"/>
          <p:cNvSpPr>
            <a:spLocks noChangeArrowheads="1"/>
          </p:cNvSpPr>
          <p:nvPr/>
        </p:nvSpPr>
        <p:spPr bwMode="auto">
          <a:xfrm>
            <a:off x="3563938" y="51577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>
            <a:off x="3779838" y="46529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191" name="Line 15"/>
          <p:cNvSpPr>
            <a:spLocks noChangeShapeType="1"/>
          </p:cNvSpPr>
          <p:nvPr/>
        </p:nvSpPr>
        <p:spPr bwMode="auto">
          <a:xfrm flipH="1">
            <a:off x="3922713" y="35734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192" name="Oval 16"/>
          <p:cNvSpPr>
            <a:spLocks noChangeArrowheads="1"/>
          </p:cNvSpPr>
          <p:nvPr/>
        </p:nvSpPr>
        <p:spPr bwMode="auto">
          <a:xfrm>
            <a:off x="7956550" y="31416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78193" name="Oval 17"/>
          <p:cNvSpPr>
            <a:spLocks noChangeArrowheads="1"/>
          </p:cNvSpPr>
          <p:nvPr/>
        </p:nvSpPr>
        <p:spPr bwMode="auto">
          <a:xfrm>
            <a:off x="7956550" y="407828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78194" name="Line 18"/>
          <p:cNvSpPr>
            <a:spLocks noChangeShapeType="1"/>
          </p:cNvSpPr>
          <p:nvPr/>
        </p:nvSpPr>
        <p:spPr bwMode="auto">
          <a:xfrm>
            <a:off x="8172450" y="35734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195" name="Oval 19"/>
          <p:cNvSpPr>
            <a:spLocks noChangeArrowheads="1"/>
          </p:cNvSpPr>
          <p:nvPr/>
        </p:nvSpPr>
        <p:spPr bwMode="auto">
          <a:xfrm>
            <a:off x="6948488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78196" name="Oval 20"/>
          <p:cNvSpPr>
            <a:spLocks noChangeArrowheads="1"/>
          </p:cNvSpPr>
          <p:nvPr/>
        </p:nvSpPr>
        <p:spPr bwMode="auto">
          <a:xfrm>
            <a:off x="6948488" y="508635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7164388" y="45815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 flipH="1">
            <a:off x="7307263" y="35020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199" name="Oval 23"/>
          <p:cNvSpPr>
            <a:spLocks noChangeArrowheads="1"/>
          </p:cNvSpPr>
          <p:nvPr/>
        </p:nvSpPr>
        <p:spPr bwMode="auto">
          <a:xfrm>
            <a:off x="6011863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78200" name="Oval 24"/>
          <p:cNvSpPr>
            <a:spLocks noChangeArrowheads="1"/>
          </p:cNvSpPr>
          <p:nvPr/>
        </p:nvSpPr>
        <p:spPr bwMode="auto">
          <a:xfrm>
            <a:off x="6011863" y="508635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>
            <a:off x="6227763" y="45815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202" name="Oval 26"/>
          <p:cNvSpPr>
            <a:spLocks noChangeArrowheads="1"/>
          </p:cNvSpPr>
          <p:nvPr/>
        </p:nvSpPr>
        <p:spPr bwMode="auto">
          <a:xfrm>
            <a:off x="5003800" y="515778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178203" name="Oval 27"/>
          <p:cNvSpPr>
            <a:spLocks noChangeArrowheads="1"/>
          </p:cNvSpPr>
          <p:nvPr/>
        </p:nvSpPr>
        <p:spPr bwMode="auto">
          <a:xfrm>
            <a:off x="5003800" y="609441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24</a:t>
            </a:r>
          </a:p>
        </p:txBody>
      </p:sp>
      <p:sp>
        <p:nvSpPr>
          <p:cNvPr id="178204" name="Line 28"/>
          <p:cNvSpPr>
            <a:spLocks noChangeShapeType="1"/>
          </p:cNvSpPr>
          <p:nvPr/>
        </p:nvSpPr>
        <p:spPr bwMode="auto">
          <a:xfrm>
            <a:off x="5219700" y="558958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205" name="Line 29"/>
          <p:cNvSpPr>
            <a:spLocks noChangeShapeType="1"/>
          </p:cNvSpPr>
          <p:nvPr/>
        </p:nvSpPr>
        <p:spPr bwMode="auto">
          <a:xfrm flipH="1">
            <a:off x="5362575" y="451008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206" name="Line 30"/>
          <p:cNvSpPr>
            <a:spLocks noChangeShapeType="1"/>
          </p:cNvSpPr>
          <p:nvPr/>
        </p:nvSpPr>
        <p:spPr bwMode="auto">
          <a:xfrm flipV="1">
            <a:off x="6372225" y="3429000"/>
            <a:ext cx="15843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35013" y="2509838"/>
            <a:ext cx="63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r=0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2124075" y="2492375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r=1</a:t>
            </a:r>
          </a:p>
        </p:txBody>
      </p:sp>
      <p:sp>
        <p:nvSpPr>
          <p:cNvPr id="178209" name="Text Box 33"/>
          <p:cNvSpPr txBox="1">
            <a:spLocks noChangeArrowheads="1"/>
          </p:cNvSpPr>
          <p:nvPr/>
        </p:nvSpPr>
        <p:spPr bwMode="auto">
          <a:xfrm>
            <a:off x="4427538" y="2492375"/>
            <a:ext cx="63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r=2</a:t>
            </a:r>
          </a:p>
        </p:txBody>
      </p:sp>
      <p:sp>
        <p:nvSpPr>
          <p:cNvPr id="178210" name="Text Box 34"/>
          <p:cNvSpPr txBox="1">
            <a:spLocks noChangeArrowheads="1"/>
          </p:cNvSpPr>
          <p:nvPr/>
        </p:nvSpPr>
        <p:spPr bwMode="auto">
          <a:xfrm>
            <a:off x="6948488" y="2492375"/>
            <a:ext cx="63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8EC2-5F53-46DD-BB20-22205AAEA8F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B05E-F750-4EFD-B2AD-6103E0ECB3DE}" type="slidenum">
              <a:rPr lang="de-DE"/>
              <a:pPr/>
              <a:t>39</a:t>
            </a:fld>
            <a:endParaRPr lang="de-DE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Trees</a:t>
            </a:r>
            <a:endParaRPr lang="de-DE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smtClean="0"/>
              <a:t>Properties of Binomial trees:</a:t>
            </a: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2</a:t>
            </a:r>
            <a:r>
              <a:rPr lang="de-DE" baseline="30000" dirty="0">
                <a:solidFill>
                  <a:schemeClr val="hlink"/>
                </a:solidFill>
              </a:rPr>
              <a:t>r</a:t>
            </a:r>
            <a:r>
              <a:rPr lang="de-DE" dirty="0"/>
              <a:t> </a:t>
            </a:r>
            <a:r>
              <a:rPr lang="de-DE" dirty="0" smtClean="0"/>
              <a:t>nodes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smtClean="0"/>
              <a:t>maximum </a:t>
            </a:r>
            <a:r>
              <a:rPr lang="de-DE" dirty="0" smtClean="0">
                <a:solidFill>
                  <a:srgbClr val="FF0000"/>
                </a:solidFill>
              </a:rPr>
              <a:t>degree</a:t>
            </a:r>
            <a:r>
              <a:rPr lang="de-DE" dirty="0" smtClean="0"/>
              <a:t> </a:t>
            </a:r>
            <a:r>
              <a:rPr lang="de-DE" dirty="0">
                <a:solidFill>
                  <a:schemeClr val="hlink"/>
                </a:solidFill>
              </a:rPr>
              <a:t>r</a:t>
            </a:r>
            <a:r>
              <a:rPr lang="de-DE" dirty="0"/>
              <a:t> </a:t>
            </a:r>
            <a:r>
              <a:rPr lang="de-DE" dirty="0" smtClean="0"/>
              <a:t>(at root)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smtClean="0"/>
              <a:t>root deleted: Tree splits into Binomial trees of rank </a:t>
            </a:r>
            <a:r>
              <a:rPr lang="de-DE" dirty="0">
                <a:solidFill>
                  <a:schemeClr val="hlink"/>
                </a:solidFill>
              </a:rPr>
              <a:t>0</a:t>
            </a:r>
            <a:r>
              <a:rPr lang="de-DE" dirty="0"/>
              <a:t> </a:t>
            </a:r>
            <a:r>
              <a:rPr lang="de-DE" dirty="0" smtClean="0"/>
              <a:t>to</a:t>
            </a:r>
            <a:r>
              <a:rPr lang="de-DE" dirty="0" smtClean="0">
                <a:solidFill>
                  <a:schemeClr val="hlink"/>
                </a:solidFill>
              </a:rPr>
              <a:t> r-1</a:t>
            </a:r>
            <a:r>
              <a:rPr lang="de-DE" dirty="0" smtClean="0"/>
              <a:t> (exactly one of each rank!)</a:t>
            </a:r>
            <a:endParaRPr lang="de-DE" dirty="0"/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547813" y="2419350"/>
            <a:ext cx="63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r=0</a:t>
            </a:r>
          </a:p>
        </p:txBody>
      </p:sp>
      <p:sp>
        <p:nvSpPr>
          <p:cNvPr id="171013" name="Oval 5"/>
          <p:cNvSpPr>
            <a:spLocks noChangeArrowheads="1"/>
          </p:cNvSpPr>
          <p:nvPr/>
        </p:nvSpPr>
        <p:spPr bwMode="auto">
          <a:xfrm>
            <a:off x="1763713" y="3140075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3419475" y="2420938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r=1</a:t>
            </a:r>
          </a:p>
        </p:txBody>
      </p:sp>
      <p:sp>
        <p:nvSpPr>
          <p:cNvPr id="171015" name="Oval 7"/>
          <p:cNvSpPr>
            <a:spLocks noChangeArrowheads="1"/>
          </p:cNvSpPr>
          <p:nvPr/>
        </p:nvSpPr>
        <p:spPr bwMode="auto">
          <a:xfrm>
            <a:off x="3635375" y="31400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1016" name="Oval 8"/>
          <p:cNvSpPr>
            <a:spLocks noChangeArrowheads="1"/>
          </p:cNvSpPr>
          <p:nvPr/>
        </p:nvSpPr>
        <p:spPr bwMode="auto">
          <a:xfrm>
            <a:off x="3635375" y="39322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>
            <a:off x="3779838" y="342900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6083300" y="2435225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 </a:t>
            </a:r>
            <a:r>
              <a:rPr lang="en-US" sz="2400" dirty="0" smtClean="0">
                <a:latin typeface="cmsy10" pitchFamily="34" charset="0"/>
                <a:cs typeface="Lucida Sans Unicode"/>
              </a:rPr>
              <a:t>→</a:t>
            </a:r>
            <a:r>
              <a:rPr lang="de-DE" sz="2400" dirty="0" smtClean="0"/>
              <a:t> </a:t>
            </a:r>
            <a:r>
              <a:rPr lang="de-DE" sz="2400" dirty="0"/>
              <a:t>r+1</a:t>
            </a: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 flipH="1">
            <a:off x="6948488" y="3140075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6948488" y="38608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7235825" y="3140075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1022" name="Oval 14"/>
          <p:cNvSpPr>
            <a:spLocks noChangeArrowheads="1"/>
          </p:cNvSpPr>
          <p:nvPr/>
        </p:nvSpPr>
        <p:spPr bwMode="auto">
          <a:xfrm>
            <a:off x="7091363" y="299720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 flipH="1">
            <a:off x="6156325" y="3571875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>
            <a:off x="6156325" y="4292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1025" name="Line 17"/>
          <p:cNvSpPr>
            <a:spLocks noChangeShapeType="1"/>
          </p:cNvSpPr>
          <p:nvPr/>
        </p:nvSpPr>
        <p:spPr bwMode="auto">
          <a:xfrm>
            <a:off x="6443663" y="3571875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1026" name="Oval 18"/>
          <p:cNvSpPr>
            <a:spLocks noChangeArrowheads="1"/>
          </p:cNvSpPr>
          <p:nvPr/>
        </p:nvSpPr>
        <p:spPr bwMode="auto">
          <a:xfrm>
            <a:off x="6299200" y="342900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H="1">
            <a:off x="6588125" y="3213100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6300788" y="3860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</a:t>
            </a:r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7092950" y="34290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3779912" y="4365104"/>
            <a:ext cx="3096344" cy="468632"/>
          </a:xfrm>
          <a:prstGeom prst="wedgeRectCallout">
            <a:avLst>
              <a:gd name="adj1" fmla="val -41604"/>
              <a:gd name="adj2" fmla="val 73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number of neighbors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7421-1864-4BC4-9114-E33B814F7B3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BB0D-94FC-48C2-ACAB-9E07F2011FE4}" type="slidenum">
              <a:rPr lang="de-DE"/>
              <a:pPr/>
              <a:t>4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254979" name="Oval 3"/>
          <p:cNvSpPr>
            <a:spLocks noChangeArrowheads="1"/>
          </p:cNvSpPr>
          <p:nvPr/>
        </p:nvSpPr>
        <p:spPr bwMode="auto">
          <a:xfrm>
            <a:off x="1116013" y="2636838"/>
            <a:ext cx="6840537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4980" name="Oval 4"/>
          <p:cNvSpPr>
            <a:spLocks noChangeArrowheads="1"/>
          </p:cNvSpPr>
          <p:nvPr/>
        </p:nvSpPr>
        <p:spPr bwMode="auto">
          <a:xfrm>
            <a:off x="2627313" y="31416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4981" name="Oval 5"/>
          <p:cNvSpPr>
            <a:spLocks noChangeArrowheads="1"/>
          </p:cNvSpPr>
          <p:nvPr/>
        </p:nvSpPr>
        <p:spPr bwMode="auto">
          <a:xfrm>
            <a:off x="3995738" y="29972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54982" name="Oval 6"/>
          <p:cNvSpPr>
            <a:spLocks noChangeArrowheads="1"/>
          </p:cNvSpPr>
          <p:nvPr/>
        </p:nvSpPr>
        <p:spPr bwMode="auto">
          <a:xfrm>
            <a:off x="4427538" y="37893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54983" name="Oval 7"/>
          <p:cNvSpPr>
            <a:spLocks noChangeArrowheads="1"/>
          </p:cNvSpPr>
          <p:nvPr/>
        </p:nvSpPr>
        <p:spPr bwMode="auto">
          <a:xfrm>
            <a:off x="5580063" y="32131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4984" name="Oval 8"/>
          <p:cNvSpPr>
            <a:spLocks noChangeArrowheads="1"/>
          </p:cNvSpPr>
          <p:nvPr/>
        </p:nvSpPr>
        <p:spPr bwMode="auto">
          <a:xfrm>
            <a:off x="6011863" y="45085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54985" name="Oval 9"/>
          <p:cNvSpPr>
            <a:spLocks noChangeArrowheads="1"/>
          </p:cNvSpPr>
          <p:nvPr/>
        </p:nvSpPr>
        <p:spPr bwMode="auto">
          <a:xfrm>
            <a:off x="2700338" y="44370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1042988" y="1557338"/>
            <a:ext cx="1897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insert(10)</a:t>
            </a:r>
          </a:p>
        </p:txBody>
      </p:sp>
      <p:sp>
        <p:nvSpPr>
          <p:cNvPr id="254987" name="Oval 11"/>
          <p:cNvSpPr>
            <a:spLocks noChangeArrowheads="1"/>
          </p:cNvSpPr>
          <p:nvPr/>
        </p:nvSpPr>
        <p:spPr bwMode="auto">
          <a:xfrm>
            <a:off x="3924300" y="46529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5655-D50B-49CC-83DB-46DCA16DE5FF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7CAB-8C7E-4A94-B9C1-9EEFB924F54E}" type="slidenum">
              <a:rPr lang="de-DE"/>
              <a:pPr/>
              <a:t>40</a:t>
            </a:fld>
            <a:endParaRPr lang="de-DE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Trees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Example for decomposition into Binomial trees of rank </a:t>
            </a:r>
            <a:r>
              <a:rPr lang="de-DE" dirty="0">
                <a:solidFill>
                  <a:schemeClr val="hlink"/>
                </a:solidFill>
              </a:rPr>
              <a:t>0</a:t>
            </a:r>
            <a:r>
              <a:rPr lang="de-DE" dirty="0"/>
              <a:t> </a:t>
            </a:r>
            <a:r>
              <a:rPr lang="de-DE" dirty="0" smtClean="0"/>
              <a:t>to</a:t>
            </a:r>
            <a:r>
              <a:rPr lang="de-DE" dirty="0" smtClean="0">
                <a:solidFill>
                  <a:schemeClr val="hlink"/>
                </a:solidFill>
              </a:rPr>
              <a:t> r-1 </a:t>
            </a:r>
            <a:r>
              <a:rPr lang="de-DE" dirty="0" smtClean="0"/>
              <a:t>(exactly one per rank)</a:t>
            </a:r>
            <a:endParaRPr lang="de-DE" dirty="0"/>
          </a:p>
          <a:p>
            <a:endParaRPr lang="en-US" dirty="0"/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5868988" y="27082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5867400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6084888" y="31400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1495" name="Oval 7"/>
          <p:cNvSpPr>
            <a:spLocks noChangeArrowheads="1"/>
          </p:cNvSpPr>
          <p:nvPr/>
        </p:nvSpPr>
        <p:spPr bwMode="auto">
          <a:xfrm>
            <a:off x="4860925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91496" name="Oval 8"/>
          <p:cNvSpPr>
            <a:spLocks noChangeArrowheads="1"/>
          </p:cNvSpPr>
          <p:nvPr/>
        </p:nvSpPr>
        <p:spPr bwMode="auto">
          <a:xfrm>
            <a:off x="4860925" y="46529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5076825" y="41481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 flipH="1">
            <a:off x="5219700" y="306863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1499" name="Oval 11"/>
          <p:cNvSpPr>
            <a:spLocks noChangeArrowheads="1"/>
          </p:cNvSpPr>
          <p:nvPr/>
        </p:nvSpPr>
        <p:spPr bwMode="auto">
          <a:xfrm>
            <a:off x="3924300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91500" name="Oval 12"/>
          <p:cNvSpPr>
            <a:spLocks noChangeArrowheads="1"/>
          </p:cNvSpPr>
          <p:nvPr/>
        </p:nvSpPr>
        <p:spPr bwMode="auto">
          <a:xfrm>
            <a:off x="3924300" y="46529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4140200" y="41481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1502" name="Oval 14"/>
          <p:cNvSpPr>
            <a:spLocks noChangeArrowheads="1"/>
          </p:cNvSpPr>
          <p:nvPr/>
        </p:nvSpPr>
        <p:spPr bwMode="auto">
          <a:xfrm>
            <a:off x="2916238" y="47244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191503" name="Oval 15"/>
          <p:cNvSpPr>
            <a:spLocks noChangeArrowheads="1"/>
          </p:cNvSpPr>
          <p:nvPr/>
        </p:nvSpPr>
        <p:spPr bwMode="auto">
          <a:xfrm>
            <a:off x="2916238" y="56610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24</a:t>
            </a:r>
          </a:p>
        </p:txBody>
      </p:sp>
      <p:sp>
        <p:nvSpPr>
          <p:cNvPr id="191504" name="Line 16"/>
          <p:cNvSpPr>
            <a:spLocks noChangeShapeType="1"/>
          </p:cNvSpPr>
          <p:nvPr/>
        </p:nvSpPr>
        <p:spPr bwMode="auto">
          <a:xfrm>
            <a:off x="3132138" y="51562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 flipH="1">
            <a:off x="3275013" y="40767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1506" name="Line 18"/>
          <p:cNvSpPr>
            <a:spLocks noChangeShapeType="1"/>
          </p:cNvSpPr>
          <p:nvPr/>
        </p:nvSpPr>
        <p:spPr bwMode="auto">
          <a:xfrm flipV="1">
            <a:off x="4284663" y="29956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6659563" y="2636838"/>
            <a:ext cx="1040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rank </a:t>
            </a:r>
            <a:r>
              <a:rPr lang="en-US" sz="2400" dirty="0"/>
              <a:t>3</a:t>
            </a: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2771775" y="2997200"/>
            <a:ext cx="3661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ranks       </a:t>
            </a:r>
            <a:r>
              <a:rPr lang="en-US" sz="2400" dirty="0"/>
              <a:t>2         1          0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9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  <p:bldP spid="191494" grpId="0" animBg="1"/>
      <p:bldP spid="191498" grpId="0" animBg="1"/>
      <p:bldP spid="191506" grpId="0" animBg="1"/>
      <p:bldP spid="191507" grpId="0"/>
      <p:bldP spid="19150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8B0-740E-40C2-B6B1-3C95F9ED053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577-046C-48E8-9515-6B3C63746782}" type="slidenum">
              <a:rPr lang="de-DE"/>
              <a:pPr/>
              <a:t>41</a:t>
            </a:fld>
            <a:endParaRPr lang="de-DE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9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931149"/>
                <a:ext cx="8435280" cy="4608934"/>
              </a:xfrm>
            </p:spPr>
            <p:txBody>
              <a:bodyPr/>
              <a:lstStyle/>
              <a:p>
                <a:pPr algn="ctr">
                  <a:buFontTx/>
                  <a:buNone/>
                </a:pPr>
                <a:endParaRPr lang="de-DE" sz="2800" i="1" dirty="0" smtClean="0"/>
              </a:p>
              <a:p>
                <a:pPr>
                  <a:buFontTx/>
                  <a:buNone/>
                </a:pPr>
                <a:r>
                  <a:rPr lang="de-DE" dirty="0" smtClean="0">
                    <a:solidFill>
                      <a:schemeClr val="accent2"/>
                    </a:solidFill>
                  </a:rPr>
                  <a:t>Binomial trees: </a:t>
                </a: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defined recursively for </a:t>
                </a:r>
                <a:r>
                  <a:rPr lang="de-DE" i="1" dirty="0" smtClean="0">
                    <a:solidFill>
                      <a:schemeClr val="tx1"/>
                    </a:solidFill>
                  </a:rPr>
                  <a:t>rank</a:t>
                </a:r>
                <a:r>
                  <a:rPr lang="de-DE" dirty="0" smtClean="0">
                    <a:solidFill>
                      <a:schemeClr val="tx1"/>
                    </a:solidFill>
                  </a:rPr>
                  <a:t> r</a:t>
                </a:r>
              </a:p>
              <a:p>
                <a:r>
                  <a:rPr lang="de-DE" dirty="0" smtClean="0">
                    <a:solidFill>
                      <a:schemeClr val="tx1"/>
                    </a:solidFill>
                  </a:rPr>
                  <a:t>Tree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de-DE" dirty="0" smtClean="0"/>
                  <a:t> is two trees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de-DE" dirty="0" smtClean="0"/>
                  <a:t> linked together.</a:t>
                </a:r>
                <a:endParaRPr lang="de-DE" dirty="0"/>
              </a:p>
              <a:p>
                <a:r>
                  <a:rPr lang="de-DE" dirty="0" smtClean="0">
                    <a:solidFill>
                      <a:srgbClr val="FF0000"/>
                    </a:solidFill>
                  </a:rPr>
                  <a:t>Form invariant</a:t>
                </a:r>
                <a:r>
                  <a:rPr lang="de-DE" dirty="0" smtClean="0"/>
                  <a:t>:</a:t>
                </a:r>
                <a:endParaRPr lang="de-DE" dirty="0"/>
              </a:p>
              <a:p>
                <a:endParaRPr lang="de-DE" dirty="0" smtClean="0">
                  <a:solidFill>
                    <a:srgbClr val="FF0000"/>
                  </a:solidFill>
                </a:endParaRPr>
              </a:p>
              <a:p>
                <a:endParaRPr lang="de-DE" dirty="0">
                  <a:solidFill>
                    <a:srgbClr val="FF0000"/>
                  </a:solidFill>
                </a:endParaRPr>
              </a:p>
              <a:p>
                <a:r>
                  <a:rPr lang="de-DE" dirty="0" smtClean="0">
                    <a:solidFill>
                      <a:srgbClr val="FF0000"/>
                    </a:solidFill>
                  </a:rPr>
                  <a:t>Heap </a:t>
                </a:r>
                <a:r>
                  <a:rPr lang="de-DE" dirty="0">
                    <a:solidFill>
                      <a:srgbClr val="FF0000"/>
                    </a:solidFill>
                  </a:rPr>
                  <a:t>invariant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:</a:t>
                </a:r>
                <a:r>
                  <a:rPr lang="de-DE" dirty="0" smtClean="0"/>
                  <a:t> (</a:t>
                </a:r>
                <a:r>
                  <a:rPr lang="de-DE" dirty="0">
                    <a:solidFill>
                      <a:schemeClr val="hlink"/>
                    </a:solidFill>
                  </a:rPr>
                  <a:t>key(Parent)</a:t>
                </a:r>
                <a:r>
                  <a:rPr lang="de-DE" dirty="0">
                    <a:solidFill>
                      <a:schemeClr val="hlink"/>
                    </a:solidFill>
                    <a:latin typeface="Lucida Sans Unicode"/>
                    <a:cs typeface="Lucida Sans Unicode"/>
                  </a:rPr>
                  <a:t>≤</a:t>
                </a:r>
                <a:r>
                  <a:rPr lang="de-DE" dirty="0">
                    <a:solidFill>
                      <a:schemeClr val="hlink"/>
                    </a:solidFill>
                  </a:rPr>
                  <a:t>key(Children)</a:t>
                </a:r>
                <a:r>
                  <a:rPr lang="de-DE" dirty="0"/>
                  <a:t>)</a:t>
                </a:r>
              </a:p>
              <a:p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1689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31149"/>
                <a:ext cx="8435280" cy="4608934"/>
              </a:xfrm>
              <a:blipFill>
                <a:blip r:embed="rId2"/>
                <a:stretch>
                  <a:fillRect l="-1806" b="-1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3779912" y="3377738"/>
            <a:ext cx="63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r=0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3952949" y="3906375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4984792" y="3359162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r=1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5157829" y="38893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5155746" y="467443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auto">
          <a:xfrm>
            <a:off x="5300209" y="4171195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6030966" y="3373273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 </a:t>
            </a:r>
            <a:r>
              <a:rPr lang="en-US" sz="2400" dirty="0" smtClean="0">
                <a:latin typeface="cmsy10" pitchFamily="34" charset="0"/>
                <a:cs typeface="Lucida Sans Unicode"/>
              </a:rPr>
              <a:t>→</a:t>
            </a:r>
            <a:r>
              <a:rPr lang="de-DE" sz="2400" dirty="0" smtClean="0"/>
              <a:t> </a:t>
            </a:r>
            <a:r>
              <a:rPr lang="de-DE" sz="2400" dirty="0"/>
              <a:t>r+1</a:t>
            </a:r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 flipH="1">
            <a:off x="6847956" y="4184303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2" name="Line 12"/>
          <p:cNvSpPr>
            <a:spLocks noChangeShapeType="1"/>
          </p:cNvSpPr>
          <p:nvPr/>
        </p:nvSpPr>
        <p:spPr bwMode="auto">
          <a:xfrm>
            <a:off x="6846369" y="490646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7135293" y="4184303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4" name="Oval 14"/>
          <p:cNvSpPr>
            <a:spLocks noChangeArrowheads="1"/>
          </p:cNvSpPr>
          <p:nvPr/>
        </p:nvSpPr>
        <p:spPr bwMode="auto">
          <a:xfrm>
            <a:off x="6983067" y="390392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 flipH="1">
            <a:off x="6074082" y="4684242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6074082" y="540672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6361420" y="4684242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79" name="Oval 19"/>
          <p:cNvSpPr>
            <a:spLocks noChangeArrowheads="1"/>
          </p:cNvSpPr>
          <p:nvPr/>
        </p:nvSpPr>
        <p:spPr bwMode="auto">
          <a:xfrm>
            <a:off x="6216957" y="441819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980" name="Line 20"/>
          <p:cNvSpPr>
            <a:spLocks noChangeShapeType="1"/>
          </p:cNvSpPr>
          <p:nvPr/>
        </p:nvSpPr>
        <p:spPr bwMode="auto">
          <a:xfrm flipH="1">
            <a:off x="6488366" y="4114161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216957" y="4973167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r</a:t>
            </a: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990831" y="447322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61203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4E13-97B1-40C2-A98E-522E86C3DFFF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7324-CA53-4BCB-B07D-B66AFDA863B0}" type="slidenum">
              <a:rPr lang="de-DE"/>
              <a:pPr/>
              <a:t>42</a:t>
            </a:fld>
            <a:endParaRPr lang="de-DE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Binomial Heap</a:t>
            </a:r>
            <a:r>
              <a:rPr lang="de-DE" sz="2800" dirty="0">
                <a:solidFill>
                  <a:schemeClr val="accent2"/>
                </a:solidFill>
              </a:rPr>
              <a:t>:</a:t>
            </a:r>
          </a:p>
          <a:p>
            <a:r>
              <a:rPr lang="de-DE" sz="2800" dirty="0" smtClean="0"/>
              <a:t>linked list of </a:t>
            </a:r>
            <a:r>
              <a:rPr lang="de-DE" sz="2800" dirty="0" err="1" smtClean="0"/>
              <a:t>Binomial</a:t>
            </a:r>
            <a:r>
              <a:rPr lang="de-DE" sz="2800" dirty="0" smtClean="0"/>
              <a:t> </a:t>
            </a:r>
            <a:r>
              <a:rPr lang="de-DE" sz="2800" dirty="0" err="1" smtClean="0"/>
              <a:t>trees</a:t>
            </a:r>
            <a:r>
              <a:rPr lang="de-DE" sz="2800" dirty="0" smtClean="0"/>
              <a:t>, </a:t>
            </a:r>
            <a:r>
              <a:rPr lang="de-DE" sz="2800" dirty="0" err="1" smtClean="0">
                <a:solidFill>
                  <a:srgbClr val="FF0000"/>
                </a:solidFill>
              </a:rPr>
              <a:t>ordered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by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ranks</a:t>
            </a:r>
            <a:endParaRPr lang="de-DE" sz="2800" dirty="0">
              <a:solidFill>
                <a:srgbClr val="FF0000"/>
              </a:solidFill>
            </a:endParaRPr>
          </a:p>
          <a:p>
            <a:r>
              <a:rPr lang="de-DE" sz="2800" dirty="0" smtClean="0"/>
              <a:t>for each rank at most </a:t>
            </a:r>
            <a:r>
              <a:rPr lang="de-DE" sz="2800" dirty="0"/>
              <a:t>1 </a:t>
            </a:r>
            <a:r>
              <a:rPr lang="de-DE" sz="2800" dirty="0" smtClean="0"/>
              <a:t>Binomial tree</a:t>
            </a:r>
            <a:endParaRPr lang="de-DE" sz="2800" dirty="0"/>
          </a:p>
          <a:p>
            <a:r>
              <a:rPr lang="de-DE" sz="2800" dirty="0" smtClean="0"/>
              <a:t>pointer to root with minimal key (optional)</a:t>
            </a:r>
          </a:p>
          <a:p>
            <a:endParaRPr lang="de-DE" sz="2800" dirty="0"/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>
            <a:off x="1979712" y="4365104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 flipH="1">
            <a:off x="1835249" y="4365104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1979712" y="4365104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>
            <a:off x="1835249" y="4725467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H="1">
            <a:off x="2484537" y="4365104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2700437" y="4365104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2484537" y="4941367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 flipH="1">
            <a:off x="3492599" y="4365104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3492599" y="5230292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>
            <a:off x="3851374" y="4365104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 flipH="1">
            <a:off x="4716562" y="4365104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5148362" y="4365104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>
            <a:off x="4716562" y="5517629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 flipH="1">
            <a:off x="6227862" y="4365104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50" name="Line 18"/>
          <p:cNvSpPr>
            <a:spLocks noChangeShapeType="1"/>
          </p:cNvSpPr>
          <p:nvPr/>
        </p:nvSpPr>
        <p:spPr bwMode="auto">
          <a:xfrm>
            <a:off x="6732687" y="4365104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>
            <a:off x="6227862" y="5806554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52" name="Oval 20"/>
          <p:cNvSpPr>
            <a:spLocks noChangeArrowheads="1"/>
          </p:cNvSpPr>
          <p:nvPr/>
        </p:nvSpPr>
        <p:spPr bwMode="auto">
          <a:xfrm>
            <a:off x="1908274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2053" name="Oval 21"/>
          <p:cNvSpPr>
            <a:spLocks noChangeArrowheads="1"/>
          </p:cNvSpPr>
          <p:nvPr/>
        </p:nvSpPr>
        <p:spPr bwMode="auto">
          <a:xfrm>
            <a:off x="2627412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2054" name="Oval 22"/>
          <p:cNvSpPr>
            <a:spLocks noChangeArrowheads="1"/>
          </p:cNvSpPr>
          <p:nvPr/>
        </p:nvSpPr>
        <p:spPr bwMode="auto">
          <a:xfrm>
            <a:off x="3779937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2055" name="Oval 23"/>
          <p:cNvSpPr>
            <a:spLocks noChangeArrowheads="1"/>
          </p:cNvSpPr>
          <p:nvPr/>
        </p:nvSpPr>
        <p:spPr bwMode="auto">
          <a:xfrm>
            <a:off x="5075337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2056" name="Oval 24"/>
          <p:cNvSpPr>
            <a:spLocks noChangeArrowheads="1"/>
          </p:cNvSpPr>
          <p:nvPr/>
        </p:nvSpPr>
        <p:spPr bwMode="auto">
          <a:xfrm>
            <a:off x="6659662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1816199" y="438574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172058" name="Text Box 26"/>
          <p:cNvSpPr txBox="1">
            <a:spLocks noChangeArrowheads="1"/>
          </p:cNvSpPr>
          <p:nvPr/>
        </p:nvSpPr>
        <p:spPr bwMode="auto">
          <a:xfrm>
            <a:off x="2535337" y="45302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172059" name="Text Box 27"/>
          <p:cNvSpPr txBox="1">
            <a:spLocks noChangeArrowheads="1"/>
          </p:cNvSpPr>
          <p:nvPr/>
        </p:nvSpPr>
        <p:spPr bwMode="auto">
          <a:xfrm>
            <a:off x="3687862" y="47461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5003899" y="486992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172061" name="Text Box 29"/>
          <p:cNvSpPr txBox="1">
            <a:spLocks noChangeArrowheads="1"/>
          </p:cNvSpPr>
          <p:nvPr/>
        </p:nvSpPr>
        <p:spPr bwMode="auto">
          <a:xfrm>
            <a:off x="6588224" y="508582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172062" name="Line 30"/>
          <p:cNvSpPr>
            <a:spLocks noChangeShapeType="1"/>
          </p:cNvSpPr>
          <p:nvPr/>
        </p:nvSpPr>
        <p:spPr bwMode="auto">
          <a:xfrm flipH="1">
            <a:off x="5221387" y="4004742"/>
            <a:ext cx="287337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2063" name="Text Box 31"/>
          <p:cNvSpPr txBox="1">
            <a:spLocks noChangeArrowheads="1"/>
          </p:cNvSpPr>
          <p:nvPr/>
        </p:nvSpPr>
        <p:spPr bwMode="auto">
          <a:xfrm>
            <a:off x="1692374" y="5373167"/>
            <a:ext cx="23070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numbers: ranks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Binomial</a:t>
            </a:r>
            <a:r>
              <a:rPr lang="de-DE" dirty="0" smtClean="0"/>
              <a:t> Heap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43</a:t>
            </a:fld>
            <a:endParaRPr lang="de-DE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de-DE" sz="2800" kern="0" dirty="0" smtClean="0">
                <a:solidFill>
                  <a:schemeClr val="accent2"/>
                </a:solidFill>
              </a:rPr>
              <a:t>Data type: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979712" y="4365104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1835249" y="4365104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979712" y="4365104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835249" y="4725467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2484537" y="4365104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2700437" y="4365104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2484537" y="4941367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3492599" y="4365104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3492599" y="5230292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3851374" y="4365104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4716562" y="4365104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148362" y="4365104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4716562" y="5517629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6227862" y="4365104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6732687" y="4365104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6227862" y="5806554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1908274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Oval 21"/>
          <p:cNvSpPr>
            <a:spLocks noChangeArrowheads="1"/>
          </p:cNvSpPr>
          <p:nvPr/>
        </p:nvSpPr>
        <p:spPr bwMode="auto">
          <a:xfrm>
            <a:off x="2627412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3779937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5075337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6659662" y="4293667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816199" y="438574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535337" y="45302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687862" y="47461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003899" y="486992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588224" y="508582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9</a:t>
            </a:r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H="1">
            <a:off x="5221387" y="4004742"/>
            <a:ext cx="287337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1692374" y="5373167"/>
            <a:ext cx="23070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numbers: ranks</a:t>
            </a:r>
            <a:endParaRPr lang="de-DE" sz="2400" dirty="0"/>
          </a:p>
        </p:txBody>
      </p:sp>
      <p:sp>
        <p:nvSpPr>
          <p:cNvPr id="36" name="Rechteck 35"/>
          <p:cNvSpPr/>
          <p:nvPr/>
        </p:nvSpPr>
        <p:spPr>
          <a:xfrm>
            <a:off x="4537639" y="1863385"/>
            <a:ext cx="2011262" cy="1752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>
                <a:solidFill>
                  <a:schemeClr val="tx1"/>
                </a:solidFill>
              </a:rPr>
              <a:t>p</a:t>
            </a:r>
            <a:r>
              <a:rPr lang="de-DE" dirty="0" err="1" smtClean="0">
                <a:solidFill>
                  <a:schemeClr val="tx1"/>
                </a:solidFill>
              </a:rPr>
              <a:t>arent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r>
              <a:rPr lang="de-DE" dirty="0" err="1" smtClean="0">
                <a:solidFill>
                  <a:schemeClr val="tx1"/>
                </a:solidFill>
              </a:rPr>
              <a:t>binTree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prev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r>
              <a:rPr lang="de-DE" dirty="0" err="1" smtClean="0">
                <a:solidFill>
                  <a:schemeClr val="tx1"/>
                </a:solidFill>
              </a:rPr>
              <a:t>binTree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next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r>
              <a:rPr lang="de-DE" dirty="0" err="1" smtClean="0">
                <a:solidFill>
                  <a:schemeClr val="tx1"/>
                </a:solidFill>
              </a:rPr>
              <a:t>binTree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key</a:t>
            </a:r>
            <a:r>
              <a:rPr lang="de-DE" dirty="0" smtClean="0">
                <a:solidFill>
                  <a:schemeClr val="tx1"/>
                </a:solidFill>
              </a:rPr>
              <a:t>: Integer</a:t>
            </a:r>
          </a:p>
          <a:p>
            <a:r>
              <a:rPr lang="de-DE" dirty="0">
                <a:solidFill>
                  <a:schemeClr val="tx1"/>
                </a:solidFill>
              </a:rPr>
              <a:t>r</a:t>
            </a:r>
            <a:r>
              <a:rPr lang="de-DE" dirty="0" smtClean="0">
                <a:solidFill>
                  <a:schemeClr val="tx1"/>
                </a:solidFill>
              </a:rPr>
              <a:t>ank: Integer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Children</a:t>
            </a:r>
            <a:r>
              <a:rPr lang="de-DE" dirty="0" smtClean="0">
                <a:solidFill>
                  <a:schemeClr val="tx1"/>
                </a:solidFill>
              </a:rPr>
              <a:t>: </a:t>
            </a:r>
            <a:r>
              <a:rPr lang="de-DE" dirty="0" err="1" smtClean="0">
                <a:solidFill>
                  <a:schemeClr val="tx1"/>
                </a:solidFill>
              </a:rPr>
              <a:t>binTree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349102" y="2037852"/>
            <a:ext cx="102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binTree</a:t>
            </a:r>
            <a:r>
              <a:rPr lang="de-DE" dirty="0" smtClean="0"/>
              <a:t>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9F91-3EDE-478F-859C-70079195509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D312-DAED-4D6B-8F10-3B402087BE04}" type="slidenum">
              <a:rPr lang="de-DE"/>
              <a:pPr/>
              <a:t>44</a:t>
            </a:fld>
            <a:endParaRPr lang="de-DE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Example of a correct Binomial heap:</a:t>
            </a:r>
            <a:endParaRPr lang="de-DE" dirty="0"/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7092950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7092950" y="39338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7308850" y="34290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6084888" y="40052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6084888" y="49418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6300788" y="44370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 flipH="1">
            <a:off x="6443663" y="33575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11" name="Oval 11"/>
          <p:cNvSpPr>
            <a:spLocks noChangeArrowheads="1"/>
          </p:cNvSpPr>
          <p:nvPr/>
        </p:nvSpPr>
        <p:spPr bwMode="auto">
          <a:xfrm>
            <a:off x="5148263" y="40052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5148263" y="49418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>
            <a:off x="5364163" y="44370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4140200" y="50133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179215" name="Oval 15"/>
          <p:cNvSpPr>
            <a:spLocks noChangeArrowheads="1"/>
          </p:cNvSpPr>
          <p:nvPr/>
        </p:nvSpPr>
        <p:spPr bwMode="auto">
          <a:xfrm>
            <a:off x="4140200" y="594995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24</a:t>
            </a:r>
          </a:p>
        </p:txBody>
      </p:sp>
      <p:sp>
        <p:nvSpPr>
          <p:cNvPr id="179216" name="Line 16"/>
          <p:cNvSpPr>
            <a:spLocks noChangeShapeType="1"/>
          </p:cNvSpPr>
          <p:nvPr/>
        </p:nvSpPr>
        <p:spPr bwMode="auto">
          <a:xfrm>
            <a:off x="4356100" y="54451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17" name="Line 17"/>
          <p:cNvSpPr>
            <a:spLocks noChangeShapeType="1"/>
          </p:cNvSpPr>
          <p:nvPr/>
        </p:nvSpPr>
        <p:spPr bwMode="auto">
          <a:xfrm flipH="1">
            <a:off x="4498975" y="43656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18" name="Line 18"/>
          <p:cNvSpPr>
            <a:spLocks noChangeShapeType="1"/>
          </p:cNvSpPr>
          <p:nvPr/>
        </p:nvSpPr>
        <p:spPr bwMode="auto">
          <a:xfrm flipV="1">
            <a:off x="5508625" y="328453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19" name="Oval 19"/>
          <p:cNvSpPr>
            <a:spLocks noChangeArrowheads="1"/>
          </p:cNvSpPr>
          <p:nvPr/>
        </p:nvSpPr>
        <p:spPr bwMode="auto">
          <a:xfrm>
            <a:off x="1403350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179220" name="Oval 20"/>
          <p:cNvSpPr>
            <a:spLocks noChangeArrowheads="1"/>
          </p:cNvSpPr>
          <p:nvPr/>
        </p:nvSpPr>
        <p:spPr bwMode="auto">
          <a:xfrm>
            <a:off x="2771775" y="29972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79221" name="Oval 21"/>
          <p:cNvSpPr>
            <a:spLocks noChangeArrowheads="1"/>
          </p:cNvSpPr>
          <p:nvPr/>
        </p:nvSpPr>
        <p:spPr bwMode="auto">
          <a:xfrm>
            <a:off x="2771775" y="39338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2987675" y="34290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>
            <a:off x="1835150" y="32131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24" name="Line 24"/>
          <p:cNvSpPr>
            <a:spLocks noChangeShapeType="1"/>
          </p:cNvSpPr>
          <p:nvPr/>
        </p:nvSpPr>
        <p:spPr bwMode="auto">
          <a:xfrm>
            <a:off x="3203575" y="3213100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25" name="Line 25"/>
          <p:cNvSpPr>
            <a:spLocks noChangeShapeType="1"/>
          </p:cNvSpPr>
          <p:nvPr/>
        </p:nvSpPr>
        <p:spPr bwMode="auto">
          <a:xfrm flipH="1">
            <a:off x="3132138" y="2708275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3563938" y="2420938"/>
            <a:ext cx="1726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min-pointer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179227" name="Oval 27"/>
          <p:cNvSpPr>
            <a:spLocks noChangeArrowheads="1"/>
          </p:cNvSpPr>
          <p:nvPr/>
        </p:nvSpPr>
        <p:spPr bwMode="auto">
          <a:xfrm>
            <a:off x="2555875" y="2708275"/>
            <a:ext cx="863600" cy="20161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9228" name="Line 28"/>
          <p:cNvSpPr>
            <a:spLocks noChangeShapeType="1"/>
          </p:cNvSpPr>
          <p:nvPr/>
        </p:nvSpPr>
        <p:spPr bwMode="auto">
          <a:xfrm flipV="1">
            <a:off x="2124075" y="4581525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35013" y="5175250"/>
            <a:ext cx="2324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Binomial tree of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rank </a:t>
            </a:r>
            <a:r>
              <a:rPr lang="de-DE" sz="2400" dirty="0">
                <a:solidFill>
                  <a:schemeClr val="hlink"/>
                </a:solidFill>
              </a:rPr>
              <a:t>r=1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9F91-3EDE-478F-859C-70079195509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D312-DAED-4D6B-8F10-3B402087BE04}" type="slidenum">
              <a:rPr lang="de-DE"/>
              <a:pPr/>
              <a:t>45</a:t>
            </a:fld>
            <a:endParaRPr lang="de-DE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Example of a correct Binomial heap:</a:t>
            </a:r>
            <a:endParaRPr lang="de-DE" dirty="0"/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>
            <a:off x="2034859" y="3323739"/>
            <a:ext cx="53561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567126" y="2881266"/>
            <a:ext cx="1467733" cy="1053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err="1">
                <a:solidFill>
                  <a:schemeClr val="tx1"/>
                </a:solidFill>
              </a:rPr>
              <a:t>p</a:t>
            </a:r>
            <a:r>
              <a:rPr lang="de-DE" sz="1600" dirty="0" err="1" smtClean="0">
                <a:solidFill>
                  <a:schemeClr val="tx1"/>
                </a:solidFill>
              </a:rPr>
              <a:t>arent</a:t>
            </a:r>
            <a:r>
              <a:rPr lang="de-DE" sz="1600" dirty="0" smtClean="0">
                <a:solidFill>
                  <a:schemeClr val="tx1"/>
                </a:solidFill>
              </a:rPr>
              <a:t>: 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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err="1" smtClean="0">
                <a:solidFill>
                  <a:schemeClr val="tx1"/>
                </a:solidFill>
              </a:rPr>
              <a:t>prev</a:t>
            </a:r>
            <a:r>
              <a:rPr lang="de-DE" sz="1600" dirty="0" smtClean="0">
                <a:solidFill>
                  <a:schemeClr val="tx1"/>
                </a:solidFill>
              </a:rPr>
              <a:t>        </a:t>
            </a:r>
            <a:r>
              <a:rPr lang="de-DE" sz="1600" dirty="0" err="1" smtClean="0">
                <a:solidFill>
                  <a:schemeClr val="tx1"/>
                </a:solidFill>
              </a:rPr>
              <a:t>next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err="1">
                <a:solidFill>
                  <a:schemeClr val="tx1"/>
                </a:solidFill>
              </a:rPr>
              <a:t>k</a:t>
            </a:r>
            <a:r>
              <a:rPr lang="de-DE" sz="1600" dirty="0" err="1" smtClean="0">
                <a:solidFill>
                  <a:schemeClr val="tx1"/>
                </a:solidFill>
              </a:rPr>
              <a:t>ey</a:t>
            </a:r>
            <a:r>
              <a:rPr lang="de-DE" sz="1600" dirty="0" smtClean="0">
                <a:solidFill>
                  <a:schemeClr val="tx1"/>
                </a:solidFill>
              </a:rPr>
              <a:t>: 9  rank: 0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c</a:t>
            </a:r>
            <a:r>
              <a:rPr lang="de-DE" sz="1600" dirty="0" err="1" smtClean="0">
                <a:solidFill>
                  <a:schemeClr val="tx1"/>
                </a:solidFill>
              </a:rPr>
              <a:t>hildren</a:t>
            </a:r>
            <a:r>
              <a:rPr lang="de-DE" sz="1600" dirty="0" smtClean="0">
                <a:solidFill>
                  <a:schemeClr val="tx1"/>
                </a:solidFill>
              </a:rPr>
              <a:t>: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 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4059109" y="3323739"/>
            <a:ext cx="22962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3042972" y="3924290"/>
            <a:ext cx="1" cy="3853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 flipV="1">
            <a:off x="234659" y="3323739"/>
            <a:ext cx="33246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 flipV="1">
            <a:off x="7843086" y="3320201"/>
            <a:ext cx="31560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 flipH="1">
            <a:off x="8153147" y="2689465"/>
            <a:ext cx="5545" cy="6378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 flipH="1">
            <a:off x="251520" y="2689465"/>
            <a:ext cx="2" cy="6342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 flipV="1">
            <a:off x="251520" y="2689464"/>
            <a:ext cx="7901627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 flipV="1">
            <a:off x="2234022" y="4719123"/>
            <a:ext cx="33246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 flipH="1" flipV="1">
            <a:off x="4054871" y="4719123"/>
            <a:ext cx="31560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4360171" y="4115827"/>
            <a:ext cx="0" cy="6128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3" name="Line 23"/>
          <p:cNvSpPr>
            <a:spLocks noChangeShapeType="1"/>
          </p:cNvSpPr>
          <p:nvPr/>
        </p:nvSpPr>
        <p:spPr bwMode="auto">
          <a:xfrm>
            <a:off x="2250884" y="4115827"/>
            <a:ext cx="1" cy="6128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2238007" y="4115827"/>
            <a:ext cx="2132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>
            <a:off x="6405472" y="4763899"/>
            <a:ext cx="4129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>
            <a:off x="8317298" y="4770470"/>
            <a:ext cx="41869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2" name="Line 23"/>
          <p:cNvSpPr>
            <a:spLocks noChangeShapeType="1"/>
          </p:cNvSpPr>
          <p:nvPr/>
        </p:nvSpPr>
        <p:spPr bwMode="auto">
          <a:xfrm flipV="1">
            <a:off x="4605272" y="4740581"/>
            <a:ext cx="33246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4599947" y="4115827"/>
            <a:ext cx="10305" cy="6247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>
            <a:off x="4599947" y="4125198"/>
            <a:ext cx="39914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8" name="Line 23"/>
          <p:cNvSpPr>
            <a:spLocks noChangeShapeType="1"/>
          </p:cNvSpPr>
          <p:nvPr/>
        </p:nvSpPr>
        <p:spPr bwMode="auto">
          <a:xfrm>
            <a:off x="7288339" y="5398084"/>
            <a:ext cx="1" cy="3853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7080590" y="57533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8614841" y="46868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>
          <a:xfrm>
            <a:off x="2591376" y="2881266"/>
            <a:ext cx="1467733" cy="1053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err="1">
                <a:solidFill>
                  <a:schemeClr val="tx1"/>
                </a:solidFill>
              </a:rPr>
              <a:t>p</a:t>
            </a:r>
            <a:r>
              <a:rPr lang="de-DE" sz="1600" dirty="0" err="1" smtClean="0">
                <a:solidFill>
                  <a:schemeClr val="tx1"/>
                </a:solidFill>
              </a:rPr>
              <a:t>arent</a:t>
            </a:r>
            <a:r>
              <a:rPr lang="de-DE" sz="1600" dirty="0" smtClean="0">
                <a:solidFill>
                  <a:schemeClr val="tx1"/>
                </a:solidFill>
              </a:rPr>
              <a:t>: 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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err="1" smtClean="0">
                <a:solidFill>
                  <a:schemeClr val="tx1"/>
                </a:solidFill>
              </a:rPr>
              <a:t>prev</a:t>
            </a:r>
            <a:r>
              <a:rPr lang="de-DE" sz="1600" dirty="0" smtClean="0">
                <a:solidFill>
                  <a:schemeClr val="tx1"/>
                </a:solidFill>
              </a:rPr>
              <a:t>        </a:t>
            </a:r>
            <a:r>
              <a:rPr lang="de-DE" sz="1600" dirty="0" err="1" smtClean="0">
                <a:solidFill>
                  <a:schemeClr val="tx1"/>
                </a:solidFill>
              </a:rPr>
              <a:t>next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err="1">
                <a:solidFill>
                  <a:schemeClr val="tx1"/>
                </a:solidFill>
              </a:rPr>
              <a:t>k</a:t>
            </a:r>
            <a:r>
              <a:rPr lang="de-DE" sz="1600" dirty="0" err="1" smtClean="0">
                <a:solidFill>
                  <a:schemeClr val="tx1"/>
                </a:solidFill>
              </a:rPr>
              <a:t>ey</a:t>
            </a:r>
            <a:r>
              <a:rPr lang="de-DE" sz="1600" dirty="0" smtClean="0">
                <a:solidFill>
                  <a:schemeClr val="tx1"/>
                </a:solidFill>
              </a:rPr>
              <a:t>: 3  rank: 1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c</a:t>
            </a:r>
            <a:r>
              <a:rPr lang="de-DE" sz="1600" dirty="0" err="1" smtClean="0">
                <a:solidFill>
                  <a:schemeClr val="tx1"/>
                </a:solidFill>
              </a:rPr>
              <a:t>hildren</a:t>
            </a:r>
            <a:r>
              <a:rPr lang="de-DE" sz="1600" dirty="0" smtClean="0">
                <a:solidFill>
                  <a:schemeClr val="tx1"/>
                </a:solidFill>
              </a:rPr>
              <a:t>: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2587138" y="4318989"/>
            <a:ext cx="1467733" cy="1053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err="1">
                <a:solidFill>
                  <a:schemeClr val="tx1"/>
                </a:solidFill>
              </a:rPr>
              <a:t>p</a:t>
            </a:r>
            <a:r>
              <a:rPr lang="de-DE" sz="1600" dirty="0" err="1" smtClean="0">
                <a:solidFill>
                  <a:schemeClr val="tx1"/>
                </a:solidFill>
              </a:rPr>
              <a:t>arent</a:t>
            </a:r>
            <a:r>
              <a:rPr lang="de-DE" sz="16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de-DE" sz="1600" dirty="0" err="1" smtClean="0">
                <a:solidFill>
                  <a:schemeClr val="tx1"/>
                </a:solidFill>
              </a:rPr>
              <a:t>prev</a:t>
            </a:r>
            <a:r>
              <a:rPr lang="de-DE" sz="1600" dirty="0" smtClean="0">
                <a:solidFill>
                  <a:schemeClr val="tx1"/>
                </a:solidFill>
              </a:rPr>
              <a:t>        </a:t>
            </a:r>
            <a:r>
              <a:rPr lang="de-DE" sz="1600" dirty="0" err="1" smtClean="0">
                <a:solidFill>
                  <a:schemeClr val="tx1"/>
                </a:solidFill>
              </a:rPr>
              <a:t>next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key:15 rank: 0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c</a:t>
            </a:r>
            <a:r>
              <a:rPr lang="de-DE" sz="1600" dirty="0" err="1" smtClean="0">
                <a:solidFill>
                  <a:schemeClr val="tx1"/>
                </a:solidFill>
              </a:rPr>
              <a:t>hildren</a:t>
            </a:r>
            <a:r>
              <a:rPr lang="de-DE" sz="1600" dirty="0" smtClean="0">
                <a:solidFill>
                  <a:schemeClr val="tx1"/>
                </a:solidFill>
              </a:rPr>
              <a:t>: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 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6369998" y="2876806"/>
            <a:ext cx="1467733" cy="1053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err="1">
                <a:solidFill>
                  <a:schemeClr val="tx1"/>
                </a:solidFill>
              </a:rPr>
              <a:t>p</a:t>
            </a:r>
            <a:r>
              <a:rPr lang="de-DE" sz="1600" dirty="0" err="1" smtClean="0">
                <a:solidFill>
                  <a:schemeClr val="tx1"/>
                </a:solidFill>
              </a:rPr>
              <a:t>arent</a:t>
            </a:r>
            <a:r>
              <a:rPr lang="de-DE" sz="1600" dirty="0" smtClean="0">
                <a:solidFill>
                  <a:schemeClr val="tx1"/>
                </a:solidFill>
              </a:rPr>
              <a:t>: 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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err="1" smtClean="0">
                <a:solidFill>
                  <a:schemeClr val="tx1"/>
                </a:solidFill>
              </a:rPr>
              <a:t>prev</a:t>
            </a:r>
            <a:r>
              <a:rPr lang="de-DE" sz="1600" dirty="0" smtClean="0">
                <a:solidFill>
                  <a:schemeClr val="tx1"/>
                </a:solidFill>
              </a:rPr>
              <a:t>        </a:t>
            </a:r>
            <a:r>
              <a:rPr lang="de-DE" sz="1600" dirty="0" err="1" smtClean="0">
                <a:solidFill>
                  <a:schemeClr val="tx1"/>
                </a:solidFill>
              </a:rPr>
              <a:t>next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err="1">
                <a:solidFill>
                  <a:schemeClr val="tx1"/>
                </a:solidFill>
              </a:rPr>
              <a:t>k</a:t>
            </a:r>
            <a:r>
              <a:rPr lang="de-DE" sz="1600" dirty="0" err="1" smtClean="0">
                <a:solidFill>
                  <a:schemeClr val="tx1"/>
                </a:solidFill>
              </a:rPr>
              <a:t>ey</a:t>
            </a:r>
            <a:r>
              <a:rPr lang="de-DE" sz="1600" dirty="0" smtClean="0">
                <a:solidFill>
                  <a:schemeClr val="tx1"/>
                </a:solidFill>
              </a:rPr>
              <a:t>: 4  rank: 3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c</a:t>
            </a:r>
            <a:r>
              <a:rPr lang="de-DE" sz="1600" dirty="0" err="1" smtClean="0">
                <a:solidFill>
                  <a:schemeClr val="tx1"/>
                </a:solidFill>
              </a:rPr>
              <a:t>hildren</a:t>
            </a:r>
            <a:r>
              <a:rPr lang="de-DE" sz="1600" dirty="0" smtClean="0">
                <a:solidFill>
                  <a:schemeClr val="tx1"/>
                </a:solidFill>
              </a:rPr>
              <a:t>: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H="1">
            <a:off x="5419236" y="3947932"/>
            <a:ext cx="1368153" cy="339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4937739" y="4348890"/>
            <a:ext cx="1467733" cy="1053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err="1">
                <a:solidFill>
                  <a:schemeClr val="tx1"/>
                </a:solidFill>
              </a:rPr>
              <a:t>p</a:t>
            </a:r>
            <a:r>
              <a:rPr lang="de-DE" sz="1600" dirty="0" err="1" smtClean="0">
                <a:solidFill>
                  <a:schemeClr val="tx1"/>
                </a:solidFill>
              </a:rPr>
              <a:t>arent</a:t>
            </a:r>
            <a:r>
              <a:rPr lang="de-DE" sz="16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de-DE" sz="1600" dirty="0" err="1" smtClean="0">
                <a:solidFill>
                  <a:schemeClr val="tx1"/>
                </a:solidFill>
              </a:rPr>
              <a:t>prev</a:t>
            </a:r>
            <a:r>
              <a:rPr lang="de-DE" sz="1600" dirty="0" smtClean="0">
                <a:solidFill>
                  <a:schemeClr val="tx1"/>
                </a:solidFill>
              </a:rPr>
              <a:t>        </a:t>
            </a:r>
            <a:r>
              <a:rPr lang="de-DE" sz="1600" dirty="0" err="1" smtClean="0">
                <a:solidFill>
                  <a:schemeClr val="tx1"/>
                </a:solidFill>
              </a:rPr>
              <a:t>next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key:10 rank: 0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c</a:t>
            </a:r>
            <a:r>
              <a:rPr lang="de-DE" sz="1600" dirty="0" err="1" smtClean="0">
                <a:solidFill>
                  <a:schemeClr val="tx1"/>
                </a:solidFill>
              </a:rPr>
              <a:t>hildren</a:t>
            </a:r>
            <a:r>
              <a:rPr lang="de-DE" sz="1600" dirty="0" smtClean="0">
                <a:solidFill>
                  <a:schemeClr val="tx1"/>
                </a:solidFill>
              </a:rPr>
              <a:t>: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 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6840955" y="4344940"/>
            <a:ext cx="1467733" cy="1053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err="1">
                <a:solidFill>
                  <a:schemeClr val="tx1"/>
                </a:solidFill>
              </a:rPr>
              <a:t>p</a:t>
            </a:r>
            <a:r>
              <a:rPr lang="de-DE" sz="1600" dirty="0" err="1" smtClean="0">
                <a:solidFill>
                  <a:schemeClr val="tx1"/>
                </a:solidFill>
              </a:rPr>
              <a:t>arent</a:t>
            </a:r>
            <a:r>
              <a:rPr lang="de-DE" sz="16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de-DE" sz="1600" dirty="0" err="1" smtClean="0">
                <a:solidFill>
                  <a:schemeClr val="tx1"/>
                </a:solidFill>
              </a:rPr>
              <a:t>prev</a:t>
            </a:r>
            <a:r>
              <a:rPr lang="de-DE" sz="1600" dirty="0" smtClean="0">
                <a:solidFill>
                  <a:schemeClr val="tx1"/>
                </a:solidFill>
              </a:rPr>
              <a:t>        </a:t>
            </a:r>
            <a:r>
              <a:rPr lang="de-DE" sz="1600" dirty="0" err="1" smtClean="0">
                <a:solidFill>
                  <a:schemeClr val="tx1"/>
                </a:solidFill>
              </a:rPr>
              <a:t>next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err="1">
                <a:solidFill>
                  <a:schemeClr val="tx1"/>
                </a:solidFill>
              </a:rPr>
              <a:t>k</a:t>
            </a:r>
            <a:r>
              <a:rPr lang="de-DE" sz="1600" dirty="0" err="1" smtClean="0">
                <a:solidFill>
                  <a:schemeClr val="tx1"/>
                </a:solidFill>
              </a:rPr>
              <a:t>ey</a:t>
            </a:r>
            <a:r>
              <a:rPr lang="de-DE" sz="1600" dirty="0" smtClean="0">
                <a:solidFill>
                  <a:schemeClr val="tx1"/>
                </a:solidFill>
              </a:rPr>
              <a:t>: 6  rank: 1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c</a:t>
            </a:r>
            <a:r>
              <a:rPr lang="de-DE" sz="1600" dirty="0" err="1" smtClean="0">
                <a:solidFill>
                  <a:schemeClr val="tx1"/>
                </a:solidFill>
              </a:rPr>
              <a:t>hildren</a:t>
            </a:r>
            <a:r>
              <a:rPr lang="de-DE" sz="1600" dirty="0" smtClean="0">
                <a:solidFill>
                  <a:schemeClr val="tx1"/>
                </a:solidFill>
              </a:rPr>
              <a:t>:</a:t>
            </a:r>
            <a:r>
              <a:rPr lang="de-DE" sz="16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8" name="Line 23"/>
          <p:cNvSpPr>
            <a:spLocks noChangeShapeType="1"/>
          </p:cNvSpPr>
          <p:nvPr/>
        </p:nvSpPr>
        <p:spPr bwMode="auto">
          <a:xfrm flipH="1" flipV="1">
            <a:off x="7229836" y="3924289"/>
            <a:ext cx="1" cy="4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9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73C5-011E-435A-B307-379EE959261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98C4-6578-4DF9-A5C4-CBECEDDE11C8}" type="slidenum">
              <a:rPr lang="de-DE"/>
              <a:pPr/>
              <a:t>46</a:t>
            </a:fld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416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dirty="0"/>
              <a:t>Merge </a:t>
            </a:r>
            <a:r>
              <a:rPr lang="de-DE" dirty="0" smtClean="0"/>
              <a:t>of Binomial heaps </a:t>
            </a:r>
            <a:r>
              <a:rPr lang="de-DE" dirty="0">
                <a:solidFill>
                  <a:schemeClr val="hlink"/>
                </a:solidFill>
              </a:rPr>
              <a:t>H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/>
              <a:t> </a:t>
            </a:r>
            <a:r>
              <a:rPr lang="de-DE" dirty="0" smtClean="0"/>
              <a:t>and </a:t>
            </a:r>
            <a:r>
              <a:rPr lang="de-DE" dirty="0">
                <a:solidFill>
                  <a:schemeClr val="hlink"/>
                </a:solidFill>
              </a:rPr>
              <a:t>H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/>
              <a:t>:</a:t>
            </a:r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>
            <a:off x="1279525" y="2616200"/>
            <a:ext cx="3170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 flipH="1">
            <a:off x="1135063" y="2616200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1279525" y="2616200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>
            <a:off x="1135063" y="29765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 flipH="1">
            <a:off x="2792413" y="261620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2792413" y="348138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3151188" y="261620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 flipH="1">
            <a:off x="4016375" y="2616200"/>
            <a:ext cx="43021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4448175" y="2616200"/>
            <a:ext cx="43021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76" name="Oval 20"/>
          <p:cNvSpPr>
            <a:spLocks noChangeArrowheads="1"/>
          </p:cNvSpPr>
          <p:nvPr/>
        </p:nvSpPr>
        <p:spPr bwMode="auto">
          <a:xfrm>
            <a:off x="1208088" y="254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78" name="Oval 22"/>
          <p:cNvSpPr>
            <a:spLocks noChangeArrowheads="1"/>
          </p:cNvSpPr>
          <p:nvPr/>
        </p:nvSpPr>
        <p:spPr bwMode="auto">
          <a:xfrm>
            <a:off x="3079750" y="254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79" name="Oval 23"/>
          <p:cNvSpPr>
            <a:spLocks noChangeArrowheads="1"/>
          </p:cNvSpPr>
          <p:nvPr/>
        </p:nvSpPr>
        <p:spPr bwMode="auto">
          <a:xfrm>
            <a:off x="4375150" y="254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81" name="Text Box 25"/>
          <p:cNvSpPr txBox="1">
            <a:spLocks noChangeArrowheads="1"/>
          </p:cNvSpPr>
          <p:nvPr/>
        </p:nvSpPr>
        <p:spPr bwMode="auto">
          <a:xfrm>
            <a:off x="1116013" y="2636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2987675" y="299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173084" name="Text Box 28"/>
          <p:cNvSpPr txBox="1">
            <a:spLocks noChangeArrowheads="1"/>
          </p:cNvSpPr>
          <p:nvPr/>
        </p:nvSpPr>
        <p:spPr bwMode="auto">
          <a:xfrm>
            <a:off x="4303713" y="31210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173087" name="Line 31"/>
          <p:cNvSpPr>
            <a:spLocks noChangeShapeType="1"/>
          </p:cNvSpPr>
          <p:nvPr/>
        </p:nvSpPr>
        <p:spPr bwMode="auto">
          <a:xfrm>
            <a:off x="1350963" y="4056063"/>
            <a:ext cx="1925637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88" name="Line 32"/>
          <p:cNvSpPr>
            <a:spLocks noChangeShapeType="1"/>
          </p:cNvSpPr>
          <p:nvPr/>
        </p:nvSpPr>
        <p:spPr bwMode="auto">
          <a:xfrm flipH="1">
            <a:off x="1206500" y="4056063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89" name="Line 33"/>
          <p:cNvSpPr>
            <a:spLocks noChangeShapeType="1"/>
          </p:cNvSpPr>
          <p:nvPr/>
        </p:nvSpPr>
        <p:spPr bwMode="auto">
          <a:xfrm>
            <a:off x="1350963" y="4056063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90" name="Line 34"/>
          <p:cNvSpPr>
            <a:spLocks noChangeShapeType="1"/>
          </p:cNvSpPr>
          <p:nvPr/>
        </p:nvSpPr>
        <p:spPr bwMode="auto">
          <a:xfrm>
            <a:off x="1206500" y="44164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91" name="Line 35"/>
          <p:cNvSpPr>
            <a:spLocks noChangeShapeType="1"/>
          </p:cNvSpPr>
          <p:nvPr/>
        </p:nvSpPr>
        <p:spPr bwMode="auto">
          <a:xfrm flipH="1">
            <a:off x="1855788" y="40560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92" name="Line 36"/>
          <p:cNvSpPr>
            <a:spLocks noChangeShapeType="1"/>
          </p:cNvSpPr>
          <p:nvPr/>
        </p:nvSpPr>
        <p:spPr bwMode="auto">
          <a:xfrm>
            <a:off x="2071688" y="40560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93" name="Line 37"/>
          <p:cNvSpPr>
            <a:spLocks noChangeShapeType="1"/>
          </p:cNvSpPr>
          <p:nvPr/>
        </p:nvSpPr>
        <p:spPr bwMode="auto">
          <a:xfrm>
            <a:off x="1855788" y="46323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94" name="Line 38"/>
          <p:cNvSpPr>
            <a:spLocks noChangeShapeType="1"/>
          </p:cNvSpPr>
          <p:nvPr/>
        </p:nvSpPr>
        <p:spPr bwMode="auto">
          <a:xfrm flipH="1">
            <a:off x="2863850" y="4056063"/>
            <a:ext cx="35877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95" name="Line 39"/>
          <p:cNvSpPr>
            <a:spLocks noChangeShapeType="1"/>
          </p:cNvSpPr>
          <p:nvPr/>
        </p:nvSpPr>
        <p:spPr bwMode="auto">
          <a:xfrm>
            <a:off x="2863850" y="492125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096" name="Line 40"/>
          <p:cNvSpPr>
            <a:spLocks noChangeShapeType="1"/>
          </p:cNvSpPr>
          <p:nvPr/>
        </p:nvSpPr>
        <p:spPr bwMode="auto">
          <a:xfrm>
            <a:off x="3222625" y="4056063"/>
            <a:ext cx="35877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00" name="Oval 44"/>
          <p:cNvSpPr>
            <a:spLocks noChangeArrowheads="1"/>
          </p:cNvSpPr>
          <p:nvPr/>
        </p:nvSpPr>
        <p:spPr bwMode="auto">
          <a:xfrm>
            <a:off x="1279525" y="3984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101" name="Oval 45"/>
          <p:cNvSpPr>
            <a:spLocks noChangeArrowheads="1"/>
          </p:cNvSpPr>
          <p:nvPr/>
        </p:nvSpPr>
        <p:spPr bwMode="auto">
          <a:xfrm>
            <a:off x="1998663" y="3984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102" name="Oval 46"/>
          <p:cNvSpPr>
            <a:spLocks noChangeArrowheads="1"/>
          </p:cNvSpPr>
          <p:nvPr/>
        </p:nvSpPr>
        <p:spPr bwMode="auto">
          <a:xfrm>
            <a:off x="3151188" y="3984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104" name="Text Box 48"/>
          <p:cNvSpPr txBox="1">
            <a:spLocks noChangeArrowheads="1"/>
          </p:cNvSpPr>
          <p:nvPr/>
        </p:nvSpPr>
        <p:spPr bwMode="auto">
          <a:xfrm>
            <a:off x="1187450" y="4076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173105" name="Text Box 49"/>
          <p:cNvSpPr txBox="1">
            <a:spLocks noChangeArrowheads="1"/>
          </p:cNvSpPr>
          <p:nvPr/>
        </p:nvSpPr>
        <p:spPr bwMode="auto">
          <a:xfrm>
            <a:off x="1906588" y="4221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173106" name="Text Box 50"/>
          <p:cNvSpPr txBox="1">
            <a:spLocks noChangeArrowheads="1"/>
          </p:cNvSpPr>
          <p:nvPr/>
        </p:nvSpPr>
        <p:spPr bwMode="auto">
          <a:xfrm>
            <a:off x="3059113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173108" name="Line 52"/>
          <p:cNvSpPr>
            <a:spLocks noChangeShapeType="1"/>
          </p:cNvSpPr>
          <p:nvPr/>
        </p:nvSpPr>
        <p:spPr bwMode="auto">
          <a:xfrm flipV="1">
            <a:off x="2124075" y="5353050"/>
            <a:ext cx="2470150" cy="2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12" name="Line 56"/>
          <p:cNvSpPr>
            <a:spLocks noChangeShapeType="1"/>
          </p:cNvSpPr>
          <p:nvPr/>
        </p:nvSpPr>
        <p:spPr bwMode="auto">
          <a:xfrm flipH="1">
            <a:off x="1928813" y="535305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13" name="Line 57"/>
          <p:cNvSpPr>
            <a:spLocks noChangeShapeType="1"/>
          </p:cNvSpPr>
          <p:nvPr/>
        </p:nvSpPr>
        <p:spPr bwMode="auto">
          <a:xfrm>
            <a:off x="2144713" y="535305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14" name="Line 58"/>
          <p:cNvSpPr>
            <a:spLocks noChangeShapeType="1"/>
          </p:cNvSpPr>
          <p:nvPr/>
        </p:nvSpPr>
        <p:spPr bwMode="auto">
          <a:xfrm>
            <a:off x="1928813" y="59293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15" name="Line 59"/>
          <p:cNvSpPr>
            <a:spLocks noChangeShapeType="1"/>
          </p:cNvSpPr>
          <p:nvPr/>
        </p:nvSpPr>
        <p:spPr bwMode="auto">
          <a:xfrm flipH="1">
            <a:off x="2936875" y="535305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16" name="Line 60"/>
          <p:cNvSpPr>
            <a:spLocks noChangeShapeType="1"/>
          </p:cNvSpPr>
          <p:nvPr/>
        </p:nvSpPr>
        <p:spPr bwMode="auto">
          <a:xfrm>
            <a:off x="2936875" y="621823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17" name="Line 61"/>
          <p:cNvSpPr>
            <a:spLocks noChangeShapeType="1"/>
          </p:cNvSpPr>
          <p:nvPr/>
        </p:nvSpPr>
        <p:spPr bwMode="auto">
          <a:xfrm>
            <a:off x="3295650" y="5353050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18" name="Line 62"/>
          <p:cNvSpPr>
            <a:spLocks noChangeShapeType="1"/>
          </p:cNvSpPr>
          <p:nvPr/>
        </p:nvSpPr>
        <p:spPr bwMode="auto">
          <a:xfrm flipH="1">
            <a:off x="4160838" y="5353050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19" name="Line 63"/>
          <p:cNvSpPr>
            <a:spLocks noChangeShapeType="1"/>
          </p:cNvSpPr>
          <p:nvPr/>
        </p:nvSpPr>
        <p:spPr bwMode="auto">
          <a:xfrm>
            <a:off x="4592638" y="5353050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20" name="Line 64"/>
          <p:cNvSpPr>
            <a:spLocks noChangeShapeType="1"/>
          </p:cNvSpPr>
          <p:nvPr/>
        </p:nvSpPr>
        <p:spPr bwMode="auto">
          <a:xfrm>
            <a:off x="4160838" y="65055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22" name="Oval 66"/>
          <p:cNvSpPr>
            <a:spLocks noChangeArrowheads="1"/>
          </p:cNvSpPr>
          <p:nvPr/>
        </p:nvSpPr>
        <p:spPr bwMode="auto">
          <a:xfrm>
            <a:off x="2071688" y="52816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123" name="Oval 67"/>
          <p:cNvSpPr>
            <a:spLocks noChangeArrowheads="1"/>
          </p:cNvSpPr>
          <p:nvPr/>
        </p:nvSpPr>
        <p:spPr bwMode="auto">
          <a:xfrm>
            <a:off x="3224213" y="52816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124" name="Oval 68"/>
          <p:cNvSpPr>
            <a:spLocks noChangeArrowheads="1"/>
          </p:cNvSpPr>
          <p:nvPr/>
        </p:nvSpPr>
        <p:spPr bwMode="auto">
          <a:xfrm>
            <a:off x="4519613" y="52816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126" name="Text Box 70"/>
          <p:cNvSpPr txBox="1">
            <a:spLocks noChangeArrowheads="1"/>
          </p:cNvSpPr>
          <p:nvPr/>
        </p:nvSpPr>
        <p:spPr bwMode="auto">
          <a:xfrm>
            <a:off x="1979613" y="5518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173127" name="Text Box 71"/>
          <p:cNvSpPr txBox="1">
            <a:spLocks noChangeArrowheads="1"/>
          </p:cNvSpPr>
          <p:nvPr/>
        </p:nvSpPr>
        <p:spPr bwMode="auto">
          <a:xfrm>
            <a:off x="3132138" y="5734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6</a:t>
            </a:r>
          </a:p>
        </p:txBody>
      </p:sp>
      <p:sp>
        <p:nvSpPr>
          <p:cNvPr id="173128" name="Text Box 72"/>
          <p:cNvSpPr txBox="1">
            <a:spLocks noChangeArrowheads="1"/>
          </p:cNvSpPr>
          <p:nvPr/>
        </p:nvSpPr>
        <p:spPr bwMode="auto">
          <a:xfrm>
            <a:off x="4448175" y="5857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173129" name="Line 73"/>
          <p:cNvSpPr>
            <a:spLocks noChangeShapeType="1"/>
          </p:cNvSpPr>
          <p:nvPr/>
        </p:nvSpPr>
        <p:spPr bwMode="auto">
          <a:xfrm>
            <a:off x="3995738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30" name="Text Box 74"/>
          <p:cNvSpPr txBox="1">
            <a:spLocks noChangeArrowheads="1"/>
          </p:cNvSpPr>
          <p:nvPr/>
        </p:nvSpPr>
        <p:spPr bwMode="auto">
          <a:xfrm>
            <a:off x="5127625" y="272732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  <a:r>
              <a:rPr lang="de-DE" sz="2400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73131" name="Text Box 75"/>
          <p:cNvSpPr txBox="1">
            <a:spLocks noChangeArrowheads="1"/>
          </p:cNvSpPr>
          <p:nvPr/>
        </p:nvSpPr>
        <p:spPr bwMode="auto">
          <a:xfrm>
            <a:off x="5148263" y="4292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  <a:r>
              <a:rPr lang="de-DE" sz="2400" baseline="-25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73132" name="Text Box 76"/>
          <p:cNvSpPr txBox="1">
            <a:spLocks noChangeArrowheads="1"/>
          </p:cNvSpPr>
          <p:nvPr/>
        </p:nvSpPr>
        <p:spPr bwMode="auto">
          <a:xfrm>
            <a:off x="6659563" y="3213100"/>
            <a:ext cx="154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10100100</a:t>
            </a:r>
          </a:p>
        </p:txBody>
      </p:sp>
      <p:sp>
        <p:nvSpPr>
          <p:cNvPr id="173133" name="Text Box 77"/>
          <p:cNvSpPr txBox="1">
            <a:spLocks noChangeArrowheads="1"/>
          </p:cNvSpPr>
          <p:nvPr/>
        </p:nvSpPr>
        <p:spPr bwMode="auto">
          <a:xfrm>
            <a:off x="6659563" y="4437063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+  101100</a:t>
            </a:r>
          </a:p>
        </p:txBody>
      </p:sp>
      <p:sp>
        <p:nvSpPr>
          <p:cNvPr id="173134" name="Text Box 78"/>
          <p:cNvSpPr txBox="1">
            <a:spLocks noChangeArrowheads="1"/>
          </p:cNvSpPr>
          <p:nvPr/>
        </p:nvSpPr>
        <p:spPr bwMode="auto">
          <a:xfrm>
            <a:off x="6659563" y="5734050"/>
            <a:ext cx="154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11010000</a:t>
            </a:r>
          </a:p>
        </p:txBody>
      </p:sp>
      <p:sp>
        <p:nvSpPr>
          <p:cNvPr id="173135" name="Line 79"/>
          <p:cNvSpPr>
            <a:spLocks noChangeShapeType="1"/>
          </p:cNvSpPr>
          <p:nvPr/>
        </p:nvSpPr>
        <p:spPr bwMode="auto">
          <a:xfrm>
            <a:off x="6300788" y="5300663"/>
            <a:ext cx="215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3136" name="Text Box 80"/>
          <p:cNvSpPr txBox="1">
            <a:spLocks noChangeArrowheads="1"/>
          </p:cNvSpPr>
          <p:nvPr/>
        </p:nvSpPr>
        <p:spPr bwMode="auto">
          <a:xfrm>
            <a:off x="6084888" y="2420938"/>
            <a:ext cx="2959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Idea: binary addition</a:t>
            </a:r>
            <a:endParaRPr lang="de-DE" sz="2400" dirty="0"/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1619672" y="3212976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ranks</a:t>
            </a:r>
            <a:endParaRPr lang="de-DE" dirty="0"/>
          </a:p>
        </p:txBody>
      </p:sp>
      <p:cxnSp>
        <p:nvCxnSpPr>
          <p:cNvPr id="64" name="Straight Arrow Connector 63"/>
          <p:cNvCxnSpPr>
            <a:stCxn id="62" idx="0"/>
            <a:endCxn id="173081" idx="3"/>
          </p:cNvCxnSpPr>
          <p:nvPr/>
        </p:nvCxnSpPr>
        <p:spPr>
          <a:xfrm flipH="1" flipV="1">
            <a:off x="1427163" y="2820194"/>
            <a:ext cx="566971" cy="3927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2" idx="0"/>
            <a:endCxn id="173083" idx="1"/>
          </p:cNvCxnSpPr>
          <p:nvPr/>
        </p:nvCxnSpPr>
        <p:spPr>
          <a:xfrm flipV="1">
            <a:off x="1994134" y="3180557"/>
            <a:ext cx="993541" cy="324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552" y="1245205"/>
            <a:ext cx="805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Question:</a:t>
            </a:r>
            <a:r>
              <a:rPr lang="en-US" dirty="0" smtClean="0"/>
              <a:t> How many times can a distinct rank appear between both trees? </a:t>
            </a:r>
            <a:r>
              <a:rPr lang="en-US" dirty="0" smtClean="0">
                <a:solidFill>
                  <a:srgbClr val="FF0000"/>
                </a:solidFill>
              </a:rPr>
              <a:t>2.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49BC-73D6-46B5-9E67-1FB2DE7A8E1F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9891-8D54-48E8-994C-0CF036B5B0EE}" type="slidenum">
              <a:rPr lang="de-DE"/>
              <a:pPr/>
              <a:t>47</a:t>
            </a:fld>
            <a:endParaRPr lang="de-DE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de-DE" dirty="0" smtClean="0"/>
              <a:t>Example of Merge Operation</a:t>
            </a:r>
            <a:endParaRPr lang="de-DE" dirty="0"/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1568450" y="1895475"/>
            <a:ext cx="3170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74118" name="Group 38"/>
          <p:cNvGrpSpPr>
            <a:grpSpLocks/>
          </p:cNvGrpSpPr>
          <p:nvPr/>
        </p:nvGrpSpPr>
        <p:grpSpPr bwMode="auto">
          <a:xfrm>
            <a:off x="1404938" y="1824038"/>
            <a:ext cx="311150" cy="458787"/>
            <a:chOff x="885" y="1149"/>
            <a:chExt cx="196" cy="289"/>
          </a:xfrm>
        </p:grpSpPr>
        <p:sp>
          <p:nvSpPr>
            <p:cNvPr id="174085" name="Line 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086" name="Line 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087" name="Line 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093" name="Oval 13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096" name="Text Box 16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2</a:t>
              </a:r>
            </a:p>
          </p:txBody>
        </p:sp>
      </p:grpSp>
      <p:grpSp>
        <p:nvGrpSpPr>
          <p:cNvPr id="174127" name="Group 47"/>
          <p:cNvGrpSpPr>
            <a:grpSpLocks/>
          </p:cNvGrpSpPr>
          <p:nvPr/>
        </p:nvGrpSpPr>
        <p:grpSpPr bwMode="auto">
          <a:xfrm>
            <a:off x="3081338" y="1824038"/>
            <a:ext cx="719137" cy="936625"/>
            <a:chOff x="1941" y="1149"/>
            <a:chExt cx="453" cy="590"/>
          </a:xfrm>
        </p:grpSpPr>
        <p:sp>
          <p:nvSpPr>
            <p:cNvPr id="174088" name="Line 8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089" name="Line 9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090" name="Line 10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094" name="Oval 1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097" name="Text Box 17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5</a:t>
              </a:r>
            </a:p>
          </p:txBody>
        </p:sp>
      </p:grp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1639888" y="3335338"/>
            <a:ext cx="1925637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476375" y="3263900"/>
            <a:ext cx="311150" cy="458788"/>
            <a:chOff x="930" y="2056"/>
            <a:chExt cx="196" cy="289"/>
          </a:xfrm>
        </p:grpSpPr>
        <p:sp>
          <p:nvSpPr>
            <p:cNvPr id="174100" name="Line 20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01" name="Line 21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02" name="Line 22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09" name="Oval 29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12" name="Text Box 3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2</a:t>
              </a:r>
            </a:p>
          </p:txBody>
        </p:sp>
      </p:grpSp>
      <p:grpSp>
        <p:nvGrpSpPr>
          <p:cNvPr id="174120" name="Group 40"/>
          <p:cNvGrpSpPr>
            <a:grpSpLocks/>
          </p:cNvGrpSpPr>
          <p:nvPr/>
        </p:nvGrpSpPr>
        <p:grpSpPr bwMode="auto">
          <a:xfrm>
            <a:off x="2144713" y="3263900"/>
            <a:ext cx="431800" cy="647700"/>
            <a:chOff x="1351" y="2056"/>
            <a:chExt cx="272" cy="408"/>
          </a:xfrm>
        </p:grpSpPr>
        <p:sp>
          <p:nvSpPr>
            <p:cNvPr id="174103" name="Line 23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05" name="Line 25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10" name="Oval 30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13" name="Text Box 33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3</a:t>
              </a:r>
            </a:p>
          </p:txBody>
        </p:sp>
      </p:grpSp>
      <p:grpSp>
        <p:nvGrpSpPr>
          <p:cNvPr id="174134" name="Group 54"/>
          <p:cNvGrpSpPr>
            <a:grpSpLocks/>
          </p:cNvGrpSpPr>
          <p:nvPr/>
        </p:nvGrpSpPr>
        <p:grpSpPr bwMode="auto">
          <a:xfrm>
            <a:off x="3152775" y="3263900"/>
            <a:ext cx="719138" cy="936625"/>
            <a:chOff x="1986" y="2056"/>
            <a:chExt cx="453" cy="590"/>
          </a:xfrm>
        </p:grpSpPr>
        <p:sp>
          <p:nvSpPr>
            <p:cNvPr id="174106" name="Line 26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08" name="Line 28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14" name="Text Box 3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5</a:t>
              </a:r>
            </a:p>
          </p:txBody>
        </p:sp>
      </p:grpSp>
      <p:grpSp>
        <p:nvGrpSpPr>
          <p:cNvPr id="174135" name="Group 55"/>
          <p:cNvGrpSpPr>
            <a:grpSpLocks/>
          </p:cNvGrpSpPr>
          <p:nvPr/>
        </p:nvGrpSpPr>
        <p:grpSpPr bwMode="auto">
          <a:xfrm>
            <a:off x="4284663" y="1824038"/>
            <a:ext cx="882650" cy="1244600"/>
            <a:chOff x="2699" y="1149"/>
            <a:chExt cx="556" cy="784"/>
          </a:xfrm>
        </p:grpSpPr>
        <p:sp>
          <p:nvSpPr>
            <p:cNvPr id="174091" name="Line 11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092" name="Line 12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095" name="Oval 15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098" name="Text Box 18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7</a:t>
              </a:r>
            </a:p>
          </p:txBody>
        </p:sp>
        <p:sp>
          <p:nvSpPr>
            <p:cNvPr id="174115" name="Line 35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5416550" y="2006600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  <a:r>
              <a:rPr lang="de-DE" sz="2400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5437188" y="35718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  <a:r>
              <a:rPr lang="de-DE" sz="2400" baseline="-25000">
                <a:solidFill>
                  <a:schemeClr val="hlink"/>
                </a:solidFill>
              </a:rPr>
              <a:t>2</a:t>
            </a:r>
          </a:p>
        </p:txBody>
      </p:sp>
      <p:grpSp>
        <p:nvGrpSpPr>
          <p:cNvPr id="174121" name="Group 41"/>
          <p:cNvGrpSpPr>
            <a:grpSpLocks/>
          </p:cNvGrpSpPr>
          <p:nvPr/>
        </p:nvGrpSpPr>
        <p:grpSpPr bwMode="auto">
          <a:xfrm>
            <a:off x="1258888" y="5013325"/>
            <a:ext cx="431800" cy="647700"/>
            <a:chOff x="1351" y="2056"/>
            <a:chExt cx="272" cy="408"/>
          </a:xfrm>
        </p:grpSpPr>
        <p:sp>
          <p:nvSpPr>
            <p:cNvPr id="174122" name="Line 42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23" name="Line 43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24" name="Line 44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25" name="Oval 45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26" name="Text Box 46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3</a:t>
              </a:r>
            </a:p>
          </p:txBody>
        </p:sp>
      </p:grpSp>
      <p:grpSp>
        <p:nvGrpSpPr>
          <p:cNvPr id="174128" name="Group 48"/>
          <p:cNvGrpSpPr>
            <a:grpSpLocks/>
          </p:cNvGrpSpPr>
          <p:nvPr/>
        </p:nvGrpSpPr>
        <p:grpSpPr bwMode="auto">
          <a:xfrm>
            <a:off x="3563938" y="5013325"/>
            <a:ext cx="719137" cy="936625"/>
            <a:chOff x="1941" y="1149"/>
            <a:chExt cx="453" cy="590"/>
          </a:xfrm>
        </p:grpSpPr>
        <p:sp>
          <p:nvSpPr>
            <p:cNvPr id="174129" name="Line 49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30" name="Line 50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31" name="Line 51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32" name="Oval 52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33" name="Text Box 53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6</a:t>
              </a:r>
            </a:p>
          </p:txBody>
        </p:sp>
      </p:grpSp>
      <p:sp>
        <p:nvSpPr>
          <p:cNvPr id="174136" name="Line 56"/>
          <p:cNvSpPr>
            <a:spLocks noChangeShapeType="1"/>
          </p:cNvSpPr>
          <p:nvPr/>
        </p:nvSpPr>
        <p:spPr bwMode="auto">
          <a:xfrm flipH="1">
            <a:off x="1331913" y="5157788"/>
            <a:ext cx="2159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4137" name="Line 57"/>
          <p:cNvSpPr>
            <a:spLocks noChangeShapeType="1"/>
          </p:cNvSpPr>
          <p:nvPr/>
        </p:nvSpPr>
        <p:spPr bwMode="auto">
          <a:xfrm flipV="1">
            <a:off x="2339975" y="5013325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74143" name="Group 63"/>
          <p:cNvGrpSpPr>
            <a:grpSpLocks/>
          </p:cNvGrpSpPr>
          <p:nvPr/>
        </p:nvGrpSpPr>
        <p:grpSpPr bwMode="auto">
          <a:xfrm>
            <a:off x="2339975" y="5013325"/>
            <a:ext cx="431800" cy="647700"/>
            <a:chOff x="2576" y="3326"/>
            <a:chExt cx="272" cy="408"/>
          </a:xfrm>
        </p:grpSpPr>
        <p:sp>
          <p:nvSpPr>
            <p:cNvPr id="174138" name="Line 58"/>
            <p:cNvSpPr>
              <a:spLocks noChangeShapeType="1"/>
            </p:cNvSpPr>
            <p:nvPr/>
          </p:nvSpPr>
          <p:spPr bwMode="auto">
            <a:xfrm flipH="1">
              <a:off x="2576" y="33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39" name="Line 59"/>
            <p:cNvSpPr>
              <a:spLocks noChangeShapeType="1"/>
            </p:cNvSpPr>
            <p:nvPr/>
          </p:nvSpPr>
          <p:spPr bwMode="auto">
            <a:xfrm>
              <a:off x="2712" y="33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40" name="Line 60"/>
            <p:cNvSpPr>
              <a:spLocks noChangeShapeType="1"/>
            </p:cNvSpPr>
            <p:nvPr/>
          </p:nvSpPr>
          <p:spPr bwMode="auto">
            <a:xfrm>
              <a:off x="2576" y="37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4141" name="Oval 61"/>
            <p:cNvSpPr>
              <a:spLocks noChangeArrowheads="1"/>
            </p:cNvSpPr>
            <p:nvPr/>
          </p:nvSpPr>
          <p:spPr bwMode="auto">
            <a:xfrm>
              <a:off x="2666" y="332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42" name="Text Box 62"/>
            <p:cNvSpPr txBox="1">
              <a:spLocks noChangeArrowheads="1"/>
            </p:cNvSpPr>
            <p:nvPr/>
          </p:nvSpPr>
          <p:spPr bwMode="auto">
            <a:xfrm>
              <a:off x="2608" y="347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4</a:t>
              </a:r>
            </a:p>
          </p:txBody>
        </p:sp>
      </p:grpSp>
      <p:sp>
        <p:nvSpPr>
          <p:cNvPr id="174144" name="Line 64"/>
          <p:cNvSpPr>
            <a:spLocks noChangeShapeType="1"/>
          </p:cNvSpPr>
          <p:nvPr/>
        </p:nvSpPr>
        <p:spPr bwMode="auto">
          <a:xfrm flipV="1">
            <a:off x="3635375" y="48688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4145" name="Line 65"/>
          <p:cNvSpPr>
            <a:spLocks noChangeShapeType="1"/>
          </p:cNvSpPr>
          <p:nvPr/>
        </p:nvSpPr>
        <p:spPr bwMode="auto">
          <a:xfrm>
            <a:off x="3995738" y="508476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4146" name="Line 66"/>
          <p:cNvSpPr>
            <a:spLocks noChangeShapeType="1"/>
          </p:cNvSpPr>
          <p:nvPr/>
        </p:nvSpPr>
        <p:spPr bwMode="auto">
          <a:xfrm>
            <a:off x="2627313" y="50847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4147" name="Text Box 67"/>
          <p:cNvSpPr txBox="1">
            <a:spLocks noChangeArrowheads="1"/>
          </p:cNvSpPr>
          <p:nvPr/>
        </p:nvSpPr>
        <p:spPr bwMode="auto">
          <a:xfrm>
            <a:off x="1835696" y="3501008"/>
            <a:ext cx="35894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Make sure that the heap </a:t>
            </a:r>
            <a:br>
              <a:rPr lang="de-DE" sz="2400" dirty="0" smtClean="0">
                <a:solidFill>
                  <a:srgbClr val="FF0000"/>
                </a:solidFill>
              </a:rPr>
            </a:br>
            <a:r>
              <a:rPr lang="de-DE" sz="2400" dirty="0" smtClean="0">
                <a:solidFill>
                  <a:srgbClr val="FF0000"/>
                </a:solidFill>
              </a:rPr>
              <a:t>invariant is preserved</a:t>
            </a:r>
            <a:br>
              <a:rPr lang="de-DE" sz="2400" dirty="0" smtClean="0">
                <a:solidFill>
                  <a:srgbClr val="FF0000"/>
                </a:solidFill>
              </a:rPr>
            </a:br>
            <a:r>
              <a:rPr lang="de-DE" sz="2400" dirty="0" smtClean="0">
                <a:solidFill>
                  <a:srgbClr val="FF0000"/>
                </a:solidFill>
              </a:rPr>
              <a:t>by the merging!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174148" name="Text Box 68"/>
          <p:cNvSpPr txBox="1">
            <a:spLocks noChangeArrowheads="1"/>
          </p:cNvSpPr>
          <p:nvPr/>
        </p:nvSpPr>
        <p:spPr bwMode="auto">
          <a:xfrm>
            <a:off x="6227763" y="5084763"/>
            <a:ext cx="1366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outcome</a:t>
            </a:r>
            <a:endParaRPr lang="de-DE" sz="2400" dirty="0"/>
          </a:p>
        </p:txBody>
      </p:sp>
      <p:sp>
        <p:nvSpPr>
          <p:cNvPr id="174149" name="Text Box 69"/>
          <p:cNvSpPr txBox="1">
            <a:spLocks noChangeArrowheads="1"/>
          </p:cNvSpPr>
          <p:nvPr/>
        </p:nvSpPr>
        <p:spPr bwMode="auto">
          <a:xfrm>
            <a:off x="6300788" y="2852738"/>
            <a:ext cx="24112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numbers denote</a:t>
            </a:r>
            <a:br>
              <a:rPr lang="de-DE" sz="2400" dirty="0" smtClean="0"/>
            </a:br>
            <a:r>
              <a:rPr lang="de-DE" sz="2400" dirty="0" smtClean="0"/>
              <a:t>the ranks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93064E-6 L -0.0316 0.52439 " pathEditMode="relative" ptsTypes="AA">
                                      <p:cBhvr>
                                        <p:cTn id="6" dur="2000" fill="hold"/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90751E-6 L -1.11111E-6 0.25156 " pathEditMode="relative" ptsTypes="AA">
                                      <p:cBhvr>
                                        <p:cTn id="8" dur="2000" fill="hold"/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60116E-6 L 0.14827 -0.019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-10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526E-6 L -0.01007 0.3019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1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6.30058E-6 L 0.0158 0.50336 " pathEditMode="relative" ptsTypes="AA">
                                      <p:cBhvr>
                                        <p:cTn id="56" dur="2000" fill="hold"/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30058E-6 L 0.07864 0.22012 " pathEditMode="relative" ptsTypes="AA">
                                      <p:cBhvr>
                                        <p:cTn id="58" dur="2000" fill="hold"/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7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78035E-7 L 0.06198 0.45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2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6" grpId="0" animBg="1"/>
      <p:bldP spid="174136" grpId="1" animBg="1"/>
      <p:bldP spid="174137" grpId="0" animBg="1"/>
      <p:bldP spid="174137" grpId="1" animBg="1"/>
      <p:bldP spid="174144" grpId="0" animBg="1"/>
      <p:bldP spid="174144" grpId="1" animBg="1"/>
      <p:bldP spid="174145" grpId="0" animBg="1"/>
      <p:bldP spid="174146" grpId="0" animBg="1"/>
      <p:bldP spid="174147" grpId="0"/>
      <p:bldP spid="17414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1228-8710-413C-A2B7-FC041CB19DC0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4DCD-6ACC-4D5C-9310-3CC3EE40738F}" type="slidenum">
              <a:rPr lang="de-DE"/>
              <a:pPr/>
              <a:t>48</a:t>
            </a:fld>
            <a:endParaRPr lang="de-DE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66726"/>
            <a:ext cx="8784976" cy="49294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smtClean="0"/>
              <a:t>Runtime of merge operation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O(log n</a:t>
            </a:r>
            <a:r>
              <a:rPr lang="de-DE" dirty="0" smtClean="0">
                <a:solidFill>
                  <a:schemeClr val="hlink"/>
                </a:solidFill>
              </a:rPr>
              <a:t>) </a:t>
            </a:r>
            <a:r>
              <a:rPr lang="de-DE" dirty="0" err="1" smtClean="0"/>
              <a:t>because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largest</a:t>
            </a:r>
            <a:r>
              <a:rPr lang="de-DE" dirty="0" smtClean="0"/>
              <a:t> rank in a </a:t>
            </a:r>
            <a:r>
              <a:rPr lang="de-DE" dirty="0" err="1" smtClean="0"/>
              <a:t>Binomial</a:t>
            </a:r>
            <a:r>
              <a:rPr lang="de-DE" dirty="0" smtClean="0"/>
              <a:t> </a:t>
            </a:r>
            <a:r>
              <a:rPr lang="de-DE" dirty="0" err="1" smtClean="0"/>
              <a:t>heap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at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log n</a:t>
            </a:r>
            <a:r>
              <a:rPr lang="de-DE" dirty="0" smtClean="0"/>
              <a:t>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analogy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), </a:t>
            </a:r>
            <a:r>
              <a:rPr lang="de-DE" dirty="0" err="1" smtClean="0"/>
              <a:t>and</a:t>
            </a: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err="1"/>
              <a:t>a</a:t>
            </a:r>
            <a:r>
              <a:rPr lang="de-DE" dirty="0" err="1" smtClean="0"/>
              <a:t>t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Binomial</a:t>
            </a:r>
            <a:r>
              <a:rPr lang="de-DE" dirty="0" smtClean="0"/>
              <a:t> </a:t>
            </a:r>
            <a:r>
              <a:rPr lang="de-DE" dirty="0" err="1" smtClean="0"/>
              <a:t>tree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allowed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rank </a:t>
            </a:r>
            <a:r>
              <a:rPr lang="de-DE" dirty="0" err="1" smtClean="0"/>
              <a:t>value</a:t>
            </a: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B</a:t>
            </a:r>
            <a:r>
              <a:rPr lang="de-DE" baseline="-25000" dirty="0">
                <a:solidFill>
                  <a:schemeClr val="hlink"/>
                </a:solidFill>
              </a:rPr>
              <a:t>i</a:t>
            </a:r>
            <a:r>
              <a:rPr lang="de-DE" dirty="0">
                <a:solidFill>
                  <a:schemeClr val="hlink"/>
                </a:solidFill>
              </a:rPr>
              <a:t>:</a:t>
            </a:r>
            <a:r>
              <a:rPr lang="de-DE" dirty="0"/>
              <a:t> </a:t>
            </a:r>
            <a:r>
              <a:rPr lang="de-DE" dirty="0" smtClean="0"/>
              <a:t>Binomial tree of rank </a:t>
            </a:r>
            <a:r>
              <a:rPr lang="de-DE" dirty="0">
                <a:solidFill>
                  <a:schemeClr val="hlink"/>
                </a:solidFill>
              </a:rPr>
              <a:t>i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insert(e): </a:t>
            </a:r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heap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/>
              <a:t> </a:t>
            </a:r>
            <a:r>
              <a:rPr lang="de-DE" dirty="0" err="1" smtClean="0"/>
              <a:t>containing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element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min</a:t>
            </a:r>
            <a:r>
              <a:rPr lang="de-DE" dirty="0"/>
              <a:t>: </a:t>
            </a:r>
            <a:r>
              <a:rPr lang="de-DE" dirty="0" smtClean="0"/>
              <a:t>use min-pointer, time </a:t>
            </a:r>
            <a:r>
              <a:rPr lang="de-DE" dirty="0">
                <a:solidFill>
                  <a:schemeClr val="hlink"/>
                </a:solidFill>
              </a:rPr>
              <a:t>O(1</a:t>
            </a:r>
            <a:r>
              <a:rPr lang="de-DE" dirty="0" smtClean="0">
                <a:solidFill>
                  <a:schemeClr val="hlink"/>
                </a:solidFill>
              </a:rPr>
              <a:t>). </a:t>
            </a:r>
            <a:r>
              <a:rPr lang="de-DE" dirty="0" smtClean="0"/>
              <a:t>(Without min-pointer,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O(logn)</a:t>
            </a:r>
            <a:r>
              <a:rPr lang="de-DE" dirty="0" smtClean="0"/>
              <a:t>.)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deleteMin</a:t>
            </a:r>
            <a:r>
              <a:rPr lang="de-DE" dirty="0"/>
              <a:t>: </a:t>
            </a:r>
            <a:r>
              <a:rPr lang="de-DE" dirty="0" smtClean="0"/>
              <a:t>let the min-pointer point to the root of </a:t>
            </a:r>
            <a:r>
              <a:rPr lang="de-DE" dirty="0" smtClean="0">
                <a:solidFill>
                  <a:schemeClr val="hlink"/>
                </a:solidFill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.</a:t>
            </a:r>
            <a:r>
              <a:rPr lang="de-DE" dirty="0" smtClean="0"/>
              <a:t> 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In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de-DE" dirty="0" smtClean="0"/>
              <a:t>, deleting the root of </a:t>
            </a:r>
            <a:r>
              <a:rPr lang="de-DE" dirty="0">
                <a:solidFill>
                  <a:schemeClr val="hlink"/>
                </a:solidFill>
              </a:rPr>
              <a:t>B</a:t>
            </a:r>
            <a:r>
              <a:rPr lang="de-DE" baseline="-25000" dirty="0">
                <a:solidFill>
                  <a:schemeClr val="hlink"/>
                </a:solidFill>
              </a:rPr>
              <a:t>i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smtClean="0"/>
              <a:t>results in Binomial trees </a:t>
            </a:r>
            <a:r>
              <a:rPr lang="de-DE" dirty="0" smtClean="0">
                <a:solidFill>
                  <a:schemeClr val="hlink"/>
                </a:solidFill>
              </a:rPr>
              <a:t>B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>
                <a:solidFill>
                  <a:schemeClr val="hlink"/>
                </a:solidFill>
              </a:rPr>
              <a:t>,…,B</a:t>
            </a:r>
            <a:r>
              <a:rPr lang="de-DE" baseline="-25000" dirty="0">
                <a:solidFill>
                  <a:schemeClr val="hlink"/>
                </a:solidFill>
              </a:rPr>
              <a:t>i-1.</a:t>
            </a:r>
            <a:r>
              <a:rPr lang="de-DE" dirty="0"/>
              <a:t> </a:t>
            </a:r>
            <a:endParaRPr lang="de-DE" dirty="0" smtClean="0"/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FF0000"/>
                </a:solidFill>
              </a:rPr>
              <a:t>Obs</a:t>
            </a:r>
            <a:r>
              <a:rPr lang="de-DE" dirty="0" smtClean="0">
                <a:solidFill>
                  <a:schemeClr val="hlink"/>
                </a:solidFill>
              </a:rPr>
              <a:t>: </a:t>
            </a:r>
            <a:r>
              <a:rPr lang="de-DE" dirty="0" smtClean="0"/>
              <a:t>Since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de-DE" baseline="-25000" dirty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,…,B</a:t>
            </a:r>
            <a:r>
              <a:rPr lang="de-DE" baseline="-25000" dirty="0">
                <a:solidFill>
                  <a:schemeClr val="accent5">
                    <a:lumMod val="50000"/>
                  </a:schemeClr>
                </a:solidFill>
              </a:rPr>
              <a:t>i-1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dirty="0" smtClean="0"/>
              <a:t>have distinct ranks, can link them immediately to make a temporary Binomial heap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H‘</a:t>
            </a:r>
            <a:r>
              <a:rPr lang="de-DE" dirty="0" smtClean="0"/>
              <a:t>. Then merge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de-DE" dirty="0" smtClean="0"/>
              <a:t> and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H‘</a:t>
            </a:r>
            <a:r>
              <a:rPr lang="de-DE" dirty="0" smtClean="0"/>
              <a:t>.</a:t>
            </a:r>
            <a:r>
              <a:rPr lang="de-DE" dirty="0" smtClean="0">
                <a:solidFill>
                  <a:schemeClr val="hlink"/>
                </a:solidFill>
              </a:rPr>
              <a:t/>
            </a:r>
            <a:br>
              <a:rPr lang="de-DE" dirty="0" smtClean="0">
                <a:solidFill>
                  <a:schemeClr val="hlink"/>
                </a:solidFill>
              </a:rPr>
            </a:br>
            <a:endParaRPr lang="de-DE" dirty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>
                <a:solidFill>
                  <a:srgbClr val="FF0000"/>
                </a:solidFill>
              </a:rPr>
              <a:t>Remarks</a:t>
            </a:r>
            <a:r>
              <a:rPr lang="de-DE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chemeClr val="accent2"/>
                </a:solidFill>
              </a:rPr>
              <a:t>insert</a:t>
            </a:r>
            <a:r>
              <a:rPr lang="de-DE" dirty="0" smtClean="0"/>
              <a:t> and </a:t>
            </a:r>
            <a:r>
              <a:rPr lang="de-DE" dirty="0" smtClean="0">
                <a:solidFill>
                  <a:schemeClr val="accent2"/>
                </a:solidFill>
              </a:rPr>
              <a:t>deleteMin</a:t>
            </a:r>
            <a:r>
              <a:rPr lang="de-DE" dirty="0" smtClean="0"/>
              <a:t> reduce to </a:t>
            </a:r>
            <a:r>
              <a:rPr lang="de-DE" dirty="0" smtClean="0">
                <a:solidFill>
                  <a:schemeClr val="accent2"/>
                </a:solidFill>
              </a:rPr>
              <a:t>merge</a:t>
            </a:r>
            <a:r>
              <a:rPr lang="de-DE" dirty="0" smtClean="0"/>
              <a:t>, yielding runtime of </a:t>
            </a:r>
            <a:r>
              <a:rPr lang="de-DE" dirty="0">
                <a:solidFill>
                  <a:schemeClr val="hlink"/>
                </a:solidFill>
              </a:rPr>
              <a:t>O(log </a:t>
            </a:r>
            <a:r>
              <a:rPr lang="de-DE" dirty="0" smtClean="0">
                <a:solidFill>
                  <a:schemeClr val="hlink"/>
                </a:solidFill>
              </a:rPr>
              <a:t>n)</a:t>
            </a:r>
            <a:r>
              <a:rPr lang="de-DE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If using min-pointer, update min-pointer after </a:t>
            </a:r>
            <a:r>
              <a:rPr lang="de-DE" dirty="0">
                <a:solidFill>
                  <a:schemeClr val="accent2"/>
                </a:solidFill>
              </a:rPr>
              <a:t>insert</a:t>
            </a:r>
            <a:r>
              <a:rPr lang="de-DE" dirty="0"/>
              <a:t> and </a:t>
            </a:r>
            <a:r>
              <a:rPr lang="de-DE" dirty="0" smtClean="0">
                <a:solidFill>
                  <a:schemeClr val="accent2"/>
                </a:solidFill>
              </a:rPr>
              <a:t>deleteMin</a:t>
            </a:r>
            <a:r>
              <a:rPr lang="de-DE" dirty="0" smtClean="0"/>
              <a:t>. Additive cost: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O(log n)</a:t>
            </a:r>
            <a:r>
              <a:rPr lang="de-DE" dirty="0" smtClean="0">
                <a:solidFill>
                  <a:schemeClr val="accent2"/>
                </a:solidFill>
              </a:rPr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5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Insert Operation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49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526506" y="2569752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526506" y="3506377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742406" y="3001552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518444" y="357781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518444" y="451444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11</a:t>
            </a:r>
            <a:endParaRPr lang="de-DE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734344" y="400961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3877219" y="2930115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1331912" y="2569752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700337" y="2569752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2700337" y="3506377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916237" y="3001552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763712" y="2785652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132137" y="2785652"/>
            <a:ext cx="13943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060700" y="2280827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53674" y="1628800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Insert(8):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5508104" y="2828018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&amp;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6516216" y="2569752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1552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2627-24E1-455E-9BFF-AF3789A9EB2B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2FA1-9AC8-4D9A-B6E8-06A550294B13}" type="slidenum">
              <a:rPr lang="de-DE"/>
              <a:pPr/>
              <a:t>5</a:t>
            </a:fld>
            <a:endParaRPr lang="de-DE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256003" name="Oval 3"/>
          <p:cNvSpPr>
            <a:spLocks noChangeArrowheads="1"/>
          </p:cNvSpPr>
          <p:nvPr/>
        </p:nvSpPr>
        <p:spPr bwMode="auto">
          <a:xfrm>
            <a:off x="1116013" y="2636838"/>
            <a:ext cx="6840537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6004" name="Oval 4"/>
          <p:cNvSpPr>
            <a:spLocks noChangeArrowheads="1"/>
          </p:cNvSpPr>
          <p:nvPr/>
        </p:nvSpPr>
        <p:spPr bwMode="auto">
          <a:xfrm>
            <a:off x="2627313" y="31416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05" name="Oval 5"/>
          <p:cNvSpPr>
            <a:spLocks noChangeArrowheads="1"/>
          </p:cNvSpPr>
          <p:nvPr/>
        </p:nvSpPr>
        <p:spPr bwMode="auto">
          <a:xfrm>
            <a:off x="3995738" y="29972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56006" name="Oval 6"/>
          <p:cNvSpPr>
            <a:spLocks noChangeArrowheads="1"/>
          </p:cNvSpPr>
          <p:nvPr/>
        </p:nvSpPr>
        <p:spPr bwMode="auto">
          <a:xfrm>
            <a:off x="4427538" y="37893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56007" name="Oval 7"/>
          <p:cNvSpPr>
            <a:spLocks noChangeArrowheads="1"/>
          </p:cNvSpPr>
          <p:nvPr/>
        </p:nvSpPr>
        <p:spPr bwMode="auto">
          <a:xfrm>
            <a:off x="5580063" y="32131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6008" name="Oval 8"/>
          <p:cNvSpPr>
            <a:spLocks noChangeArrowheads="1"/>
          </p:cNvSpPr>
          <p:nvPr/>
        </p:nvSpPr>
        <p:spPr bwMode="auto">
          <a:xfrm>
            <a:off x="6011863" y="45085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56009" name="Oval 9"/>
          <p:cNvSpPr>
            <a:spLocks noChangeArrowheads="1"/>
          </p:cNvSpPr>
          <p:nvPr/>
        </p:nvSpPr>
        <p:spPr bwMode="auto">
          <a:xfrm>
            <a:off x="2700338" y="44370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1042988" y="1557338"/>
            <a:ext cx="62856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min() </a:t>
            </a:r>
            <a:r>
              <a:rPr lang="en-US" sz="3200" dirty="0" smtClean="0"/>
              <a:t>outputs </a:t>
            </a:r>
            <a:r>
              <a:rPr lang="en-US" sz="3200" dirty="0"/>
              <a:t>3 (</a:t>
            </a:r>
            <a:r>
              <a:rPr lang="en-US" sz="3200" dirty="0" smtClean="0"/>
              <a:t>minimal </a:t>
            </a:r>
            <a:r>
              <a:rPr lang="en-US" sz="3200" dirty="0"/>
              <a:t>e</a:t>
            </a:r>
            <a:r>
              <a:rPr lang="en-US" sz="3200" dirty="0" smtClean="0"/>
              <a:t>lement</a:t>
            </a:r>
            <a:r>
              <a:rPr lang="en-US" sz="3200" dirty="0"/>
              <a:t>)</a:t>
            </a:r>
          </a:p>
        </p:txBody>
      </p:sp>
      <p:sp>
        <p:nvSpPr>
          <p:cNvPr id="256011" name="Oval 11"/>
          <p:cNvSpPr>
            <a:spLocks noChangeArrowheads="1"/>
          </p:cNvSpPr>
          <p:nvPr/>
        </p:nvSpPr>
        <p:spPr bwMode="auto">
          <a:xfrm>
            <a:off x="3924300" y="46529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Insert Operation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50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526506" y="2569752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526506" y="3506377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742406" y="3001552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518444" y="357781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518444" y="451444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11</a:t>
            </a:r>
            <a:endParaRPr lang="de-DE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734344" y="400961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3877219" y="2930115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6516216" y="3506377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700337" y="2569752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2700337" y="3506377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916237" y="3001552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132137" y="2785652"/>
            <a:ext cx="13943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060700" y="2280827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53674" y="1628800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Insert(8):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5508104" y="2828018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&amp;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6516216" y="2569752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8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6738167" y="3001552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0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Insert Operation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51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347864" y="2547801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347864" y="3484426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563764" y="2979601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339802" y="3555864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339802" y="4492489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11</a:t>
            </a:r>
            <a:endParaRPr lang="de-DE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555702" y="3987664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698577" y="2908164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5374558" y="4492489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6489702" y="2547801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6489702" y="3484426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6705602" y="2979601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53674" y="1628800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Insert(8):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599674" y="2812567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&amp;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5374558" y="3555864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8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596509" y="3987664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5807946" y="2914664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 flipH="1">
            <a:off x="6876256" y="2267320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8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Insert Operation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52</a:t>
            </a:fld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5870699" y="2112147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53674" y="1628800"/>
            <a:ext cx="3090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err="1" smtClean="0"/>
              <a:t>Outcome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Insert(8):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29" name="Oval 4"/>
          <p:cNvSpPr>
            <a:spLocks noChangeArrowheads="1"/>
          </p:cNvSpPr>
          <p:nvPr/>
        </p:nvSpPr>
        <p:spPr bwMode="auto">
          <a:xfrm>
            <a:off x="5437311" y="247251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3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5437311" y="340913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15</a:t>
            </a:r>
            <a:endParaRPr lang="de-DE" dirty="0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5653211" y="290431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4429249" y="348057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8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4429249" y="441719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9</a:t>
            </a:r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>
            <a:off x="4645149" y="391237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 flipH="1">
            <a:off x="4788024" y="283287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3492624" y="348057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4</a:t>
            </a:r>
          </a:p>
        </p:txBody>
      </p:sp>
      <p:sp>
        <p:nvSpPr>
          <p:cNvPr id="40" name="Oval 12"/>
          <p:cNvSpPr>
            <a:spLocks noChangeArrowheads="1"/>
          </p:cNvSpPr>
          <p:nvPr/>
        </p:nvSpPr>
        <p:spPr bwMode="auto">
          <a:xfrm>
            <a:off x="3492624" y="441719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10</a:t>
            </a:r>
            <a:endParaRPr lang="de-DE" dirty="0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3708524" y="391237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2484561" y="448863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6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2484561" y="542526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11</a:t>
            </a:r>
            <a:endParaRPr lang="de-DE" dirty="0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2700461" y="492043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 flipH="1">
            <a:off x="2843336" y="384093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 flipV="1">
            <a:off x="3852986" y="275984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8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F232-FE53-4466-91A6-25434A2DC1F8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C80F-9616-470A-9DE7-C660C1D88451}" type="slidenum">
              <a:rPr lang="de-DE"/>
              <a:pPr/>
              <a:t>53</a:t>
            </a:fld>
            <a:endParaRPr lang="de-DE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Binomial Heap</a:t>
            </a:r>
            <a:endParaRPr lang="de-DE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solidFill>
                  <a:schemeClr val="accent2"/>
                </a:solidFill>
              </a:rPr>
              <a:t>decreaseKey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e</a:t>
            </a:r>
            <a:r>
              <a:rPr lang="de-DE" dirty="0"/>
              <a:t>,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de-DE" dirty="0" smtClean="0"/>
              <a:t>): perform </a:t>
            </a:r>
            <a:r>
              <a:rPr lang="de-DE" dirty="0" smtClean="0">
                <a:solidFill>
                  <a:schemeClr val="accent2"/>
                </a:solidFill>
              </a:rPr>
              <a:t>heapifyUp</a:t>
            </a:r>
            <a:r>
              <a:rPr lang="de-DE" dirty="0" smtClean="0"/>
              <a:t> operation </a:t>
            </a:r>
            <a:r>
              <a:rPr lang="de-DE" dirty="0"/>
              <a:t>in </a:t>
            </a:r>
            <a:r>
              <a:rPr lang="de-DE" dirty="0" smtClean="0"/>
              <a:t>Binomial tree starting with </a:t>
            </a:r>
            <a:r>
              <a:rPr lang="de-DE" dirty="0" smtClean="0">
                <a:solidFill>
                  <a:schemeClr val="hlink"/>
                </a:solidFill>
              </a:rPr>
              <a:t>e, </a:t>
            </a:r>
            <a:r>
              <a:rPr lang="de-DE" dirty="0" smtClean="0"/>
              <a:t>update min-pointer. Time: </a:t>
            </a:r>
            <a:r>
              <a:rPr lang="de-DE" dirty="0">
                <a:solidFill>
                  <a:schemeClr val="hlink"/>
                </a:solidFill>
              </a:rPr>
              <a:t>O(log n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Note: </a:t>
            </a:r>
            <a:r>
              <a:rPr lang="de-DE" dirty="0" smtClean="0"/>
              <a:t>Does </a:t>
            </a:r>
            <a:r>
              <a:rPr lang="de-DE" i="1" dirty="0" smtClean="0"/>
              <a:t>not</a:t>
            </a:r>
            <a:r>
              <a:rPr lang="de-DE" dirty="0" smtClean="0"/>
              <a:t> change ranks, only </a:t>
            </a:r>
            <a:r>
              <a:rPr lang="de-DE" i="1" dirty="0" smtClean="0"/>
              <a:t>keys</a:t>
            </a:r>
            <a:r>
              <a:rPr lang="de-DE" dirty="0" smtClean="0"/>
              <a:t>, so suffices to locally relabel nodes of tree containing e.</a:t>
            </a:r>
            <a:endParaRPr lang="de-DE" dirty="0"/>
          </a:p>
          <a:p>
            <a:endParaRPr lang="de-DE" sz="1800" dirty="0">
              <a:solidFill>
                <a:schemeClr val="accent2"/>
              </a:solidFill>
            </a:endParaRPr>
          </a:p>
          <a:p>
            <a:r>
              <a:rPr lang="de-DE" dirty="0">
                <a:solidFill>
                  <a:schemeClr val="accent2"/>
                </a:solidFill>
              </a:rPr>
              <a:t>delete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e</a:t>
            </a:r>
            <a:r>
              <a:rPr lang="de-DE" dirty="0"/>
              <a:t>): </a:t>
            </a:r>
            <a:r>
              <a:rPr lang="de-DE" dirty="0" smtClean="0"/>
              <a:t>reduce to deleteMin!</a:t>
            </a:r>
          </a:p>
          <a:p>
            <a:pPr lvl="1"/>
            <a:r>
              <a:rPr lang="de-DE" dirty="0" smtClean="0"/>
              <a:t>call </a:t>
            </a:r>
            <a:r>
              <a:rPr lang="de-DE" dirty="0" smtClean="0">
                <a:solidFill>
                  <a:schemeClr val="accent2"/>
                </a:solidFill>
              </a:rPr>
              <a:t>decreaseKey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(e,-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msy10" pitchFamily="34" charset="0"/>
                <a:sym typeface="Symbol"/>
              </a:rPr>
              <a:t>)</a:t>
            </a:r>
            <a:r>
              <a:rPr lang="en-US" dirty="0" smtClean="0">
                <a:latin typeface="cmsy10" pitchFamily="34" charset="0"/>
                <a:sym typeface="Symbol"/>
              </a:rPr>
              <a:t>, then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msy10" pitchFamily="34" charset="0"/>
                <a:sym typeface="Symbol"/>
              </a:rPr>
              <a:t>deleteMin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Time: </a:t>
            </a:r>
            <a:r>
              <a:rPr lang="de-DE" dirty="0">
                <a:solidFill>
                  <a:schemeClr val="hlink"/>
                </a:solidFill>
              </a:rPr>
              <a:t>O(log n)</a:t>
            </a:r>
            <a:r>
              <a:rPr lang="de-D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decreaseKey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decreaseKey(24,19):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54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021513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021513" y="37179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237413" y="32131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013451" y="37893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013451" y="47259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229351" y="42211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6372226" y="31416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5076826" y="37893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076826" y="47259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292726" y="42211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4068763" y="47974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4068763" y="573405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24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284663" y="52292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4427538" y="41497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5437188" y="306863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1331913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700338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2700338" y="37179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916238" y="32131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763713" y="29972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132138" y="2997200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060701" y="2492375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0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decreaseKey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decreaseKey(24,19):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55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021513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021513" y="37179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237413" y="32131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013451" y="37893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013451" y="47259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229351" y="42211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6372226" y="31416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5076826" y="37893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076826" y="47259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292726" y="42211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4068763" y="47974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4068763" y="573405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5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284663" y="52292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4427538" y="41497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5437188" y="306863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1331913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700338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2700338" y="37179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916238" y="32131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763713" y="29972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132138" y="2997200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060701" y="2492375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3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decreaseKey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decreaseKey(24,19):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56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021513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021513" y="37179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237413" y="32131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013451" y="37893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013451" y="47259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229351" y="42211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6372226" y="31416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5076826" y="37893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076826" y="47259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292726" y="42211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4072974" y="5730082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20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4072974" y="480504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5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284663" y="52292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4427538" y="41497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5437188" y="306863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1331913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700338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2700338" y="37179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916238" y="32131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763713" y="29972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132138" y="2997200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060701" y="2492375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7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decreaseKey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Outcome of decreaseKey(24,19):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57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021513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021513" y="37179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237413" y="32131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013451" y="37893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013451" y="47259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229351" y="42211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6372226" y="31416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5076826" y="37893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5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076826" y="47259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292726" y="42211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4068763" y="47974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7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4068763" y="573405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20</a:t>
            </a:r>
            <a:endParaRPr lang="de-DE" dirty="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284663" y="52292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4427538" y="41497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5437188" y="306863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1331913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700338" y="27813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2700338" y="37179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916238" y="32131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763713" y="29972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3132138" y="2997200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3060701" y="2492375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0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8B0-740E-40C2-B6B1-3C95F9ED053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577-046C-48E8-9515-6B3C63746782}" type="slidenum">
              <a:rPr lang="de-DE"/>
              <a:pPr/>
              <a:t>58</a:t>
            </a:fld>
            <a:endParaRPr lang="de-DE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Recall: Binomial Heap</a:t>
            </a:r>
            <a:endParaRPr lang="de-DE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Goal: </a:t>
            </a:r>
            <a:r>
              <a:rPr lang="de-DE" dirty="0" smtClean="0"/>
              <a:t>Maintain costs of Binary Heaps, but bring cost of merge from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de-DE" dirty="0">
                <a:solidFill>
                  <a:schemeClr val="hlink"/>
                </a:solidFill>
              </a:rPr>
              <a:t>(n)</a:t>
            </a:r>
            <a:r>
              <a:rPr lang="de-DE" dirty="0" smtClean="0"/>
              <a:t> to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O(logn)</a:t>
            </a:r>
            <a:r>
              <a:rPr lang="de-DE" dirty="0" smtClean="0"/>
              <a:t>.</a:t>
            </a: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r>
              <a:rPr lang="de-DE" dirty="0" smtClean="0"/>
              <a:t>Goal is achieved.</a:t>
            </a:r>
          </a:p>
          <a:p>
            <a:r>
              <a:rPr lang="de-DE" dirty="0" smtClean="0"/>
              <a:t>But... </a:t>
            </a:r>
            <a:r>
              <a:rPr lang="de-DE" i="1" dirty="0" smtClean="0"/>
              <a:t>can we do better</a:t>
            </a:r>
            <a:r>
              <a:rPr lang="de-DE" dirty="0" smtClean="0"/>
              <a:t>?</a:t>
            </a:r>
          </a:p>
          <a:p>
            <a:r>
              <a:rPr lang="de-DE" dirty="0" smtClean="0"/>
              <a:t>Yes, if we work with </a:t>
            </a:r>
            <a:r>
              <a:rPr lang="de-DE" i="1" dirty="0" smtClean="0"/>
              <a:t>amortized</a:t>
            </a:r>
            <a:r>
              <a:rPr lang="de-DE" dirty="0"/>
              <a:t> </a:t>
            </a:r>
            <a:r>
              <a:rPr lang="de-DE" dirty="0" smtClean="0"/>
              <a:t>costs.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6133900" y="4432774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098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E986-EFB8-414C-BCD8-FBDD116EB228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2EDB-25B5-42DF-BBB8-88BD58D2EE6D}" type="slidenum">
              <a:rPr lang="de-DE"/>
              <a:pPr/>
              <a:t>59</a:t>
            </a:fld>
            <a:endParaRPr lang="de-DE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Goal:</a:t>
            </a:r>
            <a:r>
              <a:rPr lang="en-US" dirty="0" smtClean="0"/>
              <a:t> To bring amortized cost of operations </a:t>
            </a:r>
            <a:r>
              <a:rPr lang="en-US" i="1" dirty="0" smtClean="0"/>
              <a:t>not</a:t>
            </a:r>
            <a:r>
              <a:rPr lang="en-US" dirty="0" smtClean="0"/>
              <a:t> involving deletion of an element down to O(1).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Price we pay: </a:t>
            </a:r>
            <a:r>
              <a:rPr lang="en-US" dirty="0" smtClean="0"/>
              <a:t>Fibonacci Heaps more complicated to implement in practice, large constants hidden in Big-Oh notation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A474-8E96-46D4-A7C3-A8B87BFAB37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7EA1-98AC-4345-B474-B43C48032539}" type="slidenum">
              <a:rPr lang="de-DE"/>
              <a:pPr/>
              <a:t>6</a:t>
            </a:fld>
            <a:endParaRPr lang="de-DE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257027" name="Oval 3"/>
          <p:cNvSpPr>
            <a:spLocks noChangeArrowheads="1"/>
          </p:cNvSpPr>
          <p:nvPr/>
        </p:nvSpPr>
        <p:spPr bwMode="auto">
          <a:xfrm>
            <a:off x="1116013" y="2636838"/>
            <a:ext cx="6840537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7028" name="Oval 4"/>
          <p:cNvSpPr>
            <a:spLocks noChangeArrowheads="1"/>
          </p:cNvSpPr>
          <p:nvPr/>
        </p:nvSpPr>
        <p:spPr bwMode="auto">
          <a:xfrm>
            <a:off x="2627313" y="31416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7029" name="Oval 5"/>
          <p:cNvSpPr>
            <a:spLocks noChangeArrowheads="1"/>
          </p:cNvSpPr>
          <p:nvPr/>
        </p:nvSpPr>
        <p:spPr bwMode="auto">
          <a:xfrm>
            <a:off x="3995738" y="29972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57030" name="Oval 6"/>
          <p:cNvSpPr>
            <a:spLocks noChangeArrowheads="1"/>
          </p:cNvSpPr>
          <p:nvPr/>
        </p:nvSpPr>
        <p:spPr bwMode="auto">
          <a:xfrm>
            <a:off x="4427538" y="37893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57031" name="Oval 7"/>
          <p:cNvSpPr>
            <a:spLocks noChangeArrowheads="1"/>
          </p:cNvSpPr>
          <p:nvPr/>
        </p:nvSpPr>
        <p:spPr bwMode="auto">
          <a:xfrm>
            <a:off x="5580063" y="32131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7032" name="Oval 8"/>
          <p:cNvSpPr>
            <a:spLocks noChangeArrowheads="1"/>
          </p:cNvSpPr>
          <p:nvPr/>
        </p:nvSpPr>
        <p:spPr bwMode="auto">
          <a:xfrm>
            <a:off x="6011863" y="45085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57033" name="Oval 9"/>
          <p:cNvSpPr>
            <a:spLocks noChangeArrowheads="1"/>
          </p:cNvSpPr>
          <p:nvPr/>
        </p:nvSpPr>
        <p:spPr bwMode="auto">
          <a:xfrm>
            <a:off x="2700338" y="44370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1042988" y="1557338"/>
            <a:ext cx="221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deleteMin()</a:t>
            </a:r>
          </a:p>
        </p:txBody>
      </p:sp>
      <p:sp>
        <p:nvSpPr>
          <p:cNvPr id="257035" name="Oval 11"/>
          <p:cNvSpPr>
            <a:spLocks noChangeArrowheads="1"/>
          </p:cNvSpPr>
          <p:nvPr/>
        </p:nvSpPr>
        <p:spPr bwMode="auto">
          <a:xfrm>
            <a:off x="3924300" y="46529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7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F0A-5AB5-4F7B-A74C-F31596A10A8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F0A3E-2A99-41C4-9F05-E8DAD18027C2}" type="slidenum">
              <a:rPr lang="de-DE"/>
              <a:pPr/>
              <a:t>60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227374" name="Group 46"/>
          <p:cNvGraphicFramePr>
            <a:graphicFrameLocks noGrp="1"/>
          </p:cNvGraphicFramePr>
          <p:nvPr/>
        </p:nvGraphicFramePr>
        <p:xfrm>
          <a:off x="684213" y="1628775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Runtime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Binomial 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Fibonacci 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0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E986-EFB8-414C-BCD8-FBDD116EB228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2EDB-25B5-42DF-BBB8-88BD58D2EE6D}" type="slidenum">
              <a:rPr lang="de-DE"/>
              <a:pPr/>
              <a:t>61</a:t>
            </a:fld>
            <a:endParaRPr lang="de-DE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Binomial trees, but it allows lazy </a:t>
            </a:r>
            <a:r>
              <a:rPr lang="en-US" dirty="0"/>
              <a:t>merge </a:t>
            </a:r>
            <a:r>
              <a:rPr lang="en-US" dirty="0" smtClean="0"/>
              <a:t>and </a:t>
            </a:r>
            <a:r>
              <a:rPr lang="en-US" dirty="0"/>
              <a:t>lazy delete.</a:t>
            </a:r>
          </a:p>
          <a:p>
            <a:r>
              <a:rPr lang="en-US" dirty="0">
                <a:solidFill>
                  <a:schemeClr val="accent2"/>
                </a:solidFill>
              </a:rPr>
              <a:t>Lazy merge</a:t>
            </a:r>
            <a:r>
              <a:rPr lang="en-US" dirty="0"/>
              <a:t>: </a:t>
            </a:r>
            <a:r>
              <a:rPr lang="en-US" dirty="0" smtClean="0"/>
              <a:t>no merging of Binomial trees of the same rank during </a:t>
            </a:r>
            <a:r>
              <a:rPr lang="en-US" dirty="0"/>
              <a:t>merge, </a:t>
            </a:r>
            <a:r>
              <a:rPr lang="en-US" dirty="0" smtClean="0"/>
              <a:t>only concatenation of the two lists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Lazy delete</a:t>
            </a:r>
            <a:r>
              <a:rPr lang="en-US" dirty="0"/>
              <a:t>: </a:t>
            </a:r>
            <a:r>
              <a:rPr lang="en-US" dirty="0" smtClean="0"/>
              <a:t>creates incomplete Binomial trees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A434-8C7C-4A67-8E29-9572DA4F2BD1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CF11-D097-4B4E-AF56-BFB8FEED3551}" type="slidenum">
              <a:rPr lang="de-DE"/>
              <a:pPr/>
              <a:t>62</a:t>
            </a:fld>
            <a:endParaRPr lang="de-DE"/>
          </a:p>
        </p:txBody>
      </p:sp>
      <p:sp>
        <p:nvSpPr>
          <p:cNvPr id="194579" name="Line 19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Tree </a:t>
            </a:r>
            <a:r>
              <a:rPr lang="en-US" sz="2800" dirty="0"/>
              <a:t>in </a:t>
            </a:r>
            <a:r>
              <a:rPr lang="en-US" sz="2800" dirty="0" smtClean="0"/>
              <a:t>a Binomial heap</a:t>
            </a:r>
            <a:r>
              <a:rPr lang="en-US" sz="2800" dirty="0"/>
              <a:t>:</a:t>
            </a:r>
          </a:p>
        </p:txBody>
      </p:sp>
      <p:sp>
        <p:nvSpPr>
          <p:cNvPr id="194564" name="Oval 4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94565" name="Oval 5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567" name="Oval 7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94568" name="Oval 8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 flipH="1">
            <a:off x="5578475" y="285273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571" name="Oval 11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94572" name="Oval 12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94573" name="Line 13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574" name="Oval 14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194575" name="Oval 15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24</a:t>
            </a:r>
          </a:p>
        </p:txBody>
      </p:sp>
      <p:sp>
        <p:nvSpPr>
          <p:cNvPr id="194576" name="Line 16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577" name="Line 17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578" name="Line 18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B2D3-A194-4D80-A8EA-764B9D969F5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94D-7090-46C1-8E70-223E5DC0D497}" type="slidenum">
              <a:rPr lang="de-DE"/>
              <a:pPr/>
              <a:t>63</a:t>
            </a:fld>
            <a:endParaRPr lang="de-DE"/>
          </a:p>
        </p:txBody>
      </p:sp>
      <p:sp>
        <p:nvSpPr>
          <p:cNvPr id="195622" name="Line 38"/>
          <p:cNvSpPr>
            <a:spLocks noChangeShapeType="1"/>
          </p:cNvSpPr>
          <p:nvPr/>
        </p:nvSpPr>
        <p:spPr bwMode="auto">
          <a:xfrm flipH="1">
            <a:off x="4714876" y="3714752"/>
            <a:ext cx="50006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Tree </a:t>
            </a:r>
            <a:r>
              <a:rPr lang="en-US" sz="2800" dirty="0"/>
              <a:t>in </a:t>
            </a:r>
            <a:r>
              <a:rPr lang="en-US" sz="2800" dirty="0" smtClean="0"/>
              <a:t>a Fibonacci heap</a:t>
            </a:r>
            <a:r>
              <a:rPr lang="en-US" sz="2800" dirty="0"/>
              <a:t>:</a:t>
            </a: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16" name="Oval 32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95617" name="Oval 33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19" name="Oval 35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95620" name="Oval 36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95621" name="Line 37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23" name="Oval 39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95624" name="Oval 40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95625" name="Line 41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26" name="Oval 42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195627" name="Oval 43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24</a:t>
            </a:r>
          </a:p>
        </p:txBody>
      </p:sp>
      <p:sp>
        <p:nvSpPr>
          <p:cNvPr id="195628" name="Line 44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29" name="Line 45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30" name="Line 46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31" name="Text Box 47"/>
          <p:cNvSpPr txBox="1">
            <a:spLocks noChangeArrowheads="1"/>
          </p:cNvSpPr>
          <p:nvPr/>
        </p:nvSpPr>
        <p:spPr bwMode="auto">
          <a:xfrm>
            <a:off x="5214941" y="5277724"/>
            <a:ext cx="21194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List of siblings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5632" name="Line 48"/>
          <p:cNvSpPr>
            <a:spLocks noChangeShapeType="1"/>
          </p:cNvSpPr>
          <p:nvPr/>
        </p:nvSpPr>
        <p:spPr bwMode="auto">
          <a:xfrm flipH="1">
            <a:off x="3708400" y="4724400"/>
            <a:ext cx="5762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 flipV="1">
            <a:off x="5572131" y="2928934"/>
            <a:ext cx="714381" cy="5715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H="1">
            <a:off x="5643569" y="3714752"/>
            <a:ext cx="57150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46"/>
          <p:cNvSpPr>
            <a:spLocks noChangeShapeType="1"/>
          </p:cNvSpPr>
          <p:nvPr/>
        </p:nvSpPr>
        <p:spPr bwMode="auto">
          <a:xfrm flipH="1" flipV="1">
            <a:off x="5940153" y="3861048"/>
            <a:ext cx="216024" cy="136359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 flipV="1">
            <a:off x="3851920" y="2852936"/>
            <a:ext cx="1944216" cy="28803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962192" y="2920592"/>
            <a:ext cx="28873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Every parent only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knows first and last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child of list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Line 46"/>
          <p:cNvSpPr>
            <a:spLocks noChangeShapeType="1"/>
          </p:cNvSpPr>
          <p:nvPr/>
        </p:nvSpPr>
        <p:spPr bwMode="auto">
          <a:xfrm flipH="1" flipV="1">
            <a:off x="6156176" y="3212976"/>
            <a:ext cx="1152128" cy="43204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7020272" y="3717032"/>
            <a:ext cx="16914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Every child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knows its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parent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31" grpId="0"/>
      <p:bldP spid="27" grpId="0" animBg="1"/>
      <p:bldP spid="28" grpId="0" animBg="1"/>
      <p:bldP spid="29" grpId="0"/>
      <p:bldP spid="30" grpId="0" animBg="1"/>
      <p:bldP spid="3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B2D3-A194-4D80-A8EA-764B9D969F5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94D-7090-46C1-8E70-223E5DC0D497}" type="slidenum">
              <a:rPr lang="de-DE"/>
              <a:pPr/>
              <a:t>64</a:t>
            </a:fld>
            <a:endParaRPr lang="de-DE"/>
          </a:p>
        </p:txBody>
      </p:sp>
      <p:sp>
        <p:nvSpPr>
          <p:cNvPr id="195622" name="Line 38"/>
          <p:cNvSpPr>
            <a:spLocks noChangeShapeType="1"/>
          </p:cNvSpPr>
          <p:nvPr/>
        </p:nvSpPr>
        <p:spPr bwMode="auto">
          <a:xfrm flipH="1">
            <a:off x="4714876" y="3714752"/>
            <a:ext cx="50006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Tree </a:t>
            </a:r>
            <a:r>
              <a:rPr lang="en-US" sz="2800" dirty="0"/>
              <a:t>in </a:t>
            </a:r>
            <a:r>
              <a:rPr lang="en-US" sz="2800" dirty="0" smtClean="0"/>
              <a:t>a Fibonacci heap</a:t>
            </a:r>
            <a:r>
              <a:rPr lang="en-US" sz="2800" dirty="0"/>
              <a:t>:</a:t>
            </a:r>
          </a:p>
        </p:txBody>
      </p:sp>
      <p:sp>
        <p:nvSpPr>
          <p:cNvPr id="195615" name="Line 31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16" name="Oval 32"/>
          <p:cNvSpPr>
            <a:spLocks noChangeArrowheads="1"/>
          </p:cNvSpPr>
          <p:nvPr/>
        </p:nvSpPr>
        <p:spPr bwMode="auto">
          <a:xfrm>
            <a:off x="6227763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95617" name="Oval 33"/>
          <p:cNvSpPr>
            <a:spLocks noChangeArrowheads="1"/>
          </p:cNvSpPr>
          <p:nvPr/>
        </p:nvSpPr>
        <p:spPr bwMode="auto">
          <a:xfrm>
            <a:off x="6227763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5618" name="Line 34"/>
          <p:cNvSpPr>
            <a:spLocks noChangeShapeType="1"/>
          </p:cNvSpPr>
          <p:nvPr/>
        </p:nvSpPr>
        <p:spPr bwMode="auto">
          <a:xfrm>
            <a:off x="6443663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19" name="Oval 35"/>
          <p:cNvSpPr>
            <a:spLocks noChangeArrowheads="1"/>
          </p:cNvSpPr>
          <p:nvPr/>
        </p:nvSpPr>
        <p:spPr bwMode="auto">
          <a:xfrm>
            <a:off x="52197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95620" name="Oval 36"/>
          <p:cNvSpPr>
            <a:spLocks noChangeArrowheads="1"/>
          </p:cNvSpPr>
          <p:nvPr/>
        </p:nvSpPr>
        <p:spPr bwMode="auto">
          <a:xfrm>
            <a:off x="5219700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95621" name="Line 37"/>
          <p:cNvSpPr>
            <a:spLocks noChangeShapeType="1"/>
          </p:cNvSpPr>
          <p:nvPr/>
        </p:nvSpPr>
        <p:spPr bwMode="auto">
          <a:xfrm>
            <a:off x="5435600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23" name="Oval 39"/>
          <p:cNvSpPr>
            <a:spLocks noChangeArrowheads="1"/>
          </p:cNvSpPr>
          <p:nvPr/>
        </p:nvSpPr>
        <p:spPr bwMode="auto">
          <a:xfrm>
            <a:off x="428307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195624" name="Oval 40"/>
          <p:cNvSpPr>
            <a:spLocks noChangeArrowheads="1"/>
          </p:cNvSpPr>
          <p:nvPr/>
        </p:nvSpPr>
        <p:spPr bwMode="auto">
          <a:xfrm>
            <a:off x="4283075" y="45085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195625" name="Line 41"/>
          <p:cNvSpPr>
            <a:spLocks noChangeShapeType="1"/>
          </p:cNvSpPr>
          <p:nvPr/>
        </p:nvSpPr>
        <p:spPr bwMode="auto">
          <a:xfrm>
            <a:off x="4498975" y="39322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26" name="Oval 42"/>
          <p:cNvSpPr>
            <a:spLocks noChangeArrowheads="1"/>
          </p:cNvSpPr>
          <p:nvPr/>
        </p:nvSpPr>
        <p:spPr bwMode="auto">
          <a:xfrm>
            <a:off x="3275013" y="45085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195627" name="Oval 43"/>
          <p:cNvSpPr>
            <a:spLocks noChangeArrowheads="1"/>
          </p:cNvSpPr>
          <p:nvPr/>
        </p:nvSpPr>
        <p:spPr bwMode="auto">
          <a:xfrm>
            <a:off x="3275013" y="54451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24</a:t>
            </a:r>
          </a:p>
        </p:txBody>
      </p:sp>
      <p:sp>
        <p:nvSpPr>
          <p:cNvPr id="195628" name="Line 44"/>
          <p:cNvSpPr>
            <a:spLocks noChangeShapeType="1"/>
          </p:cNvSpPr>
          <p:nvPr/>
        </p:nvSpPr>
        <p:spPr bwMode="auto">
          <a:xfrm>
            <a:off x="3490913" y="49403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29" name="Line 45"/>
          <p:cNvSpPr>
            <a:spLocks noChangeShapeType="1"/>
          </p:cNvSpPr>
          <p:nvPr/>
        </p:nvSpPr>
        <p:spPr bwMode="auto">
          <a:xfrm flipH="1">
            <a:off x="3633788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30" name="Line 46"/>
          <p:cNvSpPr>
            <a:spLocks noChangeShapeType="1"/>
          </p:cNvSpPr>
          <p:nvPr/>
        </p:nvSpPr>
        <p:spPr bwMode="auto">
          <a:xfrm flipV="1">
            <a:off x="4643438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5632" name="Line 48"/>
          <p:cNvSpPr>
            <a:spLocks noChangeShapeType="1"/>
          </p:cNvSpPr>
          <p:nvPr/>
        </p:nvSpPr>
        <p:spPr bwMode="auto">
          <a:xfrm flipH="1">
            <a:off x="3708400" y="4724400"/>
            <a:ext cx="5762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 flipV="1">
            <a:off x="5572131" y="2928934"/>
            <a:ext cx="714381" cy="5715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H="1">
            <a:off x="5643569" y="3714752"/>
            <a:ext cx="57150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57200" y="3212306"/>
            <a:ext cx="2619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Data type fibTree:</a:t>
            </a:r>
            <a:endParaRPr lang="de-DE" sz="2400" dirty="0"/>
          </a:p>
        </p:txBody>
      </p:sp>
      <p:sp>
        <p:nvSpPr>
          <p:cNvPr id="33" name="Rechteck 32"/>
          <p:cNvSpPr/>
          <p:nvPr/>
        </p:nvSpPr>
        <p:spPr>
          <a:xfrm>
            <a:off x="752526" y="3834480"/>
            <a:ext cx="2011262" cy="2101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>
                <a:solidFill>
                  <a:schemeClr val="tx1"/>
                </a:solidFill>
              </a:rPr>
              <a:t>p</a:t>
            </a:r>
            <a:r>
              <a:rPr lang="de-DE" dirty="0" err="1" smtClean="0">
                <a:solidFill>
                  <a:schemeClr val="tx1"/>
                </a:solidFill>
              </a:rPr>
              <a:t>arent</a:t>
            </a:r>
            <a:r>
              <a:rPr lang="de-DE" dirty="0" smtClean="0">
                <a:solidFill>
                  <a:schemeClr val="tx1"/>
                </a:solidFill>
              </a:rPr>
              <a:t>: fibTree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prev</a:t>
            </a:r>
            <a:r>
              <a:rPr lang="de-DE" dirty="0" smtClean="0">
                <a:solidFill>
                  <a:schemeClr val="tx1"/>
                </a:solidFill>
              </a:rPr>
              <a:t>: fibTree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next</a:t>
            </a:r>
            <a:r>
              <a:rPr lang="de-DE" dirty="0" smtClean="0">
                <a:solidFill>
                  <a:schemeClr val="tx1"/>
                </a:solidFill>
              </a:rPr>
              <a:t>: fibTree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key</a:t>
            </a:r>
            <a:r>
              <a:rPr lang="de-DE" dirty="0" smtClean="0">
                <a:solidFill>
                  <a:schemeClr val="tx1"/>
                </a:solidFill>
              </a:rPr>
              <a:t>: Integer</a:t>
            </a:r>
          </a:p>
          <a:p>
            <a:r>
              <a:rPr lang="de-DE" dirty="0">
                <a:solidFill>
                  <a:schemeClr val="tx1"/>
                </a:solidFill>
              </a:rPr>
              <a:t>r</a:t>
            </a:r>
            <a:r>
              <a:rPr lang="de-DE" dirty="0" smtClean="0">
                <a:solidFill>
                  <a:schemeClr val="tx1"/>
                </a:solidFill>
              </a:rPr>
              <a:t>ank: Integer</a:t>
            </a:r>
          </a:p>
          <a:p>
            <a:r>
              <a:rPr lang="de-DE" dirty="0" err="1">
                <a:solidFill>
                  <a:srgbClr val="FF0000"/>
                </a:solidFill>
              </a:rPr>
              <a:t>m</a:t>
            </a:r>
            <a:r>
              <a:rPr lang="de-DE" dirty="0" err="1" smtClean="0">
                <a:solidFill>
                  <a:srgbClr val="FF0000"/>
                </a:solidFill>
              </a:rPr>
              <a:t>ark</a:t>
            </a:r>
            <a:r>
              <a:rPr lang="de-DE" dirty="0" smtClean="0">
                <a:solidFill>
                  <a:srgbClr val="FF0000"/>
                </a:solidFill>
              </a:rPr>
              <a:t>: {0,1}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Children</a:t>
            </a:r>
            <a:r>
              <a:rPr lang="de-DE" dirty="0" smtClean="0">
                <a:solidFill>
                  <a:schemeClr val="tx1"/>
                </a:solidFill>
              </a:rPr>
              <a:t>: fibTree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5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71F4-5AAC-4C17-8DFD-9EFF40805620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3D8-B441-4BE4-887D-BB1AA6AAD0CA}" type="slidenum">
              <a:rPr lang="de-DE"/>
              <a:pPr/>
              <a:t>65</a:t>
            </a:fld>
            <a:endParaRPr lang="de-DE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Lazy merge </a:t>
            </a:r>
            <a:r>
              <a:rPr lang="en-US" dirty="0" smtClean="0"/>
              <a:t>of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results </a:t>
            </a:r>
            <a:r>
              <a:rPr lang="en-US" dirty="0"/>
              <a:t>in</a:t>
            </a:r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1114425" y="2563813"/>
            <a:ext cx="187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93541" name="Group 5"/>
          <p:cNvGrpSpPr>
            <a:grpSpLocks/>
          </p:cNvGrpSpPr>
          <p:nvPr/>
        </p:nvGrpSpPr>
        <p:grpSpPr bwMode="auto">
          <a:xfrm>
            <a:off x="950913" y="2492375"/>
            <a:ext cx="311150" cy="458788"/>
            <a:chOff x="885" y="1149"/>
            <a:chExt cx="196" cy="289"/>
          </a:xfrm>
        </p:grpSpPr>
        <p:sp>
          <p:nvSpPr>
            <p:cNvPr id="193542" name="Line 6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43" name="Line 7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44" name="Line 8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45" name="Oval 9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46" name="Text Box 10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2</a:t>
              </a:r>
            </a:p>
          </p:txBody>
        </p:sp>
      </p:grpSp>
      <p:grpSp>
        <p:nvGrpSpPr>
          <p:cNvPr id="193547" name="Group 11"/>
          <p:cNvGrpSpPr>
            <a:grpSpLocks/>
          </p:cNvGrpSpPr>
          <p:nvPr/>
        </p:nvGrpSpPr>
        <p:grpSpPr bwMode="auto">
          <a:xfrm>
            <a:off x="1619250" y="2492375"/>
            <a:ext cx="719138" cy="936625"/>
            <a:chOff x="1941" y="1149"/>
            <a:chExt cx="453" cy="590"/>
          </a:xfrm>
        </p:grpSpPr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49" name="Line 13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50" name="Line 14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51" name="Oval 15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52" name="Text Box 16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5</a:t>
              </a:r>
            </a:p>
          </p:txBody>
        </p:sp>
      </p:grpSp>
      <p:sp>
        <p:nvSpPr>
          <p:cNvPr id="193553" name="Line 17"/>
          <p:cNvSpPr>
            <a:spLocks noChangeShapeType="1"/>
          </p:cNvSpPr>
          <p:nvPr/>
        </p:nvSpPr>
        <p:spPr bwMode="auto">
          <a:xfrm>
            <a:off x="5219700" y="2636838"/>
            <a:ext cx="1925638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93554" name="Group 18"/>
          <p:cNvGrpSpPr>
            <a:grpSpLocks/>
          </p:cNvGrpSpPr>
          <p:nvPr/>
        </p:nvGrpSpPr>
        <p:grpSpPr bwMode="auto">
          <a:xfrm>
            <a:off x="5056188" y="2565400"/>
            <a:ext cx="311150" cy="458788"/>
            <a:chOff x="930" y="2056"/>
            <a:chExt cx="196" cy="289"/>
          </a:xfrm>
        </p:grpSpPr>
        <p:sp>
          <p:nvSpPr>
            <p:cNvPr id="193555" name="Line 19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56" name="Line 20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57" name="Line 21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58" name="Oval 22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59" name="Text Box 23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2</a:t>
              </a:r>
            </a:p>
          </p:txBody>
        </p:sp>
      </p:grpSp>
      <p:grpSp>
        <p:nvGrpSpPr>
          <p:cNvPr id="193560" name="Group 24"/>
          <p:cNvGrpSpPr>
            <a:grpSpLocks/>
          </p:cNvGrpSpPr>
          <p:nvPr/>
        </p:nvGrpSpPr>
        <p:grpSpPr bwMode="auto">
          <a:xfrm>
            <a:off x="5940425" y="2565400"/>
            <a:ext cx="431800" cy="647700"/>
            <a:chOff x="1351" y="2056"/>
            <a:chExt cx="272" cy="408"/>
          </a:xfrm>
        </p:grpSpPr>
        <p:sp>
          <p:nvSpPr>
            <p:cNvPr id="193561" name="Line 25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62" name="Line 26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63" name="Line 27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64" name="Oval 28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65" name="Text Box 29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3</a:t>
              </a:r>
            </a:p>
          </p:txBody>
        </p:sp>
      </p:grpSp>
      <p:grpSp>
        <p:nvGrpSpPr>
          <p:cNvPr id="193566" name="Group 30"/>
          <p:cNvGrpSpPr>
            <a:grpSpLocks/>
          </p:cNvGrpSpPr>
          <p:nvPr/>
        </p:nvGrpSpPr>
        <p:grpSpPr bwMode="auto">
          <a:xfrm>
            <a:off x="6732588" y="2565400"/>
            <a:ext cx="719137" cy="936625"/>
            <a:chOff x="1986" y="2056"/>
            <a:chExt cx="453" cy="590"/>
          </a:xfrm>
        </p:grpSpPr>
        <p:sp>
          <p:nvSpPr>
            <p:cNvPr id="193567" name="Line 31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68" name="Line 32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69" name="Line 33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70" name="Oval 34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71" name="Text Box 35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5</a:t>
              </a:r>
            </a:p>
          </p:txBody>
        </p:sp>
      </p:grpSp>
      <p:grpSp>
        <p:nvGrpSpPr>
          <p:cNvPr id="193572" name="Group 36"/>
          <p:cNvGrpSpPr>
            <a:grpSpLocks/>
          </p:cNvGrpSpPr>
          <p:nvPr/>
        </p:nvGrpSpPr>
        <p:grpSpPr bwMode="auto">
          <a:xfrm>
            <a:off x="2555875" y="2492375"/>
            <a:ext cx="882650" cy="1244600"/>
            <a:chOff x="2699" y="1149"/>
            <a:chExt cx="556" cy="784"/>
          </a:xfrm>
        </p:grpSpPr>
        <p:sp>
          <p:nvSpPr>
            <p:cNvPr id="193573" name="Line 37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74" name="Line 38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75" name="Oval 39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76" name="Text Box 40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7</a:t>
              </a:r>
            </a:p>
          </p:txBody>
        </p:sp>
        <p:sp>
          <p:nvSpPr>
            <p:cNvPr id="193577" name="Line 41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93578" name="Text Box 42"/>
          <p:cNvSpPr txBox="1">
            <a:spLocks noChangeArrowheads="1"/>
          </p:cNvSpPr>
          <p:nvPr/>
        </p:nvSpPr>
        <p:spPr bwMode="auto">
          <a:xfrm>
            <a:off x="4067175" y="2565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&amp;</a:t>
            </a:r>
          </a:p>
        </p:txBody>
      </p:sp>
      <p:sp>
        <p:nvSpPr>
          <p:cNvPr id="193579" name="Line 43"/>
          <p:cNvSpPr>
            <a:spLocks noChangeShapeType="1"/>
          </p:cNvSpPr>
          <p:nvPr/>
        </p:nvSpPr>
        <p:spPr bwMode="auto">
          <a:xfrm>
            <a:off x="1979613" y="4797425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93580" name="Group 44"/>
          <p:cNvGrpSpPr>
            <a:grpSpLocks/>
          </p:cNvGrpSpPr>
          <p:nvPr/>
        </p:nvGrpSpPr>
        <p:grpSpPr bwMode="auto">
          <a:xfrm>
            <a:off x="1816100" y="4725988"/>
            <a:ext cx="311150" cy="458787"/>
            <a:chOff x="885" y="1149"/>
            <a:chExt cx="196" cy="289"/>
          </a:xfrm>
        </p:grpSpPr>
        <p:sp>
          <p:nvSpPr>
            <p:cNvPr id="193581" name="Line 4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82" name="Line 4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83" name="Line 4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84" name="Oval 48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85" name="Text Box 49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2</a:t>
              </a:r>
            </a:p>
          </p:txBody>
        </p:sp>
      </p:grpSp>
      <p:grpSp>
        <p:nvGrpSpPr>
          <p:cNvPr id="193586" name="Group 50"/>
          <p:cNvGrpSpPr>
            <a:grpSpLocks/>
          </p:cNvGrpSpPr>
          <p:nvPr/>
        </p:nvGrpSpPr>
        <p:grpSpPr bwMode="auto">
          <a:xfrm>
            <a:off x="2484438" y="4725988"/>
            <a:ext cx="719137" cy="936625"/>
            <a:chOff x="1941" y="1149"/>
            <a:chExt cx="453" cy="590"/>
          </a:xfrm>
        </p:grpSpPr>
        <p:sp>
          <p:nvSpPr>
            <p:cNvPr id="193587" name="Line 51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88" name="Line 52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89" name="Line 53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90" name="Oval 5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91" name="Text Box 55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5</a:t>
              </a:r>
            </a:p>
          </p:txBody>
        </p:sp>
      </p:grpSp>
      <p:grpSp>
        <p:nvGrpSpPr>
          <p:cNvPr id="193593" name="Group 57"/>
          <p:cNvGrpSpPr>
            <a:grpSpLocks/>
          </p:cNvGrpSpPr>
          <p:nvPr/>
        </p:nvGrpSpPr>
        <p:grpSpPr bwMode="auto">
          <a:xfrm>
            <a:off x="4697413" y="4725988"/>
            <a:ext cx="311150" cy="458787"/>
            <a:chOff x="930" y="2056"/>
            <a:chExt cx="196" cy="289"/>
          </a:xfrm>
        </p:grpSpPr>
        <p:sp>
          <p:nvSpPr>
            <p:cNvPr id="193594" name="Line 58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95" name="Line 59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96" name="Line 60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597" name="Oval 61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598" name="Text Box 6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2</a:t>
              </a:r>
            </a:p>
          </p:txBody>
        </p:sp>
      </p:grpSp>
      <p:grpSp>
        <p:nvGrpSpPr>
          <p:cNvPr id="193599" name="Group 63"/>
          <p:cNvGrpSpPr>
            <a:grpSpLocks/>
          </p:cNvGrpSpPr>
          <p:nvPr/>
        </p:nvGrpSpPr>
        <p:grpSpPr bwMode="auto">
          <a:xfrm>
            <a:off x="5581650" y="4725988"/>
            <a:ext cx="431800" cy="647700"/>
            <a:chOff x="1351" y="2056"/>
            <a:chExt cx="272" cy="408"/>
          </a:xfrm>
        </p:grpSpPr>
        <p:sp>
          <p:nvSpPr>
            <p:cNvPr id="193600" name="Line 64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601" name="Line 65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602" name="Line 66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603" name="Oval 67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604" name="Text Box 68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3</a:t>
              </a:r>
            </a:p>
          </p:txBody>
        </p:sp>
      </p:grpSp>
      <p:grpSp>
        <p:nvGrpSpPr>
          <p:cNvPr id="193605" name="Group 69"/>
          <p:cNvGrpSpPr>
            <a:grpSpLocks/>
          </p:cNvGrpSpPr>
          <p:nvPr/>
        </p:nvGrpSpPr>
        <p:grpSpPr bwMode="auto">
          <a:xfrm>
            <a:off x="6373813" y="4725988"/>
            <a:ext cx="719137" cy="936625"/>
            <a:chOff x="1986" y="2056"/>
            <a:chExt cx="453" cy="590"/>
          </a:xfrm>
        </p:grpSpPr>
        <p:sp>
          <p:nvSpPr>
            <p:cNvPr id="193606" name="Line 70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607" name="Line 71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608" name="Line 72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609" name="Oval 73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610" name="Text Box 7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5</a:t>
              </a:r>
            </a:p>
          </p:txBody>
        </p:sp>
      </p:grpSp>
      <p:grpSp>
        <p:nvGrpSpPr>
          <p:cNvPr id="193611" name="Group 75"/>
          <p:cNvGrpSpPr>
            <a:grpSpLocks/>
          </p:cNvGrpSpPr>
          <p:nvPr/>
        </p:nvGrpSpPr>
        <p:grpSpPr bwMode="auto">
          <a:xfrm>
            <a:off x="3421063" y="4725988"/>
            <a:ext cx="882650" cy="1244600"/>
            <a:chOff x="2699" y="1149"/>
            <a:chExt cx="556" cy="784"/>
          </a:xfrm>
        </p:grpSpPr>
        <p:sp>
          <p:nvSpPr>
            <p:cNvPr id="193612" name="Line 76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613" name="Line 77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3614" name="Oval 78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3615" name="Text Box 79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7</a:t>
              </a:r>
            </a:p>
          </p:txBody>
        </p:sp>
        <p:sp>
          <p:nvSpPr>
            <p:cNvPr id="193616" name="Line 80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93618" name="Line 82"/>
          <p:cNvSpPr>
            <a:spLocks noChangeShapeType="1"/>
          </p:cNvSpPr>
          <p:nvPr/>
        </p:nvSpPr>
        <p:spPr bwMode="auto">
          <a:xfrm flipH="1">
            <a:off x="2051050" y="2276475"/>
            <a:ext cx="2174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3619" name="Line 83"/>
          <p:cNvSpPr>
            <a:spLocks noChangeShapeType="1"/>
          </p:cNvSpPr>
          <p:nvPr/>
        </p:nvSpPr>
        <p:spPr bwMode="auto">
          <a:xfrm flipH="1">
            <a:off x="5219700" y="2349500"/>
            <a:ext cx="21748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3620" name="Text Box 84"/>
          <p:cNvSpPr txBox="1">
            <a:spLocks noChangeArrowheads="1"/>
          </p:cNvSpPr>
          <p:nvPr/>
        </p:nvSpPr>
        <p:spPr bwMode="auto">
          <a:xfrm>
            <a:off x="5219700" y="1989138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min</a:t>
            </a:r>
          </a:p>
        </p:txBody>
      </p:sp>
      <p:sp>
        <p:nvSpPr>
          <p:cNvPr id="193621" name="Line 85"/>
          <p:cNvSpPr>
            <a:spLocks noChangeShapeType="1"/>
          </p:cNvSpPr>
          <p:nvPr/>
        </p:nvSpPr>
        <p:spPr bwMode="auto">
          <a:xfrm flipH="1">
            <a:off x="4932363" y="4510088"/>
            <a:ext cx="217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3622" name="Text Box 86"/>
          <p:cNvSpPr txBox="1">
            <a:spLocks noChangeArrowheads="1"/>
          </p:cNvSpPr>
          <p:nvPr/>
        </p:nvSpPr>
        <p:spPr bwMode="auto">
          <a:xfrm>
            <a:off x="4932363" y="41497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BDF-D4B5-4ACC-A8BC-DF2002FEAE3E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7913-C74E-45A3-A258-1CEFC11F8A58}" type="slidenum">
              <a:rPr lang="de-DE"/>
              <a:pPr/>
              <a:t>66</a:t>
            </a:fld>
            <a:endParaRPr lang="de-DE"/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 flipH="1">
            <a:off x="5219700" y="37163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13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Lazy delete:</a:t>
            </a:r>
          </a:p>
        </p:txBody>
      </p:sp>
      <p:sp>
        <p:nvSpPr>
          <p:cNvPr id="196616" name="Oval 8"/>
          <p:cNvSpPr>
            <a:spLocks noChangeArrowheads="1"/>
          </p:cNvSpPr>
          <p:nvPr/>
        </p:nvSpPr>
        <p:spPr bwMode="auto">
          <a:xfrm>
            <a:off x="6732588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4</a:t>
            </a:r>
          </a:p>
        </p:txBody>
      </p:sp>
      <p:sp>
        <p:nvSpPr>
          <p:cNvPr id="196617" name="Oval 9"/>
          <p:cNvSpPr>
            <a:spLocks noChangeArrowheads="1"/>
          </p:cNvSpPr>
          <p:nvPr/>
        </p:nvSpPr>
        <p:spPr bwMode="auto">
          <a:xfrm>
            <a:off x="6732588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6618" name="Oval 10"/>
          <p:cNvSpPr>
            <a:spLocks noChangeArrowheads="1"/>
          </p:cNvSpPr>
          <p:nvPr/>
        </p:nvSpPr>
        <p:spPr bwMode="auto">
          <a:xfrm>
            <a:off x="572452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196619" name="Oval 11"/>
          <p:cNvSpPr>
            <a:spLocks noChangeArrowheads="1"/>
          </p:cNvSpPr>
          <p:nvPr/>
        </p:nvSpPr>
        <p:spPr bwMode="auto">
          <a:xfrm>
            <a:off x="5724525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5940425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21" name="Oval 13"/>
          <p:cNvSpPr>
            <a:spLocks noChangeArrowheads="1"/>
          </p:cNvSpPr>
          <p:nvPr/>
        </p:nvSpPr>
        <p:spPr bwMode="auto">
          <a:xfrm>
            <a:off x="4787900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779838" y="4508500"/>
            <a:ext cx="1441451" cy="1368425"/>
            <a:chOff x="3779838" y="4508500"/>
            <a:chExt cx="1441451" cy="1368425"/>
          </a:xfrm>
        </p:grpSpPr>
        <p:sp>
          <p:nvSpPr>
            <p:cNvPr id="196622" name="Oval 14"/>
            <p:cNvSpPr>
              <a:spLocks noChangeArrowheads="1"/>
            </p:cNvSpPr>
            <p:nvPr/>
          </p:nvSpPr>
          <p:spPr bwMode="auto">
            <a:xfrm>
              <a:off x="4787901" y="4508500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11</a:t>
              </a:r>
            </a:p>
          </p:txBody>
        </p:sp>
        <p:sp>
          <p:nvSpPr>
            <p:cNvPr id="196623" name="Line 15"/>
            <p:cNvSpPr>
              <a:spLocks noChangeShapeType="1"/>
            </p:cNvSpPr>
            <p:nvPr/>
          </p:nvSpPr>
          <p:spPr bwMode="auto">
            <a:xfrm flipV="1">
              <a:off x="4211638" y="4724400"/>
              <a:ext cx="576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6624" name="Oval 16"/>
            <p:cNvSpPr>
              <a:spLocks noChangeArrowheads="1"/>
            </p:cNvSpPr>
            <p:nvPr/>
          </p:nvSpPr>
          <p:spPr bwMode="auto">
            <a:xfrm>
              <a:off x="3779838" y="4508500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dirty="0"/>
                <a:t>20</a:t>
              </a:r>
            </a:p>
          </p:txBody>
        </p:sp>
        <p:sp>
          <p:nvSpPr>
            <p:cNvPr id="196625" name="Oval 17"/>
            <p:cNvSpPr>
              <a:spLocks noChangeArrowheads="1"/>
            </p:cNvSpPr>
            <p:nvPr/>
          </p:nvSpPr>
          <p:spPr bwMode="auto">
            <a:xfrm>
              <a:off x="3779838" y="5445125"/>
              <a:ext cx="433388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24</a:t>
              </a:r>
            </a:p>
          </p:txBody>
        </p:sp>
        <p:sp>
          <p:nvSpPr>
            <p:cNvPr id="196626" name="Line 18"/>
            <p:cNvSpPr>
              <a:spLocks noChangeShapeType="1"/>
            </p:cNvSpPr>
            <p:nvPr/>
          </p:nvSpPr>
          <p:spPr bwMode="auto">
            <a:xfrm>
              <a:off x="4000496" y="4929198"/>
              <a:ext cx="0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96627" name="Line 19"/>
          <p:cNvSpPr>
            <a:spLocks noChangeShapeType="1"/>
          </p:cNvSpPr>
          <p:nvPr/>
        </p:nvSpPr>
        <p:spPr bwMode="auto">
          <a:xfrm flipH="1">
            <a:off x="4138613" y="38608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 flipV="1">
            <a:off x="5148263" y="27797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4643438" y="3500438"/>
            <a:ext cx="792162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 flipV="1">
            <a:off x="4643438" y="3500438"/>
            <a:ext cx="792162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32" name="Line 24"/>
          <p:cNvSpPr>
            <a:spLocks noChangeShapeType="1"/>
          </p:cNvSpPr>
          <p:nvPr/>
        </p:nvSpPr>
        <p:spPr bwMode="auto">
          <a:xfrm flipH="1">
            <a:off x="61563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33" name="Line 25"/>
          <p:cNvSpPr>
            <a:spLocks noChangeShapeType="1"/>
          </p:cNvSpPr>
          <p:nvPr/>
        </p:nvSpPr>
        <p:spPr bwMode="auto">
          <a:xfrm flipH="1">
            <a:off x="5940425" y="2852738"/>
            <a:ext cx="8636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36" name="Line 28"/>
          <p:cNvSpPr>
            <a:spLocks noChangeShapeType="1"/>
          </p:cNvSpPr>
          <p:nvPr/>
        </p:nvSpPr>
        <p:spPr bwMode="auto">
          <a:xfrm>
            <a:off x="6948488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37" name="Line 29"/>
          <p:cNvSpPr>
            <a:spLocks noChangeShapeType="1"/>
          </p:cNvSpPr>
          <p:nvPr/>
        </p:nvSpPr>
        <p:spPr bwMode="auto">
          <a:xfrm>
            <a:off x="5003800" y="3933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H="1">
            <a:off x="5929322" y="2857496"/>
            <a:ext cx="8636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9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9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96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16545 -0.2886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nimBg="1"/>
      <p:bldP spid="196621" grpId="0" animBg="1"/>
      <p:bldP spid="196627" grpId="0" animBg="1"/>
      <p:bldP spid="196628" grpId="0" animBg="1"/>
      <p:bldP spid="196630" grpId="0" animBg="1"/>
      <p:bldP spid="196630" grpId="1" animBg="1"/>
      <p:bldP spid="196631" grpId="0" animBg="1"/>
      <p:bldP spid="196631" grpId="1" animBg="1"/>
      <p:bldP spid="196633" grpId="0" animBg="1"/>
      <p:bldP spid="196637" grpId="0" animBg="1"/>
      <p:bldP spid="2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FA76-22DA-41BD-BE5C-82543B0B8C16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7F57-9626-4EBC-A770-94023DA1C2EC}" type="slidenum">
              <a:rPr lang="de-DE"/>
              <a:pPr/>
              <a:t>67</a:t>
            </a:fld>
            <a:endParaRPr lang="de-DE"/>
          </a:p>
        </p:txBody>
      </p:sp>
      <p:sp>
        <p:nvSpPr>
          <p:cNvPr id="208898" name="Line 2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Lazy delete:</a:t>
            </a:r>
          </a:p>
        </p:txBody>
      </p:sp>
      <p:sp>
        <p:nvSpPr>
          <p:cNvPr id="208901" name="Oval 5"/>
          <p:cNvSpPr>
            <a:spLocks noChangeArrowheads="1"/>
          </p:cNvSpPr>
          <p:nvPr/>
        </p:nvSpPr>
        <p:spPr bwMode="auto">
          <a:xfrm>
            <a:off x="6732588" y="24923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208902" name="Oval 6"/>
          <p:cNvSpPr>
            <a:spLocks noChangeArrowheads="1"/>
          </p:cNvSpPr>
          <p:nvPr/>
        </p:nvSpPr>
        <p:spPr bwMode="auto">
          <a:xfrm>
            <a:off x="6732588" y="350043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208903" name="Oval 7"/>
          <p:cNvSpPr>
            <a:spLocks noChangeArrowheads="1"/>
          </p:cNvSpPr>
          <p:nvPr/>
        </p:nvSpPr>
        <p:spPr bwMode="auto">
          <a:xfrm>
            <a:off x="5724525" y="35004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208904" name="Oval 8"/>
          <p:cNvSpPr>
            <a:spLocks noChangeArrowheads="1"/>
          </p:cNvSpPr>
          <p:nvPr/>
        </p:nvSpPr>
        <p:spPr bwMode="auto">
          <a:xfrm>
            <a:off x="5724525" y="44370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5940425" y="39322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 flipH="1">
            <a:off x="61563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 flipH="1">
            <a:off x="5940425" y="2852738"/>
            <a:ext cx="8636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755576" y="4509120"/>
            <a:ext cx="860684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Problem:</a:t>
            </a:r>
            <a:r>
              <a:rPr lang="en-US" sz="3200" dirty="0"/>
              <a:t> </a:t>
            </a:r>
            <a:r>
              <a:rPr lang="en-US" sz="3200" dirty="0" smtClean="0"/>
              <a:t>“lazy” deletes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(not </a:t>
            </a:r>
            <a:r>
              <a:rPr lang="en-US" sz="3200" dirty="0" err="1" smtClean="0"/>
              <a:t>deleteMin</a:t>
            </a:r>
            <a:r>
              <a:rPr lang="en-US" sz="3200" dirty="0" smtClean="0"/>
              <a:t>!) should not happen “too often” </a:t>
            </a:r>
          </a:p>
          <a:p>
            <a:r>
              <a:rPr lang="en-US" sz="3200" dirty="0" smtClean="0"/>
              <a:t>without  a cleanup step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latin typeface="cmsy10" pitchFamily="34" charset="0"/>
                <a:cs typeface="Lucida Sans Unicode"/>
              </a:rPr>
              <a:t>→</a:t>
            </a:r>
            <a:r>
              <a:rPr lang="en-US" sz="3200" dirty="0"/>
              <a:t> </a:t>
            </a:r>
            <a:r>
              <a:rPr lang="en-US" sz="3200" dirty="0" smtClean="0"/>
              <a:t>use new variable </a:t>
            </a:r>
            <a:r>
              <a:rPr lang="en-US" sz="3200" dirty="0" smtClean="0">
                <a:solidFill>
                  <a:srgbClr val="92D050"/>
                </a:solidFill>
              </a:rPr>
              <a:t>mark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smtClean="0"/>
              <a:t>to keep track</a:t>
            </a:r>
            <a:endParaRPr lang="en-US" sz="3200" dirty="0"/>
          </a:p>
        </p:txBody>
      </p:sp>
      <p:sp>
        <p:nvSpPr>
          <p:cNvPr id="208909" name="Line 13"/>
          <p:cNvSpPr>
            <a:spLocks noChangeShapeType="1"/>
          </p:cNvSpPr>
          <p:nvPr/>
        </p:nvSpPr>
        <p:spPr bwMode="auto">
          <a:xfrm>
            <a:off x="6948488" y="29241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8911" name="Oval 15"/>
          <p:cNvSpPr>
            <a:spLocks noChangeArrowheads="1"/>
          </p:cNvSpPr>
          <p:nvPr/>
        </p:nvSpPr>
        <p:spPr bwMode="auto">
          <a:xfrm>
            <a:off x="3419476" y="249237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208912" name="Line 16"/>
          <p:cNvSpPr>
            <a:spLocks noChangeShapeType="1"/>
          </p:cNvSpPr>
          <p:nvPr/>
        </p:nvSpPr>
        <p:spPr bwMode="auto">
          <a:xfrm flipV="1">
            <a:off x="2843213" y="27082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8913" name="Oval 17"/>
          <p:cNvSpPr>
            <a:spLocks noChangeArrowheads="1"/>
          </p:cNvSpPr>
          <p:nvPr/>
        </p:nvSpPr>
        <p:spPr bwMode="auto">
          <a:xfrm>
            <a:off x="2411413" y="249237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20</a:t>
            </a:r>
          </a:p>
        </p:txBody>
      </p:sp>
      <p:sp>
        <p:nvSpPr>
          <p:cNvPr id="208914" name="Oval 18"/>
          <p:cNvSpPr>
            <a:spLocks noChangeArrowheads="1"/>
          </p:cNvSpPr>
          <p:nvPr/>
        </p:nvSpPr>
        <p:spPr bwMode="auto">
          <a:xfrm>
            <a:off x="2411413" y="34290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24</a:t>
            </a:r>
          </a:p>
        </p:txBody>
      </p:sp>
      <p:sp>
        <p:nvSpPr>
          <p:cNvPr id="208915" name="Line 19"/>
          <p:cNvSpPr>
            <a:spLocks noChangeShapeType="1"/>
          </p:cNvSpPr>
          <p:nvPr/>
        </p:nvSpPr>
        <p:spPr bwMode="auto">
          <a:xfrm>
            <a:off x="2627313" y="292417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Fibonacci</a:t>
            </a:r>
            <a:r>
              <a:rPr lang="de-DE" dirty="0" smtClean="0"/>
              <a:t> Heap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Fibonacci</a:t>
            </a:r>
            <a:r>
              <a:rPr lang="de-DE" dirty="0" smtClean="0"/>
              <a:t> </a:t>
            </a:r>
            <a:r>
              <a:rPr lang="de-DE" dirty="0" err="1" smtClean="0"/>
              <a:t>heap</a:t>
            </a:r>
            <a:r>
              <a:rPr lang="de-DE" dirty="0" smtClean="0"/>
              <a:t>:</a:t>
            </a:r>
          </a:p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arent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root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parent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</a:t>
            </a:r>
            <a:r>
              <a:rPr lang="de-DE" dirty="0" smtClean="0">
                <a:sym typeface="Symbol" panose="05050102010706020507" pitchFamily="18" charset="2"/>
              </a:rPr>
              <a:t>)</a:t>
            </a:r>
          </a:p>
          <a:p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prev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(v) </a:t>
            </a:r>
            <a:r>
              <a:rPr lang="de-DE" dirty="0" err="1" smtClean="0">
                <a:sym typeface="Symbol" panose="05050102010706020507" pitchFamily="18" charset="2"/>
              </a:rPr>
              <a:t>and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next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(v)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connect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v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to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its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br>
              <a:rPr lang="de-DE" dirty="0" smtClean="0">
                <a:sym typeface="Symbol" panose="05050102010706020507" pitchFamily="18" charset="2"/>
              </a:rPr>
            </a:br>
            <a:r>
              <a:rPr lang="de-DE" dirty="0" err="1" smtClean="0">
                <a:sym typeface="Symbol" panose="05050102010706020507" pitchFamily="18" charset="2"/>
              </a:rPr>
              <a:t>preceding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and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succeeding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siblings</a:t>
            </a:r>
            <a:endParaRPr lang="de-DE" dirty="0" smtClean="0">
              <a:sym typeface="Symbol" panose="05050102010706020507" pitchFamily="18" charset="2"/>
            </a:endParaRPr>
          </a:p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k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ey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(v)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stores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the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key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of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v</a:t>
            </a: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ank(v)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is</a:t>
            </a:r>
            <a:r>
              <a:rPr lang="de-DE" dirty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equal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ym typeface="Symbol" panose="05050102010706020507" pitchFamily="18" charset="2"/>
              </a:rPr>
              <a:t>to</a:t>
            </a:r>
            <a:r>
              <a:rPr lang="de-DE" dirty="0" smtClean="0">
                <a:sym typeface="Symbol" panose="05050102010706020507" pitchFamily="18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number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children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mark(v) </a:t>
            </a:r>
            <a:r>
              <a:rPr lang="en-US" dirty="0"/>
              <a:t>stores </a:t>
            </a:r>
            <a:r>
              <a:rPr lang="en-US" dirty="0" smtClean="0"/>
              <a:t>whether </a:t>
            </a:r>
            <a:r>
              <a:rPr lang="en-US" dirty="0" smtClean="0">
                <a:solidFill>
                  <a:schemeClr val="hlink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lost a child from a lazy delete </a:t>
            </a:r>
            <a:r>
              <a:rPr lang="en-US" dirty="0"/>
              <a:t>(unless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/>
              <a:t>is a root node, </a:t>
            </a:r>
            <a:r>
              <a:rPr lang="en-US" dirty="0" smtClean="0"/>
              <a:t>in which case where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mark(x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)=0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Children(v) </a:t>
            </a:r>
            <a:r>
              <a:rPr lang="en-US" dirty="0" smtClean="0"/>
              <a:t>points to the first child in the </a:t>
            </a:r>
            <a:r>
              <a:rPr lang="en-US" dirty="0" err="1" smtClean="0"/>
              <a:t>childlist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  </a:t>
            </a:r>
            <a:r>
              <a:rPr lang="en-US" dirty="0" smtClean="0">
                <a:solidFill>
                  <a:srgbClr val="FF0000"/>
                </a:solidFill>
              </a:rPr>
              <a:t>(this is sufficient for the data structure, but for the formal presentation of the Fibonacci heap we assume that v knows the first and last child in its </a:t>
            </a:r>
            <a:r>
              <a:rPr lang="en-US" dirty="0" err="1" smtClean="0">
                <a:solidFill>
                  <a:srgbClr val="FF0000"/>
                </a:solidFill>
              </a:rPr>
              <a:t>childlist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CC91-B2A5-491D-9993-843D3FBFBAE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C6FF-3FF5-46B1-A4B2-11EBF6774635}" type="slidenum">
              <a:rPr lang="de-DE" smtClean="0"/>
              <a:pPr/>
              <a:t>68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674762" y="1628800"/>
            <a:ext cx="2011262" cy="2101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>
                <a:solidFill>
                  <a:schemeClr val="tx1"/>
                </a:solidFill>
              </a:rPr>
              <a:t>p</a:t>
            </a:r>
            <a:r>
              <a:rPr lang="de-DE" dirty="0" err="1" smtClean="0">
                <a:solidFill>
                  <a:schemeClr val="tx1"/>
                </a:solidFill>
              </a:rPr>
              <a:t>arent</a:t>
            </a:r>
            <a:r>
              <a:rPr lang="de-DE" dirty="0" smtClean="0">
                <a:solidFill>
                  <a:schemeClr val="tx1"/>
                </a:solidFill>
              </a:rPr>
              <a:t>: fibTree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prev</a:t>
            </a:r>
            <a:r>
              <a:rPr lang="de-DE" dirty="0" smtClean="0">
                <a:solidFill>
                  <a:schemeClr val="tx1"/>
                </a:solidFill>
              </a:rPr>
              <a:t>: fibTree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next</a:t>
            </a:r>
            <a:r>
              <a:rPr lang="de-DE" dirty="0" smtClean="0">
                <a:solidFill>
                  <a:schemeClr val="tx1"/>
                </a:solidFill>
              </a:rPr>
              <a:t>: fibTree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key</a:t>
            </a:r>
            <a:r>
              <a:rPr lang="de-DE" dirty="0" smtClean="0">
                <a:solidFill>
                  <a:schemeClr val="tx1"/>
                </a:solidFill>
              </a:rPr>
              <a:t>: Integer</a:t>
            </a:r>
          </a:p>
          <a:p>
            <a:r>
              <a:rPr lang="de-DE" dirty="0">
                <a:solidFill>
                  <a:schemeClr val="tx1"/>
                </a:solidFill>
              </a:rPr>
              <a:t>r</a:t>
            </a:r>
            <a:r>
              <a:rPr lang="de-DE" dirty="0" smtClean="0">
                <a:solidFill>
                  <a:schemeClr val="tx1"/>
                </a:solidFill>
              </a:rPr>
              <a:t>ank: Integer</a:t>
            </a:r>
          </a:p>
          <a:p>
            <a:r>
              <a:rPr lang="de-DE" dirty="0" err="1">
                <a:solidFill>
                  <a:schemeClr val="tx1"/>
                </a:solidFill>
              </a:rPr>
              <a:t>m</a:t>
            </a:r>
            <a:r>
              <a:rPr lang="de-DE" dirty="0" err="1" smtClean="0">
                <a:solidFill>
                  <a:schemeClr val="tx1"/>
                </a:solidFill>
              </a:rPr>
              <a:t>ark</a:t>
            </a:r>
            <a:r>
              <a:rPr lang="de-DE" dirty="0" smtClean="0">
                <a:solidFill>
                  <a:schemeClr val="tx1"/>
                </a:solidFill>
              </a:rPr>
              <a:t>: {0,1}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Children</a:t>
            </a:r>
            <a:r>
              <a:rPr lang="de-DE" dirty="0" smtClean="0">
                <a:solidFill>
                  <a:schemeClr val="tx1"/>
                </a:solidFill>
              </a:rPr>
              <a:t>: fibTree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38B0-740E-40C2-B6B1-3C95F9ED053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05577-046C-48E8-9515-6B3C63746782}" type="slidenum">
              <a:rPr lang="de-DE"/>
              <a:pPr/>
              <a:t>69</a:t>
            </a:fld>
            <a:endParaRPr lang="de-DE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Fibonacci</a:t>
            </a:r>
            <a:r>
              <a:rPr lang="de-DE" dirty="0" smtClean="0"/>
              <a:t> Heap</a:t>
            </a:r>
            <a:endParaRPr lang="de-DE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Fibonacci</a:t>
            </a:r>
            <a:r>
              <a:rPr lang="de-DE" dirty="0" smtClean="0">
                <a:solidFill>
                  <a:schemeClr val="accent2"/>
                </a:solidFill>
              </a:rPr>
              <a:t> heap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ibonacci</a:t>
            </a:r>
            <a:r>
              <a:rPr lang="de-DE" dirty="0" smtClean="0"/>
              <a:t> trees</a:t>
            </a:r>
            <a:endParaRPr lang="de-DE" dirty="0"/>
          </a:p>
          <a:p>
            <a:pPr>
              <a:buFontTx/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Fibonacci</a:t>
            </a:r>
            <a:r>
              <a:rPr lang="de-DE" dirty="0" smtClean="0">
                <a:solidFill>
                  <a:schemeClr val="accent2"/>
                </a:solidFill>
              </a:rPr>
              <a:t> tree</a:t>
            </a:r>
            <a:r>
              <a:rPr lang="de-DE" dirty="0" smtClean="0"/>
              <a:t> has to satisfy:</a:t>
            </a:r>
            <a:endParaRPr lang="de-DE" dirty="0"/>
          </a:p>
          <a:p>
            <a:r>
              <a:rPr lang="de-DE" dirty="0" smtClean="0">
                <a:solidFill>
                  <a:srgbClr val="FF0000"/>
                </a:solidFill>
              </a:rPr>
              <a:t>Form invariant: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Every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rank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 smtClean="0">
                <a:solidFill>
                  <a:srgbClr val="FF0000"/>
                </a:solidFill>
              </a:rPr>
              <a:t>Heap invariant: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chemeClr val="hlink"/>
                </a:solidFill>
              </a:rPr>
              <a:t>key</a:t>
            </a:r>
            <a:r>
              <a:rPr lang="de-DE" dirty="0" smtClean="0">
                <a:solidFill>
                  <a:schemeClr val="hlink"/>
                </a:solidFill>
              </a:rPr>
              <a:t>(v)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dirty="0" err="1" smtClean="0">
                <a:solidFill>
                  <a:schemeClr val="hlink"/>
                </a:solidFill>
              </a:rPr>
              <a:t>key</a:t>
            </a:r>
            <a:r>
              <a:rPr lang="de-DE" dirty="0" smtClean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c</a:t>
            </a:r>
            <a:r>
              <a:rPr lang="de-DE" dirty="0" err="1" smtClean="0">
                <a:solidFill>
                  <a:schemeClr val="hlink"/>
                </a:solidFill>
              </a:rPr>
              <a:t>hildren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of</a:t>
            </a:r>
            <a:r>
              <a:rPr lang="de-DE" dirty="0" smtClean="0">
                <a:solidFill>
                  <a:schemeClr val="hlink"/>
                </a:solidFill>
              </a:rPr>
              <a:t> v)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>The min-</a:t>
            </a:r>
            <a:r>
              <a:rPr lang="de-DE" dirty="0" err="1" smtClean="0"/>
              <a:t>pointer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minimal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all </a:t>
            </a:r>
            <a:r>
              <a:rPr lang="de-DE" dirty="0" err="1" smtClean="0"/>
              <a:t>keys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Fibonacci</a:t>
            </a:r>
            <a:r>
              <a:rPr lang="de-DE" dirty="0" smtClean="0"/>
              <a:t> </a:t>
            </a:r>
            <a:r>
              <a:rPr lang="de-DE" dirty="0" err="1" smtClean="0"/>
              <a:t>heap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62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C5DE-AC9B-4CA2-9B36-B9550146824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6DBF-33B3-4E94-83C4-AE15BC9DB206}" type="slidenum">
              <a:rPr lang="de-DE"/>
              <a:pPr/>
              <a:t>7</a:t>
            </a:fld>
            <a:endParaRPr lang="de-DE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258051" name="Oval 3"/>
          <p:cNvSpPr>
            <a:spLocks noChangeArrowheads="1"/>
          </p:cNvSpPr>
          <p:nvPr/>
        </p:nvSpPr>
        <p:spPr bwMode="auto">
          <a:xfrm>
            <a:off x="1116013" y="2636838"/>
            <a:ext cx="6840537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8052" name="Oval 4"/>
          <p:cNvSpPr>
            <a:spLocks noChangeArrowheads="1"/>
          </p:cNvSpPr>
          <p:nvPr/>
        </p:nvSpPr>
        <p:spPr bwMode="auto">
          <a:xfrm>
            <a:off x="2627313" y="31416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8053" name="Oval 5"/>
          <p:cNvSpPr>
            <a:spLocks noChangeArrowheads="1"/>
          </p:cNvSpPr>
          <p:nvPr/>
        </p:nvSpPr>
        <p:spPr bwMode="auto">
          <a:xfrm>
            <a:off x="3995738" y="29972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58054" name="Oval 6"/>
          <p:cNvSpPr>
            <a:spLocks noChangeArrowheads="1"/>
          </p:cNvSpPr>
          <p:nvPr/>
        </p:nvSpPr>
        <p:spPr bwMode="auto">
          <a:xfrm>
            <a:off x="4427538" y="37893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58055" name="Oval 7"/>
          <p:cNvSpPr>
            <a:spLocks noChangeArrowheads="1"/>
          </p:cNvSpPr>
          <p:nvPr/>
        </p:nvSpPr>
        <p:spPr bwMode="auto">
          <a:xfrm>
            <a:off x="5580063" y="32131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8057" name="Oval 9"/>
          <p:cNvSpPr>
            <a:spLocks noChangeArrowheads="1"/>
          </p:cNvSpPr>
          <p:nvPr/>
        </p:nvSpPr>
        <p:spPr bwMode="auto">
          <a:xfrm>
            <a:off x="2700338" y="44370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1042988" y="1557338"/>
            <a:ext cx="74853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 smtClean="0"/>
              <a:t>decreaseKey</a:t>
            </a:r>
            <a:r>
              <a:rPr lang="en-US" sz="3200" dirty="0" smtClean="0"/>
              <a:t>(12,9) (note: 9 is the offset)</a:t>
            </a:r>
            <a:endParaRPr lang="en-US" sz="3200" dirty="0"/>
          </a:p>
        </p:txBody>
      </p:sp>
      <p:sp>
        <p:nvSpPr>
          <p:cNvPr id="258059" name="Oval 11"/>
          <p:cNvSpPr>
            <a:spLocks noChangeArrowheads="1"/>
          </p:cNvSpPr>
          <p:nvPr/>
        </p:nvSpPr>
        <p:spPr bwMode="auto">
          <a:xfrm>
            <a:off x="3924300" y="46529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58060" name="Oval 12"/>
          <p:cNvSpPr>
            <a:spLocks noChangeArrowheads="1"/>
          </p:cNvSpPr>
          <p:nvPr/>
        </p:nvSpPr>
        <p:spPr bwMode="auto">
          <a:xfrm>
            <a:off x="4427538" y="37893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8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8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4" grpId="0" animBg="1"/>
      <p:bldP spid="25806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B826-AFD4-49DC-9AB8-C4C6EBF5C9E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833E-F979-448C-9331-209D0B048AB2}" type="slidenum">
              <a:rPr lang="de-DE"/>
              <a:pPr/>
              <a:t>70</a:t>
            </a:fld>
            <a:endParaRPr lang="de-DE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31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100" dirty="0" smtClean="0">
                <a:solidFill>
                  <a:schemeClr val="accent2"/>
                </a:solidFill>
              </a:rPr>
              <a:t>Operations:</a:t>
            </a:r>
            <a:endParaRPr lang="en-US" sz="31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100" dirty="0">
                <a:solidFill>
                  <a:schemeClr val="accent2"/>
                </a:solidFill>
              </a:rPr>
              <a:t>merge</a:t>
            </a:r>
            <a:r>
              <a:rPr lang="en-US" sz="3100" dirty="0"/>
              <a:t>: </a:t>
            </a:r>
            <a:r>
              <a:rPr lang="en-US" sz="3100" dirty="0" smtClean="0"/>
              <a:t>concatenate root lists, update min-pointer. </a:t>
            </a:r>
            <a:br>
              <a:rPr lang="en-US" sz="3100" dirty="0" smtClean="0"/>
            </a:br>
            <a:r>
              <a:rPr lang="en-US" sz="3100" dirty="0" smtClean="0"/>
              <a:t>Time </a:t>
            </a:r>
            <a:r>
              <a:rPr lang="en-US" sz="3100" dirty="0">
                <a:solidFill>
                  <a:schemeClr val="hlink"/>
                </a:solidFill>
              </a:rPr>
              <a:t>O(1)</a:t>
            </a:r>
          </a:p>
          <a:p>
            <a:pPr>
              <a:lnSpc>
                <a:spcPct val="90000"/>
              </a:lnSpc>
            </a:pPr>
            <a:r>
              <a:rPr lang="en-US" sz="3100" dirty="0">
                <a:solidFill>
                  <a:schemeClr val="accent2"/>
                </a:solidFill>
              </a:rPr>
              <a:t>insert(x):</a:t>
            </a:r>
            <a:r>
              <a:rPr lang="en-US" sz="3100" dirty="0"/>
              <a:t> </a:t>
            </a:r>
            <a:r>
              <a:rPr lang="en-US" sz="3100" dirty="0" smtClean="0"/>
              <a:t>add </a:t>
            </a:r>
            <a:r>
              <a:rPr lang="en-US" sz="3100" dirty="0" smtClean="0">
                <a:solidFill>
                  <a:schemeClr val="hlink"/>
                </a:solidFill>
              </a:rPr>
              <a:t>x</a:t>
            </a:r>
            <a:r>
              <a:rPr lang="en-US" sz="3100" dirty="0" smtClean="0"/>
              <a:t> as </a:t>
            </a:r>
            <a:r>
              <a:rPr lang="en-US" sz="3100" dirty="0" smtClean="0">
                <a:solidFill>
                  <a:schemeClr val="hlink"/>
                </a:solidFill>
              </a:rPr>
              <a:t>B</a:t>
            </a:r>
            <a:r>
              <a:rPr lang="en-US" sz="3100" baseline="-25000" dirty="0" smtClean="0">
                <a:solidFill>
                  <a:schemeClr val="hlink"/>
                </a:solidFill>
              </a:rPr>
              <a:t>0</a:t>
            </a:r>
            <a:r>
              <a:rPr lang="en-US" sz="3100" dirty="0" smtClean="0"/>
              <a:t> (with </a:t>
            </a: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mark(x)=0</a:t>
            </a:r>
            <a:r>
              <a:rPr lang="en-US" sz="3100" dirty="0" smtClean="0"/>
              <a:t>) to root list, update min-pointer</a:t>
            </a:r>
            <a:r>
              <a:rPr lang="en-US" sz="3100" dirty="0"/>
              <a:t>. </a:t>
            </a:r>
            <a:r>
              <a:rPr lang="en-US" sz="3100" dirty="0" smtClean="0"/>
              <a:t>Time </a:t>
            </a:r>
            <a:r>
              <a:rPr lang="en-US" sz="3100" dirty="0">
                <a:solidFill>
                  <a:schemeClr val="hlink"/>
                </a:solidFill>
              </a:rPr>
              <a:t>O(1)</a:t>
            </a:r>
          </a:p>
          <a:p>
            <a:pPr>
              <a:lnSpc>
                <a:spcPct val="90000"/>
              </a:lnSpc>
            </a:pPr>
            <a:r>
              <a:rPr lang="en-US" sz="3100" dirty="0">
                <a:solidFill>
                  <a:schemeClr val="accent2"/>
                </a:solidFill>
              </a:rPr>
              <a:t>min():</a:t>
            </a:r>
            <a:r>
              <a:rPr lang="en-US" sz="3100" dirty="0"/>
              <a:t> </a:t>
            </a:r>
            <a:r>
              <a:rPr lang="en-US" sz="3100" dirty="0" smtClean="0"/>
              <a:t>output element that the min-pointer is pointing to. Time </a:t>
            </a:r>
            <a:r>
              <a:rPr lang="en-US" sz="3100" dirty="0">
                <a:solidFill>
                  <a:schemeClr val="hlink"/>
                </a:solidFill>
              </a:rPr>
              <a:t>O(1)</a:t>
            </a:r>
          </a:p>
          <a:p>
            <a:pPr>
              <a:lnSpc>
                <a:spcPct val="90000"/>
              </a:lnSpc>
            </a:pPr>
            <a:r>
              <a:rPr lang="en-US" sz="3100" dirty="0" err="1">
                <a:solidFill>
                  <a:schemeClr val="accent2"/>
                </a:solidFill>
              </a:rPr>
              <a:t>deleteMin</a:t>
            </a:r>
            <a:r>
              <a:rPr lang="en-US" sz="3100" dirty="0">
                <a:solidFill>
                  <a:schemeClr val="accent2"/>
                </a:solidFill>
              </a:rPr>
              <a:t>(), delete(x), </a:t>
            </a:r>
            <a:r>
              <a:rPr lang="en-US" sz="3100" dirty="0" err="1">
                <a:solidFill>
                  <a:schemeClr val="accent2"/>
                </a:solidFill>
              </a:rPr>
              <a:t>decreaseKey</a:t>
            </a:r>
            <a:r>
              <a:rPr lang="en-US" sz="3100" dirty="0">
                <a:solidFill>
                  <a:schemeClr val="accent2"/>
                </a:solidFill>
              </a:rPr>
              <a:t>(x,</a:t>
            </a:r>
            <a:r>
              <a:rPr lang="en-US" sz="31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3100" dirty="0">
                <a:solidFill>
                  <a:schemeClr val="accent2"/>
                </a:solidFill>
              </a:rPr>
              <a:t>):</a:t>
            </a:r>
            <a:r>
              <a:rPr lang="en-US" sz="3100" dirty="0"/>
              <a:t> </a:t>
            </a:r>
            <a:r>
              <a:rPr lang="en-US" sz="3100" dirty="0" smtClean="0"/>
              <a:t>to be determined…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58D1-B24A-4AB3-8262-5A75F2E53370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867-439E-4052-80EA-4A663205CFA4}" type="slidenum">
              <a:rPr lang="de-DE"/>
              <a:pPr/>
              <a:t>71</a:t>
            </a:fld>
            <a:endParaRPr lang="de-DE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>
                <a:solidFill>
                  <a:schemeClr val="accent2"/>
                </a:solidFill>
              </a:rPr>
              <a:t>deleteMin</a:t>
            </a:r>
            <a:r>
              <a:rPr lang="en-US" sz="2800" dirty="0">
                <a:solidFill>
                  <a:schemeClr val="accent2"/>
                </a:solidFill>
              </a:rPr>
              <a:t>():</a:t>
            </a:r>
            <a:r>
              <a:rPr lang="en-US" sz="2800" dirty="0"/>
              <a:t> </a:t>
            </a:r>
            <a:r>
              <a:rPr lang="en-US" sz="2800" dirty="0" smtClean="0"/>
              <a:t>This operation will </a:t>
            </a:r>
            <a:r>
              <a:rPr lang="en-US" sz="2800" dirty="0" smtClean="0">
                <a:solidFill>
                  <a:srgbClr val="FF0000"/>
                </a:solidFill>
              </a:rPr>
              <a:t>clean up</a:t>
            </a:r>
            <a:r>
              <a:rPr lang="en-US" sz="2800" dirty="0" smtClean="0"/>
              <a:t> the Fibonacci heap. Let the min-pointer point to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Algorithm </a:t>
            </a:r>
            <a:r>
              <a:rPr lang="en-US" sz="2800" dirty="0" err="1">
                <a:solidFill>
                  <a:schemeClr val="accent2"/>
                </a:solidFill>
              </a:rPr>
              <a:t>deleteMin</a:t>
            </a:r>
            <a:r>
              <a:rPr lang="en-US" sz="2800" dirty="0" smtClean="0">
                <a:solidFill>
                  <a:schemeClr val="accent2"/>
                </a:solidFill>
              </a:rPr>
              <a:t>():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remove </a:t>
            </a:r>
            <a:r>
              <a:rPr lang="en-US" sz="2800" dirty="0">
                <a:solidFill>
                  <a:schemeClr val="hlink"/>
                </a:solidFill>
              </a:rPr>
              <a:t>x </a:t>
            </a:r>
            <a:r>
              <a:rPr lang="en-US" sz="2800" dirty="0" smtClean="0"/>
              <a:t>from root list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</a:t>
            </a:r>
            <a:r>
              <a:rPr lang="en-US" sz="2800" dirty="0" smtClean="0"/>
              <a:t>or every child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sz="2800" dirty="0" smtClean="0"/>
              <a:t> in </a:t>
            </a:r>
            <a:r>
              <a:rPr lang="en-US" sz="2800" dirty="0"/>
              <a:t>child list of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800" dirty="0" smtClean="0"/>
              <a:t>, set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parent(c):=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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/>
              <a:t>and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mark(c):=0  </a:t>
            </a:r>
            <a:r>
              <a:rPr lang="en-US" sz="2800" dirty="0" smtClean="0">
                <a:solidFill>
                  <a:srgbClr val="FF0000"/>
                </a:solidFill>
              </a:rPr>
              <a:t>// mark not needed for root nodes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integrate child list of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 smtClean="0"/>
              <a:t>into root list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while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sz="2800" dirty="0" smtClean="0">
                <a:solidFill>
                  <a:schemeClr val="hlink"/>
                </a:solidFill>
              </a:rPr>
              <a:t>2</a:t>
            </a:r>
            <a:r>
              <a:rPr lang="en-US" sz="2800" dirty="0" smtClean="0"/>
              <a:t> trees of the same rank </a:t>
            </a:r>
            <a:r>
              <a:rPr lang="en-US" sz="2800" dirty="0" err="1">
                <a:solidFill>
                  <a:schemeClr val="hlink"/>
                </a:solidFill>
              </a:rPr>
              <a:t>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do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</a:t>
            </a:r>
            <a:r>
              <a:rPr lang="en-US" sz="2800" dirty="0" smtClean="0"/>
              <a:t>merge trees to a tree of rank </a:t>
            </a:r>
            <a:r>
              <a:rPr lang="en-US" sz="2800" dirty="0">
                <a:solidFill>
                  <a:schemeClr val="hlink"/>
                </a:solidFill>
              </a:rPr>
              <a:t>i+1</a:t>
            </a:r>
            <a:br>
              <a:rPr lang="en-US" sz="2800" dirty="0">
                <a:solidFill>
                  <a:schemeClr val="hlink"/>
                </a:solidFill>
              </a:rPr>
            </a:br>
            <a:r>
              <a:rPr lang="en-US" sz="2800" dirty="0">
                <a:solidFill>
                  <a:schemeClr val="hlink"/>
                </a:solidFill>
              </a:rPr>
              <a:t>  </a:t>
            </a:r>
            <a:r>
              <a:rPr lang="en-US" sz="2800" dirty="0" smtClean="0"/>
              <a:t>(like with two Binomial trees)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update min-pointer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DCD4-5A14-43E2-8932-2D423EEB0B95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A604-C545-4AEB-9BF1-7F7D610FD7B1}" type="slidenum">
              <a:rPr lang="de-DE"/>
              <a:pPr/>
              <a:t>72</a:t>
            </a:fld>
            <a:endParaRPr lang="de-DE"/>
          </a:p>
        </p:txBody>
      </p:sp>
      <p:sp>
        <p:nvSpPr>
          <p:cNvPr id="199697" name="Line 17"/>
          <p:cNvSpPr>
            <a:spLocks noChangeShapeType="1"/>
          </p:cNvSpPr>
          <p:nvPr/>
        </p:nvSpPr>
        <p:spPr bwMode="auto">
          <a:xfrm flipH="1">
            <a:off x="4859338" y="3932238"/>
            <a:ext cx="43338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Merging of two trees of rank </a:t>
            </a:r>
            <a:r>
              <a:rPr lang="en-US" dirty="0" err="1">
                <a:solidFill>
                  <a:schemeClr val="hlink"/>
                </a:solidFill>
              </a:rPr>
              <a:t>i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 smtClean="0"/>
              <a:t>(i.e., root has </a:t>
            </a:r>
            <a:r>
              <a:rPr lang="en-US" dirty="0" err="1">
                <a:solidFill>
                  <a:schemeClr val="hlink"/>
                </a:solidFill>
              </a:rPr>
              <a:t>i</a:t>
            </a:r>
            <a:r>
              <a:rPr lang="en-US" dirty="0"/>
              <a:t> </a:t>
            </a:r>
            <a:r>
              <a:rPr lang="en-US" dirty="0" smtClean="0"/>
              <a:t>children):</a:t>
            </a:r>
            <a:endParaRPr lang="en-US" dirty="0"/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827088" y="3932238"/>
            <a:ext cx="7058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99685" name="Group 5"/>
          <p:cNvGrpSpPr>
            <a:grpSpLocks/>
          </p:cNvGrpSpPr>
          <p:nvPr/>
        </p:nvGrpSpPr>
        <p:grpSpPr bwMode="auto">
          <a:xfrm>
            <a:off x="2627313" y="3860800"/>
            <a:ext cx="882650" cy="1244600"/>
            <a:chOff x="2699" y="1149"/>
            <a:chExt cx="556" cy="784"/>
          </a:xfrm>
        </p:grpSpPr>
        <p:sp>
          <p:nvSpPr>
            <p:cNvPr id="199686" name="Line 6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9687" name="Line 7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9688" name="Oval 8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9689" name="Text Box 9"/>
            <p:cNvSpPr txBox="1">
              <a:spLocks noChangeArrowheads="1"/>
            </p:cNvSpPr>
            <p:nvPr/>
          </p:nvSpPr>
          <p:spPr bwMode="auto">
            <a:xfrm>
              <a:off x="2893" y="1466"/>
              <a:ext cx="1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/>
                <a:t>i</a:t>
              </a:r>
            </a:p>
          </p:txBody>
        </p:sp>
        <p:sp>
          <p:nvSpPr>
            <p:cNvPr id="199690" name="Line 10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99691" name="Group 11"/>
          <p:cNvGrpSpPr>
            <a:grpSpLocks/>
          </p:cNvGrpSpPr>
          <p:nvPr/>
        </p:nvGrpSpPr>
        <p:grpSpPr bwMode="auto">
          <a:xfrm>
            <a:off x="4859338" y="3860800"/>
            <a:ext cx="882650" cy="1244600"/>
            <a:chOff x="2699" y="1149"/>
            <a:chExt cx="556" cy="784"/>
          </a:xfrm>
        </p:grpSpPr>
        <p:sp>
          <p:nvSpPr>
            <p:cNvPr id="199692" name="Line 12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9693" name="Line 13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9694" name="Oval 14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9695" name="Text Box 15"/>
            <p:cNvSpPr txBox="1">
              <a:spLocks noChangeArrowheads="1"/>
            </p:cNvSpPr>
            <p:nvPr/>
          </p:nvSpPr>
          <p:spPr bwMode="auto">
            <a:xfrm>
              <a:off x="2893" y="1466"/>
              <a:ext cx="1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/>
                <a:t>i</a:t>
              </a:r>
            </a:p>
          </p:txBody>
        </p:sp>
        <p:sp>
          <p:nvSpPr>
            <p:cNvPr id="199696" name="Line 16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6227763" y="4219575"/>
            <a:ext cx="17427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Root with</a:t>
            </a:r>
            <a:br>
              <a:rPr lang="en-US" sz="2400" dirty="0" smtClean="0"/>
            </a:br>
            <a:r>
              <a:rPr lang="en-US" sz="2400" dirty="0" smtClean="0"/>
              <a:t>smaller key</a:t>
            </a:r>
            <a:endParaRPr lang="en-US" sz="2400" dirty="0"/>
          </a:p>
        </p:txBody>
      </p:sp>
      <p:sp>
        <p:nvSpPr>
          <p:cNvPr id="199699" name="Line 19"/>
          <p:cNvSpPr>
            <a:spLocks noChangeShapeType="1"/>
          </p:cNvSpPr>
          <p:nvPr/>
        </p:nvSpPr>
        <p:spPr bwMode="auto">
          <a:xfrm flipH="1" flipV="1">
            <a:off x="5508625" y="4076700"/>
            <a:ext cx="6477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4572000" y="3213100"/>
            <a:ext cx="3711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i+1</a:t>
            </a:r>
            <a:r>
              <a:rPr lang="en-US" sz="2400" dirty="0"/>
              <a:t> </a:t>
            </a:r>
            <a:r>
              <a:rPr lang="en-US" sz="2400" dirty="0" smtClean="0"/>
              <a:t>children, thus rank </a:t>
            </a:r>
            <a:r>
              <a:rPr lang="en-US" sz="2400" dirty="0">
                <a:solidFill>
                  <a:schemeClr val="hlink"/>
                </a:solidFill>
              </a:rPr>
              <a:t>i+1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21387E-6 L 0.18889 0.05248 " pathEditMode="relative" ptsTypes="AA">
                                      <p:cBhvr>
                                        <p:cTn id="14" dur="20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7" grpId="0" animBg="1"/>
      <p:bldP spid="199698" grpId="0"/>
      <p:bldP spid="199699" grpId="0" animBg="1"/>
      <p:bldP spid="19970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A44-91F4-481E-B908-DB9422504D0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D5F0-85F1-437C-A8C4-2495D95A37EE}" type="slidenum">
              <a:rPr lang="de-DE"/>
              <a:pPr/>
              <a:t>73</a:t>
            </a:fld>
            <a:endParaRPr lang="de-DE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Efficient searching for roots of the same rank: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Before executing the while-loop, scan all roots and store them according to their rank in an array: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Merge </a:t>
            </a:r>
            <a:r>
              <a:rPr lang="en-US" sz="2400" dirty="0" smtClean="0"/>
              <a:t>like for Binomial trees starting with rank </a:t>
            </a:r>
            <a:r>
              <a:rPr lang="en-US" sz="2400" dirty="0"/>
              <a:t>0 </a:t>
            </a:r>
            <a:r>
              <a:rPr lang="en-US" sz="2400" dirty="0" smtClean="0"/>
              <a:t>until the maximum rank has been reached (like binary addition)</a:t>
            </a:r>
            <a:endParaRPr lang="en-US" sz="2400" dirty="0"/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700338" y="30686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3708400" y="30686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3203575" y="30686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1</a:t>
            </a: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211638" y="30686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3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4716463" y="30686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4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5219700" y="30686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5724525" y="30686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6</a:t>
            </a:r>
          </a:p>
        </p:txBody>
      </p:sp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6229350" y="30686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7</a:t>
            </a: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6732588" y="30686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8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1547813" y="3070225"/>
            <a:ext cx="989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Rank:</a:t>
            </a:r>
            <a:endParaRPr lang="en-US" sz="2400" dirty="0"/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>
            <a:off x="4429125" y="3571875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2987675" y="3571875"/>
            <a:ext cx="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21" name="Oval 17"/>
          <p:cNvSpPr>
            <a:spLocks noChangeArrowheads="1"/>
          </p:cNvSpPr>
          <p:nvPr/>
        </p:nvSpPr>
        <p:spPr bwMode="auto">
          <a:xfrm>
            <a:off x="2843213" y="37877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22" name="Oval 18"/>
          <p:cNvSpPr>
            <a:spLocks noChangeArrowheads="1"/>
          </p:cNvSpPr>
          <p:nvPr/>
        </p:nvSpPr>
        <p:spPr bwMode="auto">
          <a:xfrm>
            <a:off x="2843213" y="42195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23" name="Oval 19"/>
          <p:cNvSpPr>
            <a:spLocks noChangeArrowheads="1"/>
          </p:cNvSpPr>
          <p:nvPr/>
        </p:nvSpPr>
        <p:spPr bwMode="auto">
          <a:xfrm>
            <a:off x="2843213" y="46513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24" name="Oval 20"/>
          <p:cNvSpPr>
            <a:spLocks noChangeArrowheads="1"/>
          </p:cNvSpPr>
          <p:nvPr/>
        </p:nvSpPr>
        <p:spPr bwMode="auto">
          <a:xfrm>
            <a:off x="3348038" y="37877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25" name="Oval 21"/>
          <p:cNvSpPr>
            <a:spLocks noChangeArrowheads="1"/>
          </p:cNvSpPr>
          <p:nvPr/>
        </p:nvSpPr>
        <p:spPr bwMode="auto">
          <a:xfrm>
            <a:off x="4284663" y="37877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26" name="Oval 22"/>
          <p:cNvSpPr>
            <a:spLocks noChangeArrowheads="1"/>
          </p:cNvSpPr>
          <p:nvPr/>
        </p:nvSpPr>
        <p:spPr bwMode="auto">
          <a:xfrm>
            <a:off x="4284663" y="42195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27" name="Line 23"/>
          <p:cNvSpPr>
            <a:spLocks noChangeShapeType="1"/>
          </p:cNvSpPr>
          <p:nvPr/>
        </p:nvSpPr>
        <p:spPr bwMode="auto">
          <a:xfrm>
            <a:off x="3490913" y="3571875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28" name="Line 24"/>
          <p:cNvSpPr>
            <a:spLocks noChangeShapeType="1"/>
          </p:cNvSpPr>
          <p:nvPr/>
        </p:nvSpPr>
        <p:spPr bwMode="auto">
          <a:xfrm>
            <a:off x="7021513" y="3571875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29" name="Oval 25"/>
          <p:cNvSpPr>
            <a:spLocks noChangeArrowheads="1"/>
          </p:cNvSpPr>
          <p:nvPr/>
        </p:nvSpPr>
        <p:spPr bwMode="auto">
          <a:xfrm>
            <a:off x="6877050" y="37877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30" name="Oval 26"/>
          <p:cNvSpPr>
            <a:spLocks noChangeArrowheads="1"/>
          </p:cNvSpPr>
          <p:nvPr/>
        </p:nvSpPr>
        <p:spPr bwMode="auto">
          <a:xfrm>
            <a:off x="6877050" y="42195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CB58-2E0E-4286-9F03-14508F88091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1F6C-CD6E-470C-A9EA-9D473A9AF086}" type="slidenum">
              <a:rPr lang="de-DE"/>
              <a:pPr/>
              <a:t>74</a:t>
            </a:fld>
            <a:endParaRPr lang="de-DE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8153"/>
            <a:ext cx="8229600" cy="1143000"/>
          </a:xfrm>
        </p:spPr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989"/>
            <a:ext cx="8229600" cy="3600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Ideas </a:t>
            </a:r>
            <a:r>
              <a:rPr lang="en-US" sz="2400" dirty="0">
                <a:solidFill>
                  <a:schemeClr val="accent2"/>
                </a:solidFill>
              </a:rPr>
              <a:t>behind delete(x) operation: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Like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deleteMin</a:t>
            </a:r>
            <a:r>
              <a:rPr lang="en-US" sz="2400" dirty="0">
                <a:solidFill>
                  <a:schemeClr val="accent2"/>
                </a:solidFill>
              </a:rPr>
              <a:t>()</a:t>
            </a:r>
            <a:r>
              <a:rPr lang="en-US" sz="2400" dirty="0"/>
              <a:t>, except: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Since node being deleted is potentially not a root, need to use the mark variables now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Each time a node v loses a </a:t>
            </a:r>
            <a:r>
              <a:rPr lang="en-US" sz="2200" i="1" dirty="0" smtClean="0"/>
              <a:t>second</a:t>
            </a:r>
            <a:r>
              <a:rPr lang="en-US" sz="2200" dirty="0" smtClean="0"/>
              <a:t> child, v is promoted to a separate tree in the root list of the heap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No “cleanup” or “consolidation step” based on ranks as for </a:t>
            </a:r>
            <a:r>
              <a:rPr lang="en-US" sz="2200" dirty="0" err="1" smtClean="0">
                <a:solidFill>
                  <a:schemeClr val="accent2"/>
                </a:solidFill>
              </a:rPr>
              <a:t>deleteMin</a:t>
            </a:r>
            <a:r>
              <a:rPr lang="en-US" sz="2200" dirty="0" smtClean="0">
                <a:solidFill>
                  <a:schemeClr val="accent2"/>
                </a:solidFill>
              </a:rPr>
              <a:t>() </a:t>
            </a:r>
            <a:r>
              <a:rPr lang="en-US" sz="2200" dirty="0" smtClean="0"/>
              <a:t>is performed.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522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CB58-2E0E-4286-9F03-14508F88091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1F6C-CD6E-470C-A9EA-9D473A9AF086}" type="slidenum">
              <a:rPr lang="de-DE"/>
              <a:pPr/>
              <a:t>75</a:t>
            </a:fld>
            <a:endParaRPr lang="de-DE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Algorithm </a:t>
            </a:r>
            <a:r>
              <a:rPr lang="en-US" sz="2200" dirty="0">
                <a:solidFill>
                  <a:schemeClr val="accent2"/>
                </a:solidFill>
              </a:rPr>
              <a:t>delete(x):</a:t>
            </a:r>
            <a:br>
              <a:rPr lang="en-US" sz="2200" dirty="0">
                <a:solidFill>
                  <a:schemeClr val="accent2"/>
                </a:solidFill>
              </a:rPr>
            </a:br>
            <a:r>
              <a:rPr lang="en-US" sz="2200" dirty="0"/>
              <a:t>if </a:t>
            </a:r>
            <a:r>
              <a:rPr lang="en-US" sz="2200" dirty="0">
                <a:solidFill>
                  <a:schemeClr val="hlink"/>
                </a:solidFill>
              </a:rPr>
              <a:t>x</a:t>
            </a:r>
            <a:r>
              <a:rPr lang="en-US" sz="2200" dirty="0"/>
              <a:t> </a:t>
            </a:r>
            <a:r>
              <a:rPr lang="en-US" sz="2200" dirty="0" smtClean="0"/>
              <a:t>is min-root </a:t>
            </a:r>
            <a:r>
              <a:rPr lang="en-US" sz="2200" dirty="0"/>
              <a:t>then </a:t>
            </a:r>
            <a:r>
              <a:rPr lang="en-US" sz="2200" dirty="0" err="1">
                <a:solidFill>
                  <a:schemeClr val="accent2"/>
                </a:solidFill>
              </a:rPr>
              <a:t>deleteMin</a:t>
            </a:r>
            <a:r>
              <a:rPr lang="en-US" sz="2200" dirty="0">
                <a:solidFill>
                  <a:schemeClr val="accent2"/>
                </a:solidFill>
              </a:rPr>
              <a:t>()</a:t>
            </a:r>
            <a:br>
              <a:rPr lang="en-US" sz="2200" dirty="0">
                <a:solidFill>
                  <a:schemeClr val="accent2"/>
                </a:solidFill>
              </a:rPr>
            </a:br>
            <a:r>
              <a:rPr lang="en-US" sz="2200" dirty="0" smtClean="0"/>
              <a:t>else</a:t>
            </a:r>
            <a:br>
              <a:rPr lang="en-US" sz="2200" dirty="0" smtClean="0"/>
            </a:br>
            <a:r>
              <a:rPr lang="en-US" sz="2200" dirty="0" smtClean="0"/>
              <a:t>   </a:t>
            </a:r>
            <a:r>
              <a:rPr lang="en-US" sz="2200" dirty="0" smtClean="0">
                <a:solidFill>
                  <a:schemeClr val="hlink"/>
                </a:solidFill>
              </a:rPr>
              <a:t>y:=parent(x)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dirty="0" smtClean="0"/>
              <a:t> delete </a:t>
            </a:r>
            <a:r>
              <a:rPr lang="en-US" sz="2200" dirty="0" smtClean="0">
                <a:solidFill>
                  <a:schemeClr val="hlink"/>
                </a:solidFill>
              </a:rPr>
              <a:t>x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  for every child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sz="2200" dirty="0" smtClean="0"/>
              <a:t> in child list of </a:t>
            </a:r>
            <a:r>
              <a:rPr lang="en-US" sz="2200" dirty="0" smtClean="0">
                <a:solidFill>
                  <a:schemeClr val="hlink"/>
                </a:solidFill>
              </a:rPr>
              <a:t>x</a:t>
            </a:r>
            <a:r>
              <a:rPr lang="en-US" sz="2200" dirty="0" smtClean="0"/>
              <a:t>, set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parent(c):=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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smtClean="0"/>
              <a:t>and </a:t>
            </a:r>
            <a:br>
              <a:rPr lang="en-US" sz="2200" dirty="0" smtClean="0"/>
            </a:br>
            <a:r>
              <a:rPr lang="en-US" sz="2200" dirty="0" smtClean="0"/>
              <a:t>  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mark(c):=0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add child list to root list  </a:t>
            </a:r>
            <a:r>
              <a:rPr lang="en-US" sz="2200" dirty="0" smtClean="0">
                <a:solidFill>
                  <a:schemeClr val="hlink"/>
                </a:solidFill>
              </a:rPr>
              <a:t/>
            </a:r>
            <a:br>
              <a:rPr lang="en-US" sz="2200" dirty="0" smtClean="0">
                <a:solidFill>
                  <a:schemeClr val="hlink"/>
                </a:solidFill>
              </a:rPr>
            </a:br>
            <a:r>
              <a:rPr lang="en-US" sz="2200" dirty="0" smtClean="0">
                <a:solidFill>
                  <a:schemeClr val="hlink"/>
                </a:solidFill>
              </a:rPr>
              <a:t>   </a:t>
            </a:r>
            <a:r>
              <a:rPr lang="en-US" sz="2200" dirty="0" smtClean="0"/>
              <a:t>while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sz="2200" dirty="0" err="1" smtClean="0">
                <a:solidFill>
                  <a:schemeClr val="hlink"/>
                </a:solidFill>
              </a:rPr>
              <a:t>y</a:t>
            </a:r>
            <a:r>
              <a:rPr lang="en-US" sz="2200" dirty="0" err="1" smtClean="0">
                <a:solidFill>
                  <a:schemeClr val="hlink"/>
                </a:solidFill>
                <a:latin typeface="Lucida Sans Unicode"/>
                <a:cs typeface="Lucida Sans Unicode"/>
              </a:rPr>
              <a:t>≠</a:t>
            </a:r>
            <a:r>
              <a:rPr lang="en-US" sz="2200" dirty="0" err="1" smtClean="0">
                <a:solidFill>
                  <a:schemeClr val="hlink"/>
                </a:solidFill>
              </a:rPr>
              <a:t>NULL</a:t>
            </a:r>
            <a:r>
              <a:rPr lang="en-US" sz="2200" dirty="0" smtClean="0"/>
              <a:t> do      </a:t>
            </a:r>
            <a:r>
              <a:rPr lang="en-US" sz="2200" dirty="0" smtClean="0">
                <a:solidFill>
                  <a:srgbClr val="FF0000"/>
                </a:solidFill>
              </a:rPr>
              <a:t>// parent node of x exists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</a:t>
            </a:r>
            <a:r>
              <a:rPr lang="en-US" sz="2200" dirty="0" smtClean="0"/>
              <a:t>    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rank(y):=rank(y)-1  </a:t>
            </a:r>
            <a:r>
              <a:rPr lang="en-US" sz="2200" dirty="0" smtClean="0">
                <a:solidFill>
                  <a:srgbClr val="FF0000"/>
                </a:solidFill>
              </a:rPr>
              <a:t>// one more child gone</a:t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>      </a:t>
            </a:r>
            <a:r>
              <a:rPr lang="en-US" sz="2200" dirty="0" smtClean="0"/>
              <a:t>if </a:t>
            </a:r>
            <a:r>
              <a:rPr lang="en-US" sz="2200" dirty="0" smtClean="0">
                <a:solidFill>
                  <a:schemeClr val="hlink"/>
                </a:solidFill>
              </a:rPr>
              <a:t>parent(y)=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</a:t>
            </a:r>
            <a:r>
              <a:rPr lang="en-US" sz="2200" dirty="0" smtClean="0"/>
              <a:t> then return </a:t>
            </a:r>
            <a:r>
              <a:rPr lang="en-US" sz="2200" dirty="0" smtClean="0">
                <a:solidFill>
                  <a:srgbClr val="FF0000"/>
                </a:solidFill>
              </a:rPr>
              <a:t>// y is root node</a:t>
            </a:r>
            <a:r>
              <a:rPr lang="en-US" sz="2200" dirty="0">
                <a:solidFill>
                  <a:srgbClr val="FF0000"/>
                </a:solidFill>
              </a:rPr>
              <a:t>:</a:t>
            </a:r>
            <a:r>
              <a:rPr lang="en-US" sz="2200" dirty="0" smtClean="0">
                <a:solidFill>
                  <a:srgbClr val="FF0000"/>
                </a:solidFill>
              </a:rPr>
              <a:t> done</a:t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dirty="0" smtClean="0"/>
              <a:t>      if </a:t>
            </a:r>
            <a:r>
              <a:rPr lang="en-US" sz="2200" dirty="0">
                <a:solidFill>
                  <a:schemeClr val="hlink"/>
                </a:solidFill>
              </a:rPr>
              <a:t>m</a:t>
            </a:r>
            <a:r>
              <a:rPr lang="en-US" sz="2200" dirty="0" smtClean="0">
                <a:solidFill>
                  <a:schemeClr val="hlink"/>
                </a:solidFill>
              </a:rPr>
              <a:t>ark(y)=</a:t>
            </a:r>
            <a:r>
              <a:rPr lang="en-US" sz="2200" dirty="0">
                <a:solidFill>
                  <a:schemeClr val="hlink"/>
                </a:solidFill>
              </a:rPr>
              <a:t>0</a:t>
            </a:r>
            <a:r>
              <a:rPr lang="en-US" sz="2200" dirty="0"/>
              <a:t> </a:t>
            </a:r>
            <a:r>
              <a:rPr lang="en-US" sz="2200" dirty="0" smtClean="0"/>
              <a:t>then { </a:t>
            </a:r>
            <a:r>
              <a:rPr lang="en-US" sz="2200" dirty="0">
                <a:solidFill>
                  <a:schemeClr val="hlink"/>
                </a:solidFill>
              </a:rPr>
              <a:t>m</a:t>
            </a:r>
            <a:r>
              <a:rPr lang="en-US" sz="2200" dirty="0" smtClean="0">
                <a:solidFill>
                  <a:schemeClr val="hlink"/>
                </a:solidFill>
              </a:rPr>
              <a:t>ark(y):=</a:t>
            </a:r>
            <a:r>
              <a:rPr lang="en-US" sz="2200" dirty="0">
                <a:solidFill>
                  <a:schemeClr val="hlink"/>
                </a:solidFill>
              </a:rPr>
              <a:t>1</a:t>
            </a:r>
            <a:r>
              <a:rPr lang="en-US" sz="2200" dirty="0"/>
              <a:t>; </a:t>
            </a:r>
            <a:r>
              <a:rPr lang="en-US" sz="2200" dirty="0" smtClean="0"/>
              <a:t>return }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 smtClean="0"/>
              <a:t>   else       </a:t>
            </a:r>
            <a:r>
              <a:rPr lang="en-US" sz="2200" dirty="0">
                <a:solidFill>
                  <a:srgbClr val="FF0000"/>
                </a:solidFill>
              </a:rPr>
              <a:t>// m</a:t>
            </a:r>
            <a:r>
              <a:rPr lang="en-US" sz="2200" dirty="0" smtClean="0">
                <a:solidFill>
                  <a:srgbClr val="FF0000"/>
                </a:solidFill>
              </a:rPr>
              <a:t>ark(y)=</a:t>
            </a:r>
            <a:r>
              <a:rPr lang="en-US" sz="2200" dirty="0">
                <a:solidFill>
                  <a:srgbClr val="FF0000"/>
                </a:solidFill>
              </a:rPr>
              <a:t>1, </a:t>
            </a:r>
            <a:r>
              <a:rPr lang="en-US" sz="2200" dirty="0" smtClean="0">
                <a:solidFill>
                  <a:srgbClr val="FF0000"/>
                </a:solidFill>
              </a:rPr>
              <a:t>so one child already gone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   </a:t>
            </a:r>
            <a:r>
              <a:rPr lang="en-US" sz="2200" dirty="0" smtClean="0"/>
              <a:t>   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x:=y; </a:t>
            </a:r>
            <a:r>
              <a:rPr lang="en-US" sz="2200" dirty="0" smtClean="0">
                <a:solidFill>
                  <a:schemeClr val="hlink"/>
                </a:solidFill>
              </a:rPr>
              <a:t>y:=parent(x)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  move </a:t>
            </a:r>
            <a:r>
              <a:rPr lang="en-US" sz="2200" dirty="0">
                <a:solidFill>
                  <a:schemeClr val="hlink"/>
                </a:solidFill>
              </a:rPr>
              <a:t>x</a:t>
            </a:r>
            <a:r>
              <a:rPr lang="en-US" sz="2200" dirty="0"/>
              <a:t> </a:t>
            </a:r>
            <a:r>
              <a:rPr lang="en-US" sz="2200" dirty="0" smtClean="0"/>
              <a:t>with its subtree into the root list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     </a:t>
            </a:r>
            <a:r>
              <a:rPr lang="en-US" sz="2200" dirty="0" smtClean="0"/>
              <a:t> 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parent(x):=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</a:t>
            </a:r>
            <a:r>
              <a:rPr lang="en-US" sz="2200" dirty="0" smtClean="0"/>
              <a:t>; </a:t>
            </a:r>
            <a:r>
              <a:rPr lang="en-US" sz="2200" dirty="0" smtClean="0">
                <a:solidFill>
                  <a:schemeClr val="hlink"/>
                </a:solidFill>
              </a:rPr>
              <a:t>mark(x</a:t>
            </a:r>
            <a:r>
              <a:rPr lang="en-US" sz="2200" dirty="0">
                <a:solidFill>
                  <a:schemeClr val="hlink"/>
                </a:solidFill>
              </a:rPr>
              <a:t>):=0  </a:t>
            </a:r>
            <a:r>
              <a:rPr lang="en-US" sz="2200" dirty="0">
                <a:solidFill>
                  <a:srgbClr val="FF0000"/>
                </a:solidFill>
              </a:rPr>
              <a:t>// </a:t>
            </a:r>
            <a:r>
              <a:rPr lang="en-US" sz="2200" dirty="0" smtClean="0">
                <a:solidFill>
                  <a:srgbClr val="FF0000"/>
                </a:solidFill>
              </a:rPr>
              <a:t>roots do not need mark</a:t>
            </a:r>
            <a:endParaRPr lang="en-US" sz="22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564D-2D83-4E02-83BC-005787C24DF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F600-AC98-44B6-A867-FB8994664176}" type="slidenum">
              <a:rPr lang="de-DE"/>
              <a:pPr/>
              <a:t>76</a:t>
            </a:fld>
            <a:endParaRPr lang="de-DE"/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 flipH="1">
            <a:off x="4214810" y="4214819"/>
            <a:ext cx="28575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Example for delete operations:  </a:t>
            </a:r>
            <a:r>
              <a:rPr lang="en-US" dirty="0"/>
              <a:t>(    : </a:t>
            </a:r>
            <a:r>
              <a:rPr lang="en-US" dirty="0" smtClean="0"/>
              <a:t>mark=1</a:t>
            </a:r>
            <a:r>
              <a:rPr lang="en-US" dirty="0"/>
              <a:t>)</a:t>
            </a: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1042988" y="2708275"/>
            <a:ext cx="7345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52308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52308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45386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45386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46878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3895725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3895725" y="4795838"/>
            <a:ext cx="298450" cy="319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V="1">
            <a:off x="3500438" y="4954588"/>
            <a:ext cx="395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3203575" y="4795838"/>
            <a:ext cx="296863" cy="319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3203575" y="5486400"/>
            <a:ext cx="296863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>
            <a:off x="3351213" y="5114925"/>
            <a:ext cx="0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3449638" y="431800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 flipV="1">
            <a:off x="4143375" y="3521075"/>
            <a:ext cx="1087438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44" name="Line 24"/>
          <p:cNvSpPr>
            <a:spLocks noChangeShapeType="1"/>
          </p:cNvSpPr>
          <p:nvPr/>
        </p:nvSpPr>
        <p:spPr bwMode="auto">
          <a:xfrm>
            <a:off x="5380038" y="3627438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45" name="Line 25"/>
          <p:cNvSpPr>
            <a:spLocks noChangeShapeType="1"/>
          </p:cNvSpPr>
          <p:nvPr/>
        </p:nvSpPr>
        <p:spPr bwMode="auto">
          <a:xfrm>
            <a:off x="4043363" y="437197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H="1">
            <a:off x="6835775" y="346868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49" name="Oval 29"/>
          <p:cNvSpPr>
            <a:spLocks noChangeArrowheads="1"/>
          </p:cNvSpPr>
          <p:nvPr/>
        </p:nvSpPr>
        <p:spPr bwMode="auto">
          <a:xfrm>
            <a:off x="7875588" y="256540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50" name="Oval 30"/>
          <p:cNvSpPr>
            <a:spLocks noChangeArrowheads="1"/>
          </p:cNvSpPr>
          <p:nvPr/>
        </p:nvSpPr>
        <p:spPr bwMode="auto">
          <a:xfrm>
            <a:off x="7875588" y="3308350"/>
            <a:ext cx="296862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7181850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52" name="Oval 32"/>
          <p:cNvSpPr>
            <a:spLocks noChangeArrowheads="1"/>
          </p:cNvSpPr>
          <p:nvPr/>
        </p:nvSpPr>
        <p:spPr bwMode="auto">
          <a:xfrm>
            <a:off x="7181850" y="4000500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7331075" y="362743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54" name="Oval 34"/>
          <p:cNvSpPr>
            <a:spLocks noChangeArrowheads="1"/>
          </p:cNvSpPr>
          <p:nvPr/>
        </p:nvSpPr>
        <p:spPr bwMode="auto">
          <a:xfrm>
            <a:off x="6538913" y="33083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55" name="Oval 35"/>
          <p:cNvSpPr>
            <a:spLocks noChangeArrowheads="1"/>
          </p:cNvSpPr>
          <p:nvPr/>
        </p:nvSpPr>
        <p:spPr bwMode="auto">
          <a:xfrm>
            <a:off x="653891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56" name="Line 36"/>
          <p:cNvSpPr>
            <a:spLocks noChangeShapeType="1"/>
          </p:cNvSpPr>
          <p:nvPr/>
        </p:nvSpPr>
        <p:spPr bwMode="auto">
          <a:xfrm flipV="1">
            <a:off x="6143625" y="4211638"/>
            <a:ext cx="395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57" name="Oval 37"/>
          <p:cNvSpPr>
            <a:spLocks noChangeArrowheads="1"/>
          </p:cNvSpPr>
          <p:nvPr/>
        </p:nvSpPr>
        <p:spPr bwMode="auto">
          <a:xfrm>
            <a:off x="5846763" y="4052888"/>
            <a:ext cx="298450" cy="31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58" name="Oval 38"/>
          <p:cNvSpPr>
            <a:spLocks noChangeArrowheads="1"/>
          </p:cNvSpPr>
          <p:nvPr/>
        </p:nvSpPr>
        <p:spPr bwMode="auto">
          <a:xfrm>
            <a:off x="5846763" y="4743450"/>
            <a:ext cx="298450" cy="319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59" name="Line 39"/>
          <p:cNvSpPr>
            <a:spLocks noChangeShapeType="1"/>
          </p:cNvSpPr>
          <p:nvPr/>
        </p:nvSpPr>
        <p:spPr bwMode="auto">
          <a:xfrm>
            <a:off x="5995988" y="4370388"/>
            <a:ext cx="0" cy="373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6092825" y="3575050"/>
            <a:ext cx="4953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61" name="Line 41"/>
          <p:cNvSpPr>
            <a:spLocks noChangeShapeType="1"/>
          </p:cNvSpPr>
          <p:nvPr/>
        </p:nvSpPr>
        <p:spPr bwMode="auto">
          <a:xfrm flipV="1">
            <a:off x="5476875" y="2778125"/>
            <a:ext cx="2398713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H="1">
            <a:off x="7478713" y="3468688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>
            <a:off x="8023225" y="2884488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>
            <a:off x="6688138" y="3629025"/>
            <a:ext cx="0" cy="42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5527675" y="3468688"/>
            <a:ext cx="1038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69" name="Oval 49"/>
          <p:cNvSpPr>
            <a:spLocks noChangeArrowheads="1"/>
          </p:cNvSpPr>
          <p:nvPr/>
        </p:nvSpPr>
        <p:spPr bwMode="auto">
          <a:xfrm>
            <a:off x="6444208" y="1772816"/>
            <a:ext cx="298450" cy="3190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971" name="Line 51"/>
          <p:cNvSpPr>
            <a:spLocks noChangeShapeType="1"/>
          </p:cNvSpPr>
          <p:nvPr/>
        </p:nvSpPr>
        <p:spPr bwMode="auto">
          <a:xfrm flipV="1">
            <a:off x="6804025" y="2852738"/>
            <a:ext cx="110331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flipH="1">
            <a:off x="4857752" y="421481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 flipV="1">
            <a:off x="6786578" y="2857496"/>
            <a:ext cx="110331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Line 36"/>
          <p:cNvSpPr>
            <a:spLocks noChangeShapeType="1"/>
          </p:cNvSpPr>
          <p:nvPr/>
        </p:nvSpPr>
        <p:spPr bwMode="auto">
          <a:xfrm flipV="1">
            <a:off x="4214810" y="4214818"/>
            <a:ext cx="103823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 flipH="1">
            <a:off x="7429520" y="2928934"/>
            <a:ext cx="500066" cy="4286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 flipH="1">
            <a:off x="4786314" y="3571876"/>
            <a:ext cx="500066" cy="5000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none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3851920" y="4869160"/>
            <a:ext cx="432122" cy="217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 flipV="1">
            <a:off x="3851920" y="4869160"/>
            <a:ext cx="432122" cy="2160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3131840" y="4869160"/>
            <a:ext cx="432122" cy="217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flipV="1">
            <a:off x="3131840" y="4869160"/>
            <a:ext cx="432122" cy="2160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4427984" y="4077072"/>
            <a:ext cx="432122" cy="217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 flipV="1">
            <a:off x="4427984" y="4077072"/>
            <a:ext cx="432122" cy="2160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13873E-6 L -0.22048 -0.43006 " pathEditMode="relative" ptsTypes="AA">
                                      <p:cBhvr>
                                        <p:cTn id="33" dur="2000" fill="hold"/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0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50867E-6 L -0.26771 -0.31468 " pathEditMode="relative" ptsTypes="AA">
                                      <p:cBhvr>
                                        <p:cTn id="78" dur="20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0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9444 -0.22035 " pathEditMode="relative" ptsTypes="AA">
                                      <p:cBhvr>
                                        <p:cTn id="113" dur="2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0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0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09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135" dur="2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137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2604 -0.11538 " pathEditMode="relative" ptsTypes="AA">
                                      <p:cBhvr>
                                        <p:cTn id="139" dur="2000" fill="hold"/>
                                        <p:tgtEl>
                                          <p:spTgt spid="20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000"/>
                            </p:stCondLst>
                            <p:childTnLst>
                              <p:par>
                                <p:cTn id="1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42" grpId="0" animBg="1"/>
      <p:bldP spid="209926" grpId="0" animBg="1"/>
      <p:bldP spid="209927" grpId="0" animBg="1"/>
      <p:bldP spid="209928" grpId="0" animBg="1"/>
      <p:bldP spid="209929" grpId="0" animBg="1"/>
      <p:bldP spid="209930" grpId="0" animBg="1"/>
      <p:bldP spid="209931" grpId="0" animBg="1"/>
      <p:bldP spid="209933" grpId="0" animBg="1"/>
      <p:bldP spid="209934" grpId="0" animBg="1"/>
      <p:bldP spid="209934" grpId="1" animBg="1"/>
      <p:bldP spid="209935" grpId="0" animBg="1"/>
      <p:bldP spid="209936" grpId="0" animBg="1"/>
      <p:bldP spid="209937" grpId="0" animBg="1"/>
      <p:bldP spid="209938" grpId="0" animBg="1"/>
      <p:bldP spid="209939" grpId="0" animBg="1"/>
      <p:bldP spid="209944" grpId="0" animBg="1"/>
      <p:bldP spid="209945" grpId="0" animBg="1"/>
      <p:bldP spid="209961" grpId="0" animBg="1"/>
      <p:bldP spid="209967" grpId="0" animBg="1"/>
      <p:bldP spid="209971" grpId="1" animBg="1"/>
      <p:bldP spid="44" grpId="0" animBg="1"/>
      <p:bldP spid="45" grpId="0" animBg="1"/>
      <p:bldP spid="46" grpId="0" animBg="1"/>
      <p:bldP spid="46" grpId="1" animBg="1"/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4589F-FC52-47F6-8488-3F33CD3A1A67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7389B-EAC8-40E1-8AA8-72BB5C63F2A9}" type="slidenum">
              <a:rPr lang="de-DE"/>
              <a:pPr/>
              <a:t>77</a:t>
            </a:fld>
            <a:endParaRPr lang="de-DE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Algorithm </a:t>
            </a:r>
            <a:r>
              <a:rPr lang="en-US" sz="2600" dirty="0" err="1">
                <a:solidFill>
                  <a:schemeClr val="accent2"/>
                </a:solidFill>
              </a:rPr>
              <a:t>decreaseKey</a:t>
            </a:r>
            <a:r>
              <a:rPr lang="en-US" sz="2600" dirty="0">
                <a:solidFill>
                  <a:schemeClr val="accent2"/>
                </a:solidFill>
              </a:rPr>
              <a:t>(x,</a:t>
            </a:r>
            <a:r>
              <a:rPr lang="en-US" sz="26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600" dirty="0">
                <a:solidFill>
                  <a:schemeClr val="accent2"/>
                </a:solidFill>
              </a:rPr>
              <a:t>):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>
                <a:solidFill>
                  <a:schemeClr val="hlink"/>
                </a:solidFill>
              </a:rPr>
              <a:t>y:=parent(x)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move </a:t>
            </a:r>
            <a:r>
              <a:rPr lang="en-US" sz="2600" dirty="0">
                <a:solidFill>
                  <a:schemeClr val="hlink"/>
                </a:solidFill>
              </a:rPr>
              <a:t>x</a:t>
            </a:r>
            <a:r>
              <a:rPr lang="en-US" sz="2600" dirty="0"/>
              <a:t> </a:t>
            </a:r>
            <a:r>
              <a:rPr lang="en-US" sz="2600" dirty="0" smtClean="0"/>
              <a:t>with its subtree into root list</a:t>
            </a:r>
            <a:br>
              <a:rPr lang="en-US" sz="2600" dirty="0" smtClean="0"/>
            </a:b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parent(x):=NULL</a:t>
            </a:r>
            <a:r>
              <a:rPr lang="en-US" sz="2600" dirty="0" smtClean="0"/>
              <a:t>;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mark(x):=0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600" dirty="0">
                <a:solidFill>
                  <a:schemeClr val="hlink"/>
                </a:solidFill>
              </a:rPr>
              <a:t>key(x):=key(x)-</a:t>
            </a:r>
            <a:r>
              <a:rPr lang="en-US" sz="26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600" dirty="0">
                <a:solidFill>
                  <a:schemeClr val="hlink"/>
                </a:solidFill>
              </a:rPr>
              <a:t/>
            </a:r>
            <a:br>
              <a:rPr lang="en-US" sz="2600" dirty="0">
                <a:solidFill>
                  <a:schemeClr val="hlink"/>
                </a:solidFill>
              </a:rPr>
            </a:br>
            <a:r>
              <a:rPr lang="en-US" sz="2600" dirty="0" smtClean="0"/>
              <a:t>update min-pointer</a:t>
            </a:r>
            <a:br>
              <a:rPr lang="en-US" sz="2600" dirty="0" smtClean="0"/>
            </a:br>
            <a:r>
              <a:rPr lang="en-US" sz="2600" dirty="0"/>
              <a:t>while</a:t>
            </a:r>
            <a:r>
              <a:rPr lang="en-US" sz="2600" dirty="0">
                <a:solidFill>
                  <a:schemeClr val="hlink"/>
                </a:solidFill>
              </a:rPr>
              <a:t> </a:t>
            </a:r>
            <a:r>
              <a:rPr lang="en-US" sz="2600" dirty="0" err="1">
                <a:solidFill>
                  <a:schemeClr val="hlink"/>
                </a:solidFill>
              </a:rPr>
              <a:t>y</a:t>
            </a:r>
            <a:r>
              <a:rPr lang="en-US" sz="2600" dirty="0" err="1">
                <a:solidFill>
                  <a:schemeClr val="hlink"/>
                </a:solidFill>
                <a:latin typeface="Lucida Sans Unicode"/>
                <a:cs typeface="Lucida Sans Unicode"/>
              </a:rPr>
              <a:t>≠</a:t>
            </a:r>
            <a:r>
              <a:rPr lang="en-US" sz="2600" dirty="0" err="1">
                <a:solidFill>
                  <a:schemeClr val="hlink"/>
                </a:solidFill>
              </a:rPr>
              <a:t>NULL</a:t>
            </a:r>
            <a:r>
              <a:rPr lang="en-US" sz="2600" dirty="0"/>
              <a:t> do      </a:t>
            </a:r>
            <a:r>
              <a:rPr lang="en-US" sz="2600" dirty="0">
                <a:solidFill>
                  <a:srgbClr val="FF0000"/>
                </a:solidFill>
              </a:rPr>
              <a:t>// parent node of x exists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     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rank(y):=rank(y)-1  </a:t>
            </a:r>
            <a:r>
              <a:rPr lang="en-US" sz="2600" dirty="0">
                <a:solidFill>
                  <a:srgbClr val="FF0000"/>
                </a:solidFill>
              </a:rPr>
              <a:t>// one more child gone</a:t>
            </a:r>
            <a:br>
              <a:rPr lang="en-US" sz="2600" dirty="0">
                <a:solidFill>
                  <a:srgbClr val="FF0000"/>
                </a:solidFill>
              </a:rPr>
            </a:br>
            <a:r>
              <a:rPr lang="en-US" sz="2600" dirty="0">
                <a:solidFill>
                  <a:srgbClr val="FF0000"/>
                </a:solidFill>
              </a:rPr>
              <a:t>  </a:t>
            </a:r>
            <a:r>
              <a:rPr lang="en-US" sz="2600" dirty="0" smtClean="0">
                <a:solidFill>
                  <a:srgbClr val="FF0000"/>
                </a:solidFill>
              </a:rPr>
              <a:t>    </a:t>
            </a:r>
            <a:r>
              <a:rPr lang="en-US" sz="2600" dirty="0" smtClean="0"/>
              <a:t>if </a:t>
            </a:r>
            <a:r>
              <a:rPr lang="en-US" sz="2600" dirty="0" smtClean="0">
                <a:solidFill>
                  <a:schemeClr val="hlink"/>
                </a:solidFill>
              </a:rPr>
              <a:t>parent(y)=NULL</a:t>
            </a:r>
            <a:r>
              <a:rPr lang="en-US" sz="2600" dirty="0" smtClean="0"/>
              <a:t> then return </a:t>
            </a:r>
            <a:r>
              <a:rPr lang="en-US" sz="2600" dirty="0">
                <a:solidFill>
                  <a:srgbClr val="FF0000"/>
                </a:solidFill>
              </a:rPr>
              <a:t>// y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is </a:t>
            </a:r>
            <a:r>
              <a:rPr lang="en-US" sz="2600" dirty="0" smtClean="0">
                <a:solidFill>
                  <a:srgbClr val="FF0000"/>
                </a:solidFill>
              </a:rPr>
              <a:t>root node: done</a:t>
            </a:r>
            <a:r>
              <a:rPr lang="en-US" sz="2600" dirty="0">
                <a:solidFill>
                  <a:srgbClr val="FF0000"/>
                </a:solidFill>
              </a:rPr>
              <a:t/>
            </a:r>
            <a:br>
              <a:rPr lang="en-US" sz="2600" dirty="0">
                <a:solidFill>
                  <a:srgbClr val="FF0000"/>
                </a:solidFill>
              </a:rPr>
            </a:br>
            <a:r>
              <a:rPr lang="en-US" sz="2600" dirty="0"/>
              <a:t>         if </a:t>
            </a:r>
            <a:r>
              <a:rPr lang="en-US" sz="2600" dirty="0">
                <a:solidFill>
                  <a:schemeClr val="hlink"/>
                </a:solidFill>
              </a:rPr>
              <a:t>m</a:t>
            </a:r>
            <a:r>
              <a:rPr lang="en-US" sz="2600" dirty="0" smtClean="0">
                <a:solidFill>
                  <a:schemeClr val="hlink"/>
                </a:solidFill>
              </a:rPr>
              <a:t>ark(y</a:t>
            </a:r>
            <a:r>
              <a:rPr lang="en-US" sz="2600" dirty="0">
                <a:solidFill>
                  <a:schemeClr val="hlink"/>
                </a:solidFill>
              </a:rPr>
              <a:t>)=0</a:t>
            </a:r>
            <a:r>
              <a:rPr lang="en-US" sz="2600" dirty="0"/>
              <a:t> </a:t>
            </a:r>
            <a:r>
              <a:rPr lang="en-US" sz="2600" dirty="0" smtClean="0"/>
              <a:t>then { </a:t>
            </a:r>
            <a:r>
              <a:rPr lang="en-US" sz="2600" dirty="0">
                <a:solidFill>
                  <a:schemeClr val="hlink"/>
                </a:solidFill>
              </a:rPr>
              <a:t>m</a:t>
            </a:r>
            <a:r>
              <a:rPr lang="en-US" sz="2600" dirty="0" smtClean="0">
                <a:solidFill>
                  <a:schemeClr val="hlink"/>
                </a:solidFill>
              </a:rPr>
              <a:t>ark(y</a:t>
            </a:r>
            <a:r>
              <a:rPr lang="en-US" sz="2600" dirty="0">
                <a:solidFill>
                  <a:schemeClr val="hlink"/>
                </a:solidFill>
              </a:rPr>
              <a:t>):=1</a:t>
            </a:r>
            <a:r>
              <a:rPr lang="en-US" sz="2600" dirty="0"/>
              <a:t>; </a:t>
            </a:r>
            <a:r>
              <a:rPr lang="en-US" sz="2600" dirty="0" smtClean="0"/>
              <a:t>return }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         else    </a:t>
            </a:r>
            <a:r>
              <a:rPr lang="en-US" sz="2600" dirty="0" smtClean="0">
                <a:solidFill>
                  <a:srgbClr val="FF0000"/>
                </a:solidFill>
              </a:rPr>
              <a:t>// </a:t>
            </a:r>
            <a:r>
              <a:rPr lang="en-US" sz="2600" dirty="0">
                <a:solidFill>
                  <a:srgbClr val="FF0000"/>
                </a:solidFill>
              </a:rPr>
              <a:t>m</a:t>
            </a:r>
            <a:r>
              <a:rPr lang="en-US" sz="2600" dirty="0" smtClean="0">
                <a:solidFill>
                  <a:srgbClr val="FF0000"/>
                </a:solidFill>
              </a:rPr>
              <a:t>ark(y</a:t>
            </a:r>
            <a:r>
              <a:rPr lang="en-US" sz="2600" dirty="0">
                <a:solidFill>
                  <a:srgbClr val="FF0000"/>
                </a:solidFill>
              </a:rPr>
              <a:t>)=1, so one child already gone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           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x:=y; </a:t>
            </a:r>
            <a:r>
              <a:rPr lang="en-US" sz="2600" dirty="0">
                <a:solidFill>
                  <a:schemeClr val="hlink"/>
                </a:solidFill>
              </a:rPr>
              <a:t>y</a:t>
            </a:r>
            <a:r>
              <a:rPr lang="en-US" sz="2600" dirty="0" smtClean="0">
                <a:solidFill>
                  <a:schemeClr val="hlink"/>
                </a:solidFill>
              </a:rPr>
              <a:t>:=parent(x</a:t>
            </a:r>
            <a:r>
              <a:rPr lang="en-US" sz="2600" dirty="0">
                <a:solidFill>
                  <a:schemeClr val="hlink"/>
                </a:solidFill>
              </a:rPr>
              <a:t>)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            move </a:t>
            </a:r>
            <a:r>
              <a:rPr lang="en-US" sz="2600" dirty="0">
                <a:solidFill>
                  <a:schemeClr val="hlink"/>
                </a:solidFill>
              </a:rPr>
              <a:t>x</a:t>
            </a:r>
            <a:r>
              <a:rPr lang="en-US" sz="2600" dirty="0"/>
              <a:t> with its subtree into the root list</a:t>
            </a:r>
            <a:br>
              <a:rPr lang="en-US" sz="2600" dirty="0"/>
            </a:br>
            <a:r>
              <a:rPr lang="en-US" sz="2600" dirty="0"/>
              <a:t>           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parent(x):=NULL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           </a:t>
            </a:r>
            <a:r>
              <a:rPr lang="en-US" sz="2600" dirty="0" smtClean="0">
                <a:solidFill>
                  <a:schemeClr val="hlink"/>
                </a:solidFill>
              </a:rPr>
              <a:t>mark(x</a:t>
            </a:r>
            <a:r>
              <a:rPr lang="en-US" sz="2600" dirty="0">
                <a:solidFill>
                  <a:schemeClr val="hlink"/>
                </a:solidFill>
              </a:rPr>
              <a:t>):=0  </a:t>
            </a:r>
            <a:r>
              <a:rPr lang="en-US" sz="2600" dirty="0">
                <a:solidFill>
                  <a:srgbClr val="FF0000"/>
                </a:solidFill>
              </a:rPr>
              <a:t>// roots do not need </a:t>
            </a:r>
            <a:r>
              <a:rPr lang="en-US" sz="2600" dirty="0" smtClean="0">
                <a:solidFill>
                  <a:srgbClr val="FF0000"/>
                </a:solidFill>
              </a:rPr>
              <a:t>mark</a:t>
            </a:r>
            <a:endParaRPr lang="en-US" sz="26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</a:t>
            </a:r>
            <a:r>
              <a:rPr lang="en-US" sz="2800" dirty="0" smtClean="0"/>
              <a:t> </a:t>
            </a:r>
            <a:endParaRPr lang="en-US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1EFD-68D3-41EB-ABF3-425C0608D811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2D14-AFB9-4EA9-AB87-9530B037BF9D}" type="slidenum">
              <a:rPr lang="de-DE"/>
              <a:pPr/>
              <a:t>78</a:t>
            </a:fld>
            <a:endParaRPr lang="de-DE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Runtime: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err="1"/>
              <a:t>deleteMin</a:t>
            </a:r>
            <a:r>
              <a:rPr lang="en-US" sz="2800" dirty="0" smtClean="0"/>
              <a:t>(): </a:t>
            </a:r>
            <a:r>
              <a:rPr lang="en-US" sz="2800" dirty="0" smtClean="0">
                <a:solidFill>
                  <a:schemeClr val="hlink"/>
                </a:solidFill>
              </a:rPr>
              <a:t>O(max</a:t>
            </a:r>
            <a:r>
              <a:rPr lang="en-US" sz="2800" dirty="0">
                <a:solidFill>
                  <a:schemeClr val="hlink"/>
                </a:solidFill>
              </a:rPr>
              <a:t>. </a:t>
            </a:r>
            <a:r>
              <a:rPr lang="en-US" sz="2800" dirty="0" smtClean="0">
                <a:solidFill>
                  <a:schemeClr val="hlink"/>
                </a:solidFill>
              </a:rPr>
              <a:t>rank </a:t>
            </a:r>
            <a:r>
              <a:rPr lang="en-US" sz="2800" dirty="0">
                <a:solidFill>
                  <a:schemeClr val="hlink"/>
                </a:solidFill>
              </a:rPr>
              <a:t>+ </a:t>
            </a:r>
            <a:r>
              <a:rPr lang="en-US" sz="2800" dirty="0" smtClean="0">
                <a:solidFill>
                  <a:schemeClr val="hlink"/>
                </a:solidFill>
              </a:rPr>
              <a:t>#tree </a:t>
            </a:r>
            <a:r>
              <a:rPr lang="en-US" sz="2800" dirty="0" err="1" smtClean="0">
                <a:solidFill>
                  <a:schemeClr val="hlink"/>
                </a:solidFill>
              </a:rPr>
              <a:t>mergings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</a:t>
            </a:r>
            <a:r>
              <a:rPr lang="en-US" sz="2800" dirty="0" smtClean="0"/>
              <a:t>elete(x):</a:t>
            </a:r>
            <a:r>
              <a:rPr lang="en-US" sz="2800" dirty="0" smtClean="0">
                <a:solidFill>
                  <a:schemeClr val="hlink"/>
                </a:solidFill>
              </a:rPr>
              <a:t> O(max. rank + #cascading cuts)</a:t>
            </a:r>
            <a:br>
              <a:rPr lang="en-US" sz="2800" dirty="0" smtClean="0">
                <a:solidFill>
                  <a:schemeClr val="hlink"/>
                </a:solidFill>
              </a:rPr>
            </a:br>
            <a:r>
              <a:rPr lang="en-US" sz="2800" dirty="0"/>
              <a:t>i.e., #relocated marked </a:t>
            </a:r>
            <a:r>
              <a:rPr lang="en-US" sz="2800" dirty="0" smtClean="0"/>
              <a:t>nodes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decreaseKey</a:t>
            </a:r>
            <a:r>
              <a:rPr lang="en-US" sz="2800" dirty="0" smtClean="0"/>
              <a:t>(x</a:t>
            </a:r>
            <a:r>
              <a:rPr lang="en-US" sz="2800" dirty="0"/>
              <a:t>,</a:t>
            </a:r>
            <a:r>
              <a:rPr lang="en-US" sz="2800" dirty="0">
                <a:latin typeface="Symbol" pitchFamily="18" charset="2"/>
                <a:sym typeface="Symbol" pitchFamily="18" charset="2"/>
              </a:rPr>
              <a:t></a:t>
            </a:r>
            <a:r>
              <a:rPr lang="en-US" sz="2800" dirty="0" smtClean="0"/>
              <a:t>): </a:t>
            </a:r>
            <a:r>
              <a:rPr lang="en-US" sz="2800" dirty="0" smtClean="0">
                <a:solidFill>
                  <a:schemeClr val="hlink"/>
                </a:solidFill>
              </a:rPr>
              <a:t>O(1 </a:t>
            </a:r>
            <a:r>
              <a:rPr lang="en-US" sz="2800" dirty="0">
                <a:solidFill>
                  <a:schemeClr val="hlink"/>
                </a:solidFill>
              </a:rPr>
              <a:t>+ </a:t>
            </a:r>
            <a:r>
              <a:rPr lang="en-US" sz="2800" dirty="0" smtClean="0">
                <a:solidFill>
                  <a:schemeClr val="hlink"/>
                </a:solidFill>
              </a:rPr>
              <a:t>#cascading cuts)</a:t>
            </a:r>
            <a:br>
              <a:rPr lang="en-US" sz="2800" dirty="0" smtClean="0">
                <a:solidFill>
                  <a:schemeClr val="hlink"/>
                </a:solidFill>
              </a:rPr>
            </a:br>
            <a:r>
              <a:rPr lang="en-US" sz="2800" dirty="0">
                <a:solidFill>
                  <a:schemeClr val="hlink"/>
                </a:solidFill>
              </a:rPr>
              <a:t/>
            </a:r>
            <a:br>
              <a:rPr lang="en-US" sz="2800" dirty="0">
                <a:solidFill>
                  <a:schemeClr val="hlink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We will see:</a:t>
            </a:r>
            <a:r>
              <a:rPr lang="en-US" sz="2800" dirty="0" smtClean="0"/>
              <a:t> runtime of </a:t>
            </a:r>
            <a:r>
              <a:rPr lang="en-US" sz="2800" dirty="0" err="1" smtClean="0"/>
              <a:t>deleteMin</a:t>
            </a:r>
            <a:r>
              <a:rPr lang="en-US" sz="2800" dirty="0" smtClean="0"/>
              <a:t> can reach </a:t>
            </a:r>
            <a:r>
              <a:rPr lang="en-US" sz="2800" dirty="0" smtClean="0">
                <a:solidFill>
                  <a:schemeClr val="hlink"/>
                </a:solidFill>
                <a:latin typeface="Symbol" pitchFamily="18" charset="2"/>
              </a:rPr>
              <a:t>Q</a:t>
            </a:r>
            <a:r>
              <a:rPr lang="en-US" sz="2800" dirty="0" smtClean="0">
                <a:solidFill>
                  <a:schemeClr val="hlink"/>
                </a:solidFill>
              </a:rPr>
              <a:t>(n)</a:t>
            </a:r>
            <a:r>
              <a:rPr lang="en-US" sz="2800" dirty="0" smtClean="0"/>
              <a:t>, but on average over a </a:t>
            </a:r>
            <a:r>
              <a:rPr lang="en-US" sz="2800" dirty="0" smtClean="0">
                <a:solidFill>
                  <a:srgbClr val="FF0000"/>
                </a:solidFill>
              </a:rPr>
              <a:t>sequence of </a:t>
            </a:r>
            <a:r>
              <a:rPr lang="en-US" sz="2800" dirty="0" smtClean="0"/>
              <a:t>operations </a:t>
            </a:r>
            <a:r>
              <a:rPr lang="en-US" sz="2800" dirty="0" smtClean="0">
                <a:solidFill>
                  <a:srgbClr val="FF0000"/>
                </a:solidFill>
              </a:rPr>
              <a:t>much better </a:t>
            </a:r>
            <a:r>
              <a:rPr lang="en-US" sz="2800" dirty="0" smtClean="0"/>
              <a:t>(even in the worst case).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715F-DCEF-43BF-A45B-C4288901C450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9E30-47B7-4DE2-891D-CF3F0E097B3C}" type="slidenum">
              <a:rPr lang="de-DE"/>
              <a:pPr/>
              <a:t>79</a:t>
            </a:fld>
            <a:endParaRPr lang="de-DE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Analysis</a:t>
            </a:r>
            <a:endParaRPr lang="en-US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Consider a sequence of </a:t>
            </a:r>
            <a:r>
              <a:rPr lang="en-US" sz="2800" dirty="0">
                <a:solidFill>
                  <a:schemeClr val="hlink"/>
                </a:solidFill>
              </a:rPr>
              <a:t>n</a:t>
            </a:r>
            <a:r>
              <a:rPr lang="en-US" sz="2800" dirty="0"/>
              <a:t> </a:t>
            </a:r>
            <a:r>
              <a:rPr lang="en-US" sz="2800" dirty="0" smtClean="0"/>
              <a:t>operations on an 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initially empty Fibonacci heap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Sum of individual worst case costs too high!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Average-case </a:t>
            </a:r>
            <a:r>
              <a:rPr lang="en-US" sz="2800" dirty="0" smtClean="0"/>
              <a:t>analysis does not mean much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Better: amortized analysis</a:t>
            </a:r>
            <a:r>
              <a:rPr lang="en-US" sz="2800" dirty="0" smtClean="0"/>
              <a:t>, i.e., </a:t>
            </a:r>
            <a:r>
              <a:rPr lang="en-US" sz="2800" dirty="0" smtClean="0">
                <a:solidFill>
                  <a:schemeClr val="accent2"/>
                </a:solidFill>
              </a:rPr>
              <a:t>average</a:t>
            </a:r>
            <a:r>
              <a:rPr lang="en-US" sz="2800" dirty="0" smtClean="0"/>
              <a:t> cost of operations in the </a:t>
            </a:r>
            <a:r>
              <a:rPr lang="en-US" sz="2800" dirty="0" smtClean="0">
                <a:solidFill>
                  <a:schemeClr val="accent2"/>
                </a:solidFill>
              </a:rPr>
              <a:t>worst case</a:t>
            </a:r>
            <a:r>
              <a:rPr lang="en-US" sz="2800" dirty="0" smtClean="0"/>
              <a:t> (i.e., a sequence of operations with overall maximum runtime)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EF5-175D-4D3E-8033-B0105BFC14E6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5283-11A1-470A-AFE8-525A1ADB564F}" type="slidenum">
              <a:rPr lang="de-DE"/>
              <a:pPr/>
              <a:t>8</a:t>
            </a:fld>
            <a:endParaRPr lang="de-DE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259075" name="Oval 3"/>
          <p:cNvSpPr>
            <a:spLocks noChangeArrowheads="1"/>
          </p:cNvSpPr>
          <p:nvPr/>
        </p:nvSpPr>
        <p:spPr bwMode="auto">
          <a:xfrm>
            <a:off x="1116013" y="2636838"/>
            <a:ext cx="6840537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59076" name="Oval 4"/>
          <p:cNvSpPr>
            <a:spLocks noChangeArrowheads="1"/>
          </p:cNvSpPr>
          <p:nvPr/>
        </p:nvSpPr>
        <p:spPr bwMode="auto">
          <a:xfrm>
            <a:off x="2627313" y="31416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9077" name="Oval 5"/>
          <p:cNvSpPr>
            <a:spLocks noChangeArrowheads="1"/>
          </p:cNvSpPr>
          <p:nvPr/>
        </p:nvSpPr>
        <p:spPr bwMode="auto">
          <a:xfrm>
            <a:off x="3995738" y="29972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59080" name="Oval 8"/>
          <p:cNvSpPr>
            <a:spLocks noChangeArrowheads="1"/>
          </p:cNvSpPr>
          <p:nvPr/>
        </p:nvSpPr>
        <p:spPr bwMode="auto">
          <a:xfrm>
            <a:off x="2700338" y="44370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1042988" y="1557338"/>
            <a:ext cx="18004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delete(8)</a:t>
            </a:r>
            <a:endParaRPr lang="en-US" sz="3200" dirty="0"/>
          </a:p>
        </p:txBody>
      </p:sp>
      <p:sp>
        <p:nvSpPr>
          <p:cNvPr id="259082" name="Oval 10"/>
          <p:cNvSpPr>
            <a:spLocks noChangeArrowheads="1"/>
          </p:cNvSpPr>
          <p:nvPr/>
        </p:nvSpPr>
        <p:spPr bwMode="auto">
          <a:xfrm>
            <a:off x="3924300" y="46529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59083" name="Oval 11"/>
          <p:cNvSpPr>
            <a:spLocks noChangeArrowheads="1"/>
          </p:cNvSpPr>
          <p:nvPr/>
        </p:nvSpPr>
        <p:spPr bwMode="auto">
          <a:xfrm>
            <a:off x="4427538" y="37893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1DD9-26B5-471C-885F-95A572D0F30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DAA-60FD-4204-B2DD-50ECF7963047}" type="slidenum">
              <a:rPr lang="de-DE"/>
              <a:pPr/>
              <a:t>80</a:t>
            </a:fld>
            <a:endParaRPr lang="de-DE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Amortized Analysis</a:t>
            </a:r>
            <a:endParaRPr lang="de-DE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Recall:</a:t>
            </a: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Theorem 1.5:</a:t>
            </a:r>
            <a:r>
              <a:rPr lang="de-DE" dirty="0" smtClean="0"/>
              <a:t> Let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 </a:t>
            </a:r>
            <a:r>
              <a:rPr lang="de-DE" dirty="0" smtClean="0"/>
              <a:t>be the state space of a data structure, </a:t>
            </a:r>
            <a:r>
              <a:rPr lang="de-DE" dirty="0" smtClean="0">
                <a:solidFill>
                  <a:schemeClr val="hlink"/>
                </a:solidFill>
              </a:rPr>
              <a:t>s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/>
              <a:t> be its initial state, </a:t>
            </a:r>
            <a:r>
              <a:rPr lang="de-DE" dirty="0"/>
              <a:t>a</a:t>
            </a:r>
            <a:r>
              <a:rPr lang="de-DE" dirty="0" smtClean="0"/>
              <a:t>nd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>
                <a:solidFill>
                  <a:schemeClr val="hlink"/>
                </a:solidFill>
              </a:rPr>
              <a:t>:</a:t>
            </a:r>
            <a:r>
              <a:rPr lang="de-DE" dirty="0" smtClean="0">
                <a:solidFill>
                  <a:schemeClr val="hlink"/>
                </a:solidFill>
              </a:rPr>
              <a:t>S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→ℝ</a:t>
            </a:r>
            <a:r>
              <a:rPr lang="de-DE" baseline="-25000" dirty="0">
                <a:solidFill>
                  <a:schemeClr val="hlink"/>
                </a:solidFill>
              </a:rPr>
              <a:t>≥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/>
              <a:t> be a non-negative function</a:t>
            </a:r>
            <a:r>
              <a:rPr lang="de-DE" dirty="0"/>
              <a:t>. </a:t>
            </a:r>
            <a:r>
              <a:rPr lang="de-DE" dirty="0" smtClean="0"/>
              <a:t>Given an </a:t>
            </a:r>
            <a:r>
              <a:rPr lang="de-DE" dirty="0"/>
              <a:t>o</a:t>
            </a:r>
            <a:r>
              <a:rPr lang="de-DE" dirty="0" smtClean="0"/>
              <a:t>peration </a:t>
            </a:r>
            <a:r>
              <a:rPr lang="de-DE" dirty="0">
                <a:solidFill>
                  <a:schemeClr val="hlink"/>
                </a:solidFill>
              </a:rPr>
              <a:t>X</a:t>
            </a:r>
            <a:r>
              <a:rPr lang="de-DE" dirty="0"/>
              <a:t> </a:t>
            </a:r>
            <a:r>
              <a:rPr lang="de-DE" dirty="0" smtClean="0"/>
              <a:t>and a state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s 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→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s´</a:t>
            </a:r>
            <a:r>
              <a:rPr lang="de-DE" dirty="0"/>
              <a:t> </a:t>
            </a:r>
            <a:r>
              <a:rPr lang="de-DE" dirty="0" smtClean="0"/>
              <a:t>, we define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dirty="0"/>
              <a:t>            </a:t>
            </a:r>
            <a:r>
              <a:rPr lang="de-DE" dirty="0">
                <a:solidFill>
                  <a:schemeClr val="hlink"/>
                </a:solidFill>
              </a:rPr>
              <a:t>A</a:t>
            </a:r>
            <a:r>
              <a:rPr lang="de-DE" baseline="-25000" dirty="0">
                <a:solidFill>
                  <a:schemeClr val="hlink"/>
                </a:solidFill>
              </a:rPr>
              <a:t>X</a:t>
            </a:r>
            <a:r>
              <a:rPr lang="de-DE" dirty="0">
                <a:solidFill>
                  <a:schemeClr val="hlink"/>
                </a:solidFill>
              </a:rPr>
              <a:t>(s) := T</a:t>
            </a:r>
            <a:r>
              <a:rPr lang="de-DE" baseline="-25000" dirty="0">
                <a:solidFill>
                  <a:schemeClr val="hlink"/>
                </a:solidFill>
              </a:rPr>
              <a:t>X</a:t>
            </a:r>
            <a:r>
              <a:rPr lang="de-DE" dirty="0">
                <a:solidFill>
                  <a:schemeClr val="hlink"/>
                </a:solidFill>
              </a:rPr>
              <a:t>(s</a:t>
            </a:r>
            <a:r>
              <a:rPr lang="de-DE" dirty="0" smtClean="0">
                <a:solidFill>
                  <a:schemeClr val="hlink"/>
                </a:solidFill>
              </a:rPr>
              <a:t>) + (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>
                <a:solidFill>
                  <a:schemeClr val="hlink"/>
                </a:solidFill>
              </a:rPr>
              <a:t>(s´) -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>
                <a:solidFill>
                  <a:schemeClr val="hlink"/>
                </a:solidFill>
              </a:rPr>
              <a:t>(s</a:t>
            </a:r>
            <a:r>
              <a:rPr lang="de-DE" dirty="0" smtClean="0">
                <a:solidFill>
                  <a:schemeClr val="hlink"/>
                </a:solidFill>
              </a:rPr>
              <a:t>)).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dirty="0" smtClean="0"/>
              <a:t>Then the functions </a:t>
            </a:r>
            <a:r>
              <a:rPr lang="de-DE" dirty="0">
                <a:solidFill>
                  <a:schemeClr val="hlink"/>
                </a:solidFill>
              </a:rPr>
              <a:t>A</a:t>
            </a:r>
            <a:r>
              <a:rPr lang="de-DE" baseline="-25000" dirty="0">
                <a:solidFill>
                  <a:schemeClr val="hlink"/>
                </a:solidFill>
              </a:rPr>
              <a:t>X</a:t>
            </a:r>
            <a:r>
              <a:rPr lang="de-DE" dirty="0">
                <a:solidFill>
                  <a:schemeClr val="hlink"/>
                </a:solidFill>
              </a:rPr>
              <a:t>(s)</a:t>
            </a:r>
            <a:r>
              <a:rPr lang="de-DE" dirty="0"/>
              <a:t> </a:t>
            </a:r>
            <a:r>
              <a:rPr lang="de-DE" dirty="0" smtClean="0"/>
              <a:t>are a family of amortized time bounds. </a:t>
            </a:r>
            <a:endParaRPr lang="de-DE" dirty="0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6804248" y="3496469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  <a:cs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824A-B93B-41E9-99B7-E6A95682D26D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Chapter 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467-F0A0-4C73-BAA8-58A94E00E2BC}" type="slidenum">
              <a:rPr lang="de-DE"/>
              <a:pPr/>
              <a:t>81</a:t>
            </a:fld>
            <a:endParaRPr lang="de-DE" dirty="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Analysis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err="1" smtClean="0"/>
              <a:t>For</a:t>
            </a:r>
            <a:r>
              <a:rPr lang="de-DE" dirty="0" smtClean="0"/>
              <a:t> Fibonacci heaps we will use the </a:t>
            </a:r>
          </a:p>
          <a:p>
            <a:pPr>
              <a:buFontTx/>
              <a:buNone/>
            </a:pPr>
            <a:r>
              <a:rPr lang="de-DE" dirty="0" smtClean="0"/>
              <a:t>potential function</a:t>
            </a:r>
            <a:endParaRPr lang="de-DE" dirty="0"/>
          </a:p>
          <a:p>
            <a:pPr>
              <a:buFontTx/>
              <a:buNone/>
            </a:pPr>
            <a:r>
              <a:rPr lang="de-DE" dirty="0"/>
              <a:t>    </a:t>
            </a:r>
            <a:r>
              <a:rPr lang="de-DE" dirty="0">
                <a:solidFill>
                  <a:srgbClr val="FF0000"/>
                </a:solidFill>
              </a:rPr>
              <a:t>bal(s):= </a:t>
            </a:r>
            <a:r>
              <a:rPr lang="de-DE" dirty="0" smtClean="0">
                <a:solidFill>
                  <a:srgbClr val="FF0000"/>
                </a:solidFill>
              </a:rPr>
              <a:t>#trees </a:t>
            </a:r>
            <a:r>
              <a:rPr lang="de-DE" dirty="0">
                <a:solidFill>
                  <a:srgbClr val="FF0000"/>
                </a:solidFill>
              </a:rPr>
              <a:t>+ </a:t>
            </a:r>
            <a:r>
              <a:rPr lang="de-DE" dirty="0" smtClean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  <a:latin typeface="cmsy10" pitchFamily="34" charset="0"/>
                <a:cs typeface="Lucida Sans Unicode"/>
                <a:sym typeface="Symbol"/>
              </a:rPr>
              <a:t></a:t>
            </a:r>
            <a:r>
              <a:rPr lang="de-DE" dirty="0" smtClean="0">
                <a:solidFill>
                  <a:srgbClr val="FF0000"/>
                </a:solidFill>
              </a:rPr>
              <a:t>#marked nodes in</a:t>
            </a:r>
            <a:r>
              <a:rPr lang="de-DE" dirty="0">
                <a:solidFill>
                  <a:srgbClr val="FF0000"/>
                </a:solidFill>
              </a:rPr>
              <a:t/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              </a:t>
            </a:r>
            <a:r>
              <a:rPr lang="de-DE" dirty="0" smtClean="0">
                <a:solidFill>
                  <a:srgbClr val="FF0000"/>
                </a:solidFill>
              </a:rPr>
              <a:t>in state s</a:t>
            </a:r>
          </a:p>
          <a:p>
            <a:pPr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But:</a:t>
            </a:r>
            <a:r>
              <a:rPr lang="de-DE" sz="2800" dirty="0" smtClean="0"/>
              <a:t> Before we do amortized analysis, useful to understand ranks and sizes of subtrees in heap.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148064" y="3356992"/>
            <a:ext cx="432048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99792" y="4149080"/>
            <a:ext cx="4977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node v </a:t>
            </a:r>
            <a:r>
              <a:rPr lang="de-DE" sz="3200" dirty="0" smtClean="0">
                <a:solidFill>
                  <a:srgbClr val="FF0000"/>
                </a:solidFill>
              </a:rPr>
              <a:t>marked</a:t>
            </a:r>
            <a:r>
              <a:rPr lang="de-DE" sz="3200" dirty="0" smtClean="0"/>
              <a:t>: </a:t>
            </a:r>
            <a:r>
              <a:rPr lang="de-DE" sz="3200" dirty="0" err="1" smtClean="0">
                <a:solidFill>
                  <a:schemeClr val="accent1">
                    <a:lumMod val="50000"/>
                  </a:schemeClr>
                </a:solidFill>
              </a:rPr>
              <a:t>mark</a:t>
            </a: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(v)=1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07CB-0313-4C52-9E16-DC0E4097E226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34BE2-CDF3-4C82-BDBB-C1F5B7DCBFE9}" type="slidenum">
              <a:rPr lang="de-DE"/>
              <a:pPr/>
              <a:t>82</a:t>
            </a:fld>
            <a:endParaRPr lang="de-DE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Lemma </a:t>
            </a:r>
            <a:r>
              <a:rPr lang="en-US" sz="2800" dirty="0" smtClean="0">
                <a:solidFill>
                  <a:schemeClr val="accent2"/>
                </a:solidFill>
              </a:rPr>
              <a:t>2.1:</a:t>
            </a:r>
            <a:r>
              <a:rPr lang="en-US" sz="2800" dirty="0" smtClean="0"/>
              <a:t> Let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 smtClean="0"/>
              <a:t>be a node in the Fibonacci heap with </a:t>
            </a:r>
            <a:r>
              <a:rPr lang="en-US" sz="2800" dirty="0" smtClean="0">
                <a:solidFill>
                  <a:schemeClr val="hlink"/>
                </a:solidFill>
              </a:rPr>
              <a:t>rank(x</a:t>
            </a:r>
            <a:r>
              <a:rPr lang="en-US" sz="2800" dirty="0">
                <a:solidFill>
                  <a:schemeClr val="hlink"/>
                </a:solidFill>
              </a:rPr>
              <a:t>)=k</a:t>
            </a:r>
            <a:r>
              <a:rPr lang="en-US" sz="2800" dirty="0"/>
              <a:t>. </a:t>
            </a:r>
            <a:r>
              <a:rPr lang="en-US" sz="2800" dirty="0" smtClean="0"/>
              <a:t>Let the children of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 smtClean="0"/>
              <a:t>be sorted in the order in which they were added below </a:t>
            </a:r>
            <a:r>
              <a:rPr lang="en-US" sz="2800" dirty="0" smtClean="0">
                <a:solidFill>
                  <a:schemeClr val="hlink"/>
                </a:solidFill>
              </a:rPr>
              <a:t>x</a:t>
            </a:r>
            <a:r>
              <a:rPr lang="en-US" sz="2800" dirty="0"/>
              <a:t>. </a:t>
            </a:r>
            <a:r>
              <a:rPr lang="en-US" sz="2800" dirty="0" smtClean="0"/>
              <a:t>Then the rank of the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err="1" smtClean="0"/>
              <a:t>-th</a:t>
            </a:r>
            <a:r>
              <a:rPr lang="en-US" sz="2800" dirty="0" smtClean="0"/>
              <a:t> child is </a:t>
            </a:r>
            <a:r>
              <a:rPr lang="en-US" sz="2800" dirty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sz="2800" dirty="0" smtClean="0">
                <a:solidFill>
                  <a:schemeClr val="hlink"/>
                </a:solidFill>
              </a:rPr>
              <a:t>i-2</a:t>
            </a:r>
            <a:r>
              <a:rPr lang="en-US" sz="2800" dirty="0"/>
              <a:t>.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Proof:</a:t>
            </a: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2800" dirty="0" smtClean="0"/>
              <a:t>When the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err="1" smtClean="0"/>
              <a:t>-th</a:t>
            </a:r>
            <a:r>
              <a:rPr lang="en-US" sz="2800" dirty="0" smtClean="0"/>
              <a:t> child is added, </a:t>
            </a:r>
            <a:r>
              <a:rPr lang="en-US" sz="2800" dirty="0" smtClean="0">
                <a:solidFill>
                  <a:schemeClr val="hlink"/>
                </a:solidFill>
              </a:rPr>
              <a:t>rank(x</a:t>
            </a:r>
            <a:r>
              <a:rPr lang="en-US" sz="2800" dirty="0">
                <a:solidFill>
                  <a:schemeClr val="hlink"/>
                </a:solidFill>
              </a:rPr>
              <a:t>)=i-1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Only step which can add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sz="2800" dirty="0" err="1" smtClean="0"/>
              <a:t>-th</a:t>
            </a:r>
            <a:r>
              <a:rPr lang="en-US" sz="2800" dirty="0" smtClean="0"/>
              <a:t> child is “consolidation step” of </a:t>
            </a:r>
            <a:r>
              <a:rPr lang="en-US" sz="2800" dirty="0" err="1" smtClean="0"/>
              <a:t>deleteMin</a:t>
            </a:r>
            <a:r>
              <a:rPr lang="en-US" sz="2800" dirty="0" smtClean="0"/>
              <a:t>. Thus, the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err="1" smtClean="0"/>
              <a:t>-th</a:t>
            </a:r>
            <a:r>
              <a:rPr lang="en-US" sz="2800" dirty="0" smtClean="0"/>
              <a:t> child must have also had rank </a:t>
            </a:r>
            <a:r>
              <a:rPr lang="en-US" sz="2800" dirty="0" smtClean="0">
                <a:solidFill>
                  <a:schemeClr val="hlink"/>
                </a:solidFill>
              </a:rPr>
              <a:t>i-1</a:t>
            </a:r>
            <a:r>
              <a:rPr lang="en-US" sz="2800" dirty="0" smtClean="0"/>
              <a:t> at this time.</a:t>
            </a:r>
            <a:endParaRPr lang="en-US" sz="2800" dirty="0"/>
          </a:p>
          <a:p>
            <a:r>
              <a:rPr lang="en-US" sz="2800" dirty="0" smtClean="0"/>
              <a:t>Afterwards, the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err="1" smtClean="0"/>
              <a:t>-th</a:t>
            </a:r>
            <a:r>
              <a:rPr lang="en-US" sz="2800" dirty="0" smtClean="0"/>
              <a:t> child loses at most one of its children, i.e., its rank is </a:t>
            </a:r>
            <a:r>
              <a:rPr lang="en-US" sz="2800" dirty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sz="2800" dirty="0" smtClean="0">
                <a:solidFill>
                  <a:schemeClr val="hlink"/>
                </a:solidFill>
              </a:rPr>
              <a:t>i-2</a:t>
            </a:r>
            <a:r>
              <a:rPr lang="en-US" sz="2800" dirty="0" smtClean="0"/>
              <a:t>. (Why?)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6DC8-B71C-46EC-B97C-DD87F09C8B9D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93A6-96CA-4925-883F-370BAFF4667E}" type="slidenum">
              <a:rPr lang="de-DE"/>
              <a:pPr/>
              <a:t>83</a:t>
            </a:fld>
            <a:endParaRPr lang="de-DE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Theorem 2.2:</a:t>
            </a:r>
            <a:r>
              <a:rPr lang="en-US" sz="2800" dirty="0" smtClean="0"/>
              <a:t> Let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 smtClean="0"/>
              <a:t>be a node in the Fibonacci heap with </a:t>
            </a:r>
            <a:r>
              <a:rPr lang="en-US" sz="2800" dirty="0" smtClean="0">
                <a:solidFill>
                  <a:schemeClr val="hlink"/>
                </a:solidFill>
              </a:rPr>
              <a:t>rank(x</a:t>
            </a:r>
            <a:r>
              <a:rPr lang="en-US" sz="2800" dirty="0">
                <a:solidFill>
                  <a:schemeClr val="hlink"/>
                </a:solidFill>
              </a:rPr>
              <a:t>)=k</a:t>
            </a:r>
            <a:r>
              <a:rPr lang="en-US" sz="2800" dirty="0" smtClean="0"/>
              <a:t>. Then the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with root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 smtClean="0"/>
              <a:t>contains at least </a:t>
            </a:r>
            <a:r>
              <a:rPr lang="en-US" sz="2800" dirty="0">
                <a:solidFill>
                  <a:schemeClr val="hlink"/>
                </a:solidFill>
              </a:rPr>
              <a:t>F</a:t>
            </a:r>
            <a:r>
              <a:rPr lang="en-US" sz="2800" baseline="-25000" dirty="0">
                <a:solidFill>
                  <a:schemeClr val="hlink"/>
                </a:solidFill>
              </a:rPr>
              <a:t>k+2</a:t>
            </a:r>
            <a:r>
              <a:rPr lang="en-US" sz="2800" dirty="0"/>
              <a:t> </a:t>
            </a:r>
            <a:r>
              <a:rPr lang="en-US" sz="2800" dirty="0" smtClean="0"/>
              <a:t>elements, where </a:t>
            </a:r>
            <a:r>
              <a:rPr lang="en-US" sz="2800" dirty="0" err="1">
                <a:solidFill>
                  <a:schemeClr val="hlink"/>
                </a:solidFill>
              </a:rPr>
              <a:t>F</a:t>
            </a:r>
            <a:r>
              <a:rPr lang="en-US" sz="2800" baseline="-25000" dirty="0" err="1">
                <a:solidFill>
                  <a:schemeClr val="hlink"/>
                </a:solidFill>
              </a:rPr>
              <a:t>k</a:t>
            </a:r>
            <a:r>
              <a:rPr lang="en-US" sz="2800" dirty="0"/>
              <a:t> </a:t>
            </a:r>
            <a:r>
              <a:rPr lang="en-US" sz="2800" dirty="0" smtClean="0"/>
              <a:t>is the </a:t>
            </a:r>
            <a:r>
              <a:rPr lang="en-US" sz="2800" dirty="0" smtClean="0">
                <a:solidFill>
                  <a:schemeClr val="hlink"/>
                </a:solidFill>
              </a:rPr>
              <a:t>k</a:t>
            </a:r>
            <a:r>
              <a:rPr lang="en-US" sz="2800" dirty="0" smtClean="0"/>
              <a:t>-</a:t>
            </a:r>
            <a:r>
              <a:rPr lang="en-US" sz="2800" dirty="0" err="1" smtClean="0"/>
              <a:t>th</a:t>
            </a:r>
            <a:r>
              <a:rPr lang="en-US" sz="2800" dirty="0" smtClean="0"/>
              <a:t> Fibonacci number.</a:t>
            </a:r>
            <a:endParaRPr lang="en-US" sz="2800" dirty="0"/>
          </a:p>
          <a:p>
            <a:pPr>
              <a:buFontTx/>
              <a:buNone/>
            </a:pPr>
            <a:endParaRPr lang="en-US" sz="1400" dirty="0"/>
          </a:p>
          <a:p>
            <a:pPr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Definition </a:t>
            </a:r>
            <a:r>
              <a:rPr lang="en-US" sz="2800" dirty="0" smtClean="0">
                <a:solidFill>
                  <a:schemeClr val="accent2"/>
                </a:solidFill>
              </a:rPr>
              <a:t>of Fibonacci numbers:</a:t>
            </a: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2800" dirty="0">
                <a:solidFill>
                  <a:schemeClr val="hlink"/>
                </a:solidFill>
              </a:rPr>
              <a:t>F</a:t>
            </a:r>
            <a:r>
              <a:rPr lang="en-US" sz="2800" baseline="-25000" dirty="0">
                <a:solidFill>
                  <a:schemeClr val="hlink"/>
                </a:solidFill>
              </a:rPr>
              <a:t>0</a:t>
            </a:r>
            <a:r>
              <a:rPr lang="en-US" sz="2800" dirty="0">
                <a:solidFill>
                  <a:schemeClr val="hlink"/>
                </a:solidFill>
              </a:rPr>
              <a:t> = 0 </a:t>
            </a:r>
            <a:r>
              <a:rPr lang="en-US" sz="2800" dirty="0"/>
              <a:t>a</a:t>
            </a:r>
            <a:r>
              <a:rPr lang="en-US" sz="2800" dirty="0" smtClean="0"/>
              <a:t>nd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F</a:t>
            </a:r>
            <a:r>
              <a:rPr lang="en-US" sz="2800" baseline="-25000" dirty="0">
                <a:solidFill>
                  <a:schemeClr val="hlink"/>
                </a:solidFill>
              </a:rPr>
              <a:t>1</a:t>
            </a:r>
            <a:r>
              <a:rPr lang="en-US" sz="2800" dirty="0">
                <a:solidFill>
                  <a:schemeClr val="hlink"/>
                </a:solidFill>
              </a:rPr>
              <a:t> = 1</a:t>
            </a:r>
          </a:p>
          <a:p>
            <a:r>
              <a:rPr lang="en-US" sz="2800" dirty="0" err="1">
                <a:solidFill>
                  <a:schemeClr val="hlink"/>
                </a:solidFill>
              </a:rPr>
              <a:t>F</a:t>
            </a:r>
            <a:r>
              <a:rPr lang="en-US" sz="2800" baseline="-25000" dirty="0" err="1">
                <a:solidFill>
                  <a:schemeClr val="hlink"/>
                </a:solidFill>
              </a:rPr>
              <a:t>k</a:t>
            </a:r>
            <a:r>
              <a:rPr lang="en-US" sz="2800" dirty="0">
                <a:solidFill>
                  <a:schemeClr val="hlink"/>
                </a:solidFill>
              </a:rPr>
              <a:t> = F</a:t>
            </a:r>
            <a:r>
              <a:rPr lang="en-US" sz="2800" baseline="-25000" dirty="0">
                <a:solidFill>
                  <a:schemeClr val="hlink"/>
                </a:solidFill>
              </a:rPr>
              <a:t>k-1</a:t>
            </a:r>
            <a:r>
              <a:rPr lang="en-US" sz="2800" dirty="0">
                <a:solidFill>
                  <a:schemeClr val="hlink"/>
                </a:solidFill>
              </a:rPr>
              <a:t>+F</a:t>
            </a:r>
            <a:r>
              <a:rPr lang="en-US" sz="2800" baseline="-25000" dirty="0">
                <a:solidFill>
                  <a:schemeClr val="hlink"/>
                </a:solidFill>
              </a:rPr>
              <a:t>k-2</a:t>
            </a:r>
            <a:r>
              <a:rPr lang="en-US" sz="2800" dirty="0"/>
              <a:t> </a:t>
            </a:r>
            <a:r>
              <a:rPr lang="en-US" sz="2800" dirty="0" smtClean="0"/>
              <a:t>for all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k&gt;1</a:t>
            </a:r>
          </a:p>
          <a:p>
            <a:pPr>
              <a:buFontTx/>
              <a:buNone/>
            </a:pPr>
            <a:r>
              <a:rPr lang="en-US" sz="2800" dirty="0" smtClean="0"/>
              <a:t>One can prove: </a:t>
            </a:r>
            <a:r>
              <a:rPr lang="en-US" sz="2800" dirty="0">
                <a:solidFill>
                  <a:schemeClr val="hlink"/>
                </a:solidFill>
              </a:rPr>
              <a:t>F</a:t>
            </a:r>
            <a:r>
              <a:rPr lang="en-US" sz="2800" baseline="-25000" dirty="0">
                <a:solidFill>
                  <a:schemeClr val="hlink"/>
                </a:solidFill>
              </a:rPr>
              <a:t>k+2</a:t>
            </a:r>
            <a:r>
              <a:rPr lang="en-US" sz="2800" dirty="0">
                <a:solidFill>
                  <a:schemeClr val="hlink"/>
                </a:solidFill>
              </a:rPr>
              <a:t> = 1 + </a:t>
            </a:r>
            <a:r>
              <a:rPr lang="en-US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err="1" smtClean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en-US" sz="2800" baseline="-25000" dirty="0" smtClean="0">
                <a:solidFill>
                  <a:schemeClr val="hlink"/>
                </a:solidFill>
                <a:sym typeface="Symbol" pitchFamily="18" charset="2"/>
              </a:rPr>
              <a:t>=1</a:t>
            </a:r>
            <a:r>
              <a:rPr lang="en-US" sz="2800" baseline="30000" dirty="0" smtClean="0">
                <a:solidFill>
                  <a:schemeClr val="hlink"/>
                </a:solidFill>
                <a:sym typeface="Symbol" pitchFamily="18" charset="2"/>
              </a:rPr>
              <a:t>k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F</a:t>
            </a:r>
            <a:r>
              <a:rPr lang="en-US" sz="2800" baseline="-25000" dirty="0">
                <a:solidFill>
                  <a:schemeClr val="hlink"/>
                </a:solidFill>
              </a:rPr>
              <a:t>i</a:t>
            </a:r>
            <a:r>
              <a:rPr lang="en-US" sz="2800" dirty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8552-5BF8-40B9-889D-0E6F9599B77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49B8-A916-48D6-B729-DF9FFEBE037B}" type="slidenum">
              <a:rPr lang="de-DE"/>
              <a:pPr/>
              <a:t>84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Proof of Theorem 2.2: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/>
              <a:t>Let </a:t>
            </a:r>
            <a:r>
              <a:rPr lang="en-US" dirty="0" err="1">
                <a:solidFill>
                  <a:schemeClr val="hlink"/>
                </a:solidFill>
              </a:rPr>
              <a:t>f</a:t>
            </a:r>
            <a:r>
              <a:rPr lang="en-US" baseline="-25000" dirty="0" err="1">
                <a:solidFill>
                  <a:schemeClr val="hlink"/>
                </a:solidFill>
              </a:rPr>
              <a:t>k</a:t>
            </a:r>
            <a:r>
              <a:rPr lang="en-US" dirty="0"/>
              <a:t> </a:t>
            </a:r>
            <a:r>
              <a:rPr lang="en-US" dirty="0" smtClean="0"/>
              <a:t>be the minimal number of elements </a:t>
            </a:r>
            <a:r>
              <a:rPr lang="en-US" dirty="0"/>
              <a:t>in </a:t>
            </a:r>
            <a:r>
              <a:rPr lang="en-US" dirty="0" smtClean="0"/>
              <a:t>a tree of rank </a:t>
            </a:r>
            <a:r>
              <a:rPr lang="en-US" dirty="0">
                <a:solidFill>
                  <a:schemeClr val="hlink"/>
                </a:solidFill>
              </a:rPr>
              <a:t>k</a:t>
            </a:r>
            <a:r>
              <a:rPr lang="en-US" dirty="0"/>
              <a:t>.</a:t>
            </a:r>
          </a:p>
          <a:p>
            <a:r>
              <a:rPr lang="en-US" dirty="0" smtClean="0"/>
              <a:t>From </a:t>
            </a:r>
            <a:r>
              <a:rPr lang="en-US" dirty="0"/>
              <a:t>Lemma </a:t>
            </a:r>
            <a:r>
              <a:rPr lang="en-US" dirty="0" smtClean="0"/>
              <a:t>2.1 we get: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hlink"/>
                </a:solidFill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</a:rPr>
              <a:t>k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smtClean="0">
                <a:solidFill>
                  <a:schemeClr val="hlink"/>
                </a:solidFill>
              </a:rPr>
              <a:t> (f</a:t>
            </a:r>
            <a:r>
              <a:rPr lang="en-US" baseline="-25000" smtClean="0">
                <a:solidFill>
                  <a:schemeClr val="hlink"/>
                </a:solidFill>
              </a:rPr>
              <a:t>k-2</a:t>
            </a:r>
            <a:r>
              <a:rPr lang="en-US" smtClean="0">
                <a:solidFill>
                  <a:schemeClr val="hlink"/>
                </a:solidFill>
              </a:rPr>
              <a:t>+f</a:t>
            </a:r>
            <a:r>
              <a:rPr lang="en-US" baseline="-25000" smtClean="0">
                <a:solidFill>
                  <a:schemeClr val="hlink"/>
                </a:solidFill>
              </a:rPr>
              <a:t>k-3</a:t>
            </a:r>
            <a:r>
              <a:rPr lang="en-US" dirty="0">
                <a:solidFill>
                  <a:schemeClr val="hlink"/>
                </a:solidFill>
              </a:rPr>
              <a:t>+…+f</a:t>
            </a:r>
            <a:r>
              <a:rPr lang="en-US" baseline="-25000" dirty="0">
                <a:solidFill>
                  <a:schemeClr val="hlink"/>
                </a:solidFill>
              </a:rPr>
              <a:t>0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hlink"/>
                </a:solidFill>
              </a:rPr>
              <a:t>+ </a:t>
            </a:r>
            <a:r>
              <a:rPr lang="en-US" smtClean="0">
                <a:solidFill>
                  <a:schemeClr val="hlink"/>
                </a:solidFill>
              </a:rPr>
              <a:t>1) </a:t>
            </a:r>
            <a:r>
              <a:rPr lang="en-US" dirty="0">
                <a:solidFill>
                  <a:schemeClr val="hlink"/>
                </a:solidFill>
              </a:rPr>
              <a:t>+ 1</a:t>
            </a:r>
          </a:p>
          <a:p>
            <a:r>
              <a:rPr lang="en-US" dirty="0" smtClean="0"/>
              <a:t>Moreover, </a:t>
            </a:r>
            <a:r>
              <a:rPr lang="en-US" dirty="0">
                <a:solidFill>
                  <a:schemeClr val="hlink"/>
                </a:solidFill>
              </a:rPr>
              <a:t>f</a:t>
            </a:r>
            <a:r>
              <a:rPr lang="en-US" baseline="-25000" dirty="0">
                <a:solidFill>
                  <a:schemeClr val="hlink"/>
                </a:solidFill>
              </a:rPr>
              <a:t>0</a:t>
            </a:r>
            <a:r>
              <a:rPr lang="en-US" dirty="0">
                <a:solidFill>
                  <a:schemeClr val="hlink"/>
                </a:solidFill>
              </a:rPr>
              <a:t>=1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>
                <a:solidFill>
                  <a:schemeClr val="hlink"/>
                </a:solidFill>
              </a:rPr>
              <a:t>f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>
                <a:solidFill>
                  <a:schemeClr val="hlink"/>
                </a:solidFill>
              </a:rPr>
              <a:t>=2</a:t>
            </a:r>
          </a:p>
          <a:p>
            <a:r>
              <a:rPr lang="en-US" dirty="0" smtClean="0"/>
              <a:t>It follows from the Fibonacci numbers: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</a:rPr>
              <a:t>k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F</a:t>
            </a:r>
            <a:r>
              <a:rPr lang="en-US" baseline="-25000" dirty="0">
                <a:solidFill>
                  <a:schemeClr val="hlink"/>
                </a:solidFill>
              </a:rPr>
              <a:t>k+2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5940425" y="3213100"/>
            <a:ext cx="915635" cy="36933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1. </a:t>
            </a:r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6732588" y="4292600"/>
            <a:ext cx="582211" cy="36933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 flipH="1">
            <a:off x="5580063" y="3429000"/>
            <a:ext cx="360362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 flipH="1" flipV="1">
            <a:off x="6300788" y="4221163"/>
            <a:ext cx="431800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9863-09F7-40BE-BFE5-39E341A93FA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5E9D-BDEE-45AA-AEC3-D79DAAB60D8E}" type="slidenum">
              <a:rPr lang="de-DE"/>
              <a:pPr/>
              <a:t>85</a:t>
            </a:fld>
            <a:endParaRPr lang="de-DE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known that </a:t>
            </a:r>
            <a:r>
              <a:rPr lang="en-US" dirty="0">
                <a:solidFill>
                  <a:schemeClr val="hlink"/>
                </a:solidFill>
              </a:rPr>
              <a:t>F</a:t>
            </a:r>
            <a:r>
              <a:rPr lang="en-US" baseline="-25000" dirty="0">
                <a:solidFill>
                  <a:schemeClr val="hlink"/>
                </a:solidFill>
              </a:rPr>
              <a:t>k+2</a:t>
            </a:r>
            <a:r>
              <a:rPr lang="en-US" dirty="0">
                <a:solidFill>
                  <a:schemeClr val="hlink"/>
                </a:solidFill>
              </a:rPr>
              <a:t> &gt; </a:t>
            </a:r>
            <a:r>
              <a:rPr lang="en-US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</a:t>
            </a:r>
            <a:r>
              <a:rPr lang="en-US" baseline="30000" dirty="0">
                <a:solidFill>
                  <a:schemeClr val="hlink"/>
                </a:solidFill>
                <a:sym typeface="Symbol" pitchFamily="18" charset="2"/>
              </a:rPr>
              <a:t>k+2</a:t>
            </a:r>
            <a:r>
              <a:rPr lang="en-US" dirty="0"/>
              <a:t> </a:t>
            </a:r>
            <a:r>
              <a:rPr lang="en-US" dirty="0" smtClean="0"/>
              <a:t>with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</a:t>
            </a:r>
            <a:br>
              <a:rPr lang="en-US" sz="1600" dirty="0"/>
            </a:br>
            <a:r>
              <a:rPr lang="en-US" dirty="0"/>
              <a:t>            </a:t>
            </a:r>
            <a:r>
              <a:rPr lang="en-US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</a:t>
            </a:r>
            <a:r>
              <a:rPr lang="en-US" dirty="0">
                <a:solidFill>
                  <a:schemeClr val="hlink"/>
                </a:solidFill>
              </a:rPr>
              <a:t>=(1+   5 )/2 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≈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1,618034</a:t>
            </a:r>
            <a:br>
              <a:rPr lang="en-US" dirty="0">
                <a:solidFill>
                  <a:schemeClr val="hlink"/>
                </a:solidFill>
              </a:rPr>
            </a:br>
            <a:endParaRPr lang="en-US" sz="1600" dirty="0">
              <a:solidFill>
                <a:schemeClr val="hlink"/>
              </a:solidFill>
            </a:endParaRPr>
          </a:p>
          <a:p>
            <a:r>
              <a:rPr lang="en-US" dirty="0" smtClean="0"/>
              <a:t>Hence, a tree of rank </a:t>
            </a:r>
            <a:r>
              <a:rPr lang="en-US" dirty="0">
                <a:solidFill>
                  <a:schemeClr val="hlink"/>
                </a:solidFill>
              </a:rPr>
              <a:t>k</a:t>
            </a:r>
            <a:r>
              <a:rPr lang="en-US" dirty="0"/>
              <a:t> </a:t>
            </a:r>
            <a:r>
              <a:rPr lang="en-US" dirty="0" smtClean="0"/>
              <a:t>in the Fibonacci heap contains at least </a:t>
            </a:r>
            <a:r>
              <a:rPr lang="en-US" dirty="0">
                <a:solidFill>
                  <a:schemeClr val="hlink"/>
                </a:solidFill>
              </a:rPr>
              <a:t>1,61</a:t>
            </a:r>
            <a:r>
              <a:rPr lang="en-US" baseline="30000" dirty="0">
                <a:solidFill>
                  <a:schemeClr val="hlink"/>
                </a:solidFill>
              </a:rPr>
              <a:t>k+2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smtClean="0"/>
              <a:t>nodes.</a:t>
            </a:r>
            <a:endParaRPr lang="en-US" dirty="0"/>
          </a:p>
          <a:p>
            <a:r>
              <a:rPr lang="en-US" dirty="0" smtClean="0"/>
              <a:t>Therefore, a Fibonacci heap with </a:t>
            </a:r>
            <a:r>
              <a:rPr lang="en-US" dirty="0">
                <a:solidFill>
                  <a:schemeClr val="hlink"/>
                </a:solidFill>
              </a:rPr>
              <a:t>n</a:t>
            </a:r>
            <a:r>
              <a:rPr lang="en-US" dirty="0"/>
              <a:t> </a:t>
            </a:r>
            <a:r>
              <a:rPr lang="en-US" dirty="0" smtClean="0"/>
              <a:t>elements contains trees of rank at most </a:t>
            </a:r>
            <a:r>
              <a:rPr lang="en-US" dirty="0">
                <a:solidFill>
                  <a:schemeClr val="hlink"/>
                </a:solidFill>
              </a:rPr>
              <a:t>O(log n</a:t>
            </a:r>
            <a:r>
              <a:rPr lang="en-US" dirty="0" smtClean="0">
                <a:solidFill>
                  <a:schemeClr val="hlink"/>
                </a:solidFill>
              </a:rPr>
              <a:t>) </a:t>
            </a:r>
            <a:r>
              <a:rPr lang="en-US" dirty="0" smtClean="0"/>
              <a:t>(like in a Binomial heap</a:t>
            </a:r>
            <a:r>
              <a:rPr lang="en-US" dirty="0"/>
              <a:t>)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220164" name="Line 4"/>
          <p:cNvSpPr>
            <a:spLocks noChangeShapeType="1"/>
          </p:cNvSpPr>
          <p:nvPr/>
        </p:nvSpPr>
        <p:spPr bwMode="auto">
          <a:xfrm>
            <a:off x="3492500" y="2565400"/>
            <a:ext cx="71438" cy="215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0165" name="Line 5"/>
          <p:cNvSpPr>
            <a:spLocks noChangeShapeType="1"/>
          </p:cNvSpPr>
          <p:nvPr/>
        </p:nvSpPr>
        <p:spPr bwMode="auto">
          <a:xfrm flipV="1">
            <a:off x="3563938" y="2420938"/>
            <a:ext cx="71437" cy="3603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>
            <a:off x="3635375" y="2420938"/>
            <a:ext cx="36036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9C4F-FBC7-4BE4-AD8F-848C504CBBD1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2FBB-55C1-4DDC-AB26-0013B9F22221}" type="slidenum">
              <a:rPr lang="de-DE"/>
              <a:pPr/>
              <a:t>86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chemeClr val="hlink"/>
                </a:solidFill>
              </a:rPr>
              <a:t>t</a:t>
            </a:r>
            <a:r>
              <a:rPr lang="en-US" sz="2800" baseline="-25000" dirty="0" err="1">
                <a:solidFill>
                  <a:schemeClr val="hlink"/>
                </a:solidFill>
              </a:rPr>
              <a:t>i</a:t>
            </a:r>
            <a:r>
              <a:rPr lang="en-US" sz="2800" dirty="0"/>
              <a:t>: </a:t>
            </a:r>
            <a:r>
              <a:rPr lang="en-US" sz="2800" dirty="0" smtClean="0"/>
              <a:t>time for operation </a:t>
            </a:r>
            <a:r>
              <a:rPr lang="en-US" sz="2800" dirty="0" err="1">
                <a:solidFill>
                  <a:schemeClr val="hlink"/>
                </a:solidFill>
              </a:rPr>
              <a:t>i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chemeClr val="hlink"/>
                </a:solidFill>
              </a:rPr>
              <a:t>bal</a:t>
            </a:r>
            <a:r>
              <a:rPr lang="en-US" sz="2800" baseline="-25000" dirty="0" err="1">
                <a:solidFill>
                  <a:schemeClr val="hlink"/>
                </a:solidFill>
              </a:rPr>
              <a:t>i</a:t>
            </a:r>
            <a:r>
              <a:rPr lang="en-US" sz="2800" dirty="0"/>
              <a:t>: </a:t>
            </a:r>
            <a:r>
              <a:rPr lang="en-US" sz="2800" dirty="0" smtClean="0"/>
              <a:t>value of </a:t>
            </a:r>
            <a:r>
              <a:rPr lang="en-US" sz="2800" dirty="0">
                <a:solidFill>
                  <a:schemeClr val="hlink"/>
                </a:solidFill>
              </a:rPr>
              <a:t>bal(s)</a:t>
            </a:r>
            <a:r>
              <a:rPr lang="en-US" sz="2800" dirty="0"/>
              <a:t> </a:t>
            </a:r>
            <a:r>
              <a:rPr lang="en-US" sz="2800" dirty="0" smtClean="0"/>
              <a:t>after </a:t>
            </a:r>
            <a:r>
              <a:rPr lang="en-US" sz="2800" dirty="0"/>
              <a:t>o</a:t>
            </a:r>
            <a:r>
              <a:rPr lang="en-US" sz="2800" dirty="0" smtClean="0"/>
              <a:t>peration </a:t>
            </a:r>
            <a:r>
              <a:rPr lang="en-US" sz="2800" dirty="0" err="1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/>
            </a:r>
            <a:br>
              <a:rPr lang="en-US" sz="2800" dirty="0">
                <a:solidFill>
                  <a:schemeClr val="hlink"/>
                </a:solidFill>
              </a:rPr>
            </a:br>
            <a:r>
              <a:rPr lang="en-US" sz="2800" dirty="0">
                <a:solidFill>
                  <a:schemeClr val="hlink"/>
                </a:solidFill>
              </a:rPr>
              <a:t>(</a:t>
            </a:r>
            <a:r>
              <a:rPr lang="de-DE" sz="2800" dirty="0">
                <a:solidFill>
                  <a:schemeClr val="hlink"/>
                </a:solidFill>
              </a:rPr>
              <a:t>bal(s) = </a:t>
            </a:r>
            <a:r>
              <a:rPr lang="de-DE" sz="2800" dirty="0" smtClean="0">
                <a:solidFill>
                  <a:schemeClr val="hlink"/>
                </a:solidFill>
              </a:rPr>
              <a:t>#trees </a:t>
            </a:r>
            <a:r>
              <a:rPr lang="de-DE" sz="2800" dirty="0">
                <a:solidFill>
                  <a:schemeClr val="hlink"/>
                </a:solidFill>
              </a:rPr>
              <a:t>+ </a:t>
            </a:r>
            <a:r>
              <a:rPr lang="de-DE" sz="2800" dirty="0" smtClean="0">
                <a:solidFill>
                  <a:schemeClr val="hlink"/>
                </a:solidFill>
              </a:rPr>
              <a:t>2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800" dirty="0" smtClean="0">
                <a:solidFill>
                  <a:schemeClr val="hlink"/>
                </a:solidFill>
              </a:rPr>
              <a:t>#marked nodes)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chemeClr val="hlink"/>
                </a:solidFill>
              </a:rPr>
              <a:t>a</a:t>
            </a:r>
            <a:r>
              <a:rPr lang="en-US" sz="2800" baseline="-25000" dirty="0" err="1">
                <a:solidFill>
                  <a:schemeClr val="hlink"/>
                </a:solidFill>
              </a:rPr>
              <a:t>i</a:t>
            </a:r>
            <a:r>
              <a:rPr lang="en-US" sz="2800" dirty="0"/>
              <a:t>: </a:t>
            </a:r>
            <a:r>
              <a:rPr lang="en-US" sz="2800" dirty="0" smtClean="0"/>
              <a:t>amortized runtime of operation </a:t>
            </a:r>
            <a:r>
              <a:rPr lang="en-US" sz="2800" dirty="0" err="1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/>
            </a:r>
            <a:br>
              <a:rPr lang="en-US" sz="2800" dirty="0">
                <a:solidFill>
                  <a:schemeClr val="hlink"/>
                </a:solidFill>
              </a:rPr>
            </a:br>
            <a:r>
              <a:rPr lang="en-US" sz="2800" dirty="0" err="1">
                <a:solidFill>
                  <a:schemeClr val="hlink"/>
                </a:solidFill>
              </a:rPr>
              <a:t>a</a:t>
            </a:r>
            <a:r>
              <a:rPr lang="en-US" sz="2800" baseline="-25000" dirty="0" err="1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 = </a:t>
            </a:r>
            <a:r>
              <a:rPr lang="en-US" sz="2800" dirty="0" err="1">
                <a:solidFill>
                  <a:schemeClr val="hlink"/>
                </a:solidFill>
              </a:rPr>
              <a:t>t</a:t>
            </a:r>
            <a:r>
              <a:rPr lang="en-US" sz="2800" baseline="-25000" dirty="0" err="1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 + </a:t>
            </a:r>
            <a:r>
              <a:rPr lang="en-US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800" dirty="0" err="1">
                <a:solidFill>
                  <a:schemeClr val="hlink"/>
                </a:solidFill>
              </a:rPr>
              <a:t>bal</a:t>
            </a:r>
            <a:r>
              <a:rPr lang="en-US" sz="2800" baseline="-25000" dirty="0" err="1">
                <a:solidFill>
                  <a:schemeClr val="hlink"/>
                </a:solidFill>
              </a:rPr>
              <a:t>i</a:t>
            </a:r>
            <a:r>
              <a:rPr lang="en-US" sz="2800" dirty="0"/>
              <a:t>  </a:t>
            </a:r>
            <a:r>
              <a:rPr lang="en-US" sz="2800" dirty="0" smtClean="0"/>
              <a:t>with </a:t>
            </a:r>
            <a:r>
              <a:rPr lang="en-US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800" dirty="0" err="1">
                <a:solidFill>
                  <a:schemeClr val="hlink"/>
                </a:solidFill>
              </a:rPr>
              <a:t>bal</a:t>
            </a:r>
            <a:r>
              <a:rPr lang="en-US" sz="2800" baseline="-25000" dirty="0" err="1">
                <a:solidFill>
                  <a:schemeClr val="hlink"/>
                </a:solidFill>
              </a:rPr>
              <a:t>i</a:t>
            </a:r>
            <a:r>
              <a:rPr lang="en-US" sz="2800" baseline="-250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= bal</a:t>
            </a:r>
            <a:r>
              <a:rPr lang="en-US" sz="2800" baseline="-25000" dirty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-bal</a:t>
            </a:r>
            <a:r>
              <a:rPr lang="en-US" sz="2800" baseline="-25000" dirty="0">
                <a:solidFill>
                  <a:schemeClr val="hlink"/>
                </a:solidFill>
              </a:rPr>
              <a:t>i-1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Amortized runtime of operations: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insert: </a:t>
            </a:r>
            <a:r>
              <a:rPr lang="en-US" sz="2800" dirty="0">
                <a:solidFill>
                  <a:schemeClr val="hlink"/>
                </a:solidFill>
              </a:rPr>
              <a:t>t=O(1)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800" dirty="0">
                <a:solidFill>
                  <a:schemeClr val="hlink"/>
                </a:solidFill>
              </a:rPr>
              <a:t>bal=+1</a:t>
            </a:r>
            <a:r>
              <a:rPr lang="en-US" sz="2800" dirty="0"/>
              <a:t>, </a:t>
            </a:r>
            <a:r>
              <a:rPr lang="en-US" sz="2800" dirty="0" smtClean="0"/>
              <a:t>so </a:t>
            </a:r>
            <a:r>
              <a:rPr lang="en-US" sz="2800" dirty="0">
                <a:solidFill>
                  <a:schemeClr val="hlink"/>
                </a:solidFill>
              </a:rPr>
              <a:t>a=O(1)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merge: </a:t>
            </a:r>
            <a:r>
              <a:rPr lang="en-US" sz="2800" dirty="0">
                <a:solidFill>
                  <a:schemeClr val="hlink"/>
                </a:solidFill>
              </a:rPr>
              <a:t>t=O(1)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800" dirty="0">
                <a:solidFill>
                  <a:schemeClr val="hlink"/>
                </a:solidFill>
              </a:rPr>
              <a:t>bal=0</a:t>
            </a:r>
            <a:r>
              <a:rPr lang="en-US" sz="2800" dirty="0"/>
              <a:t>, </a:t>
            </a:r>
            <a:r>
              <a:rPr lang="en-US" sz="2800" dirty="0" smtClean="0"/>
              <a:t>so </a:t>
            </a:r>
            <a:r>
              <a:rPr lang="en-US" sz="2800" dirty="0">
                <a:solidFill>
                  <a:schemeClr val="hlink"/>
                </a:solidFill>
              </a:rPr>
              <a:t>a=O(1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#trees before merge = total #trees in both heaps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min: </a:t>
            </a:r>
            <a:r>
              <a:rPr lang="en-US" sz="2800" dirty="0">
                <a:solidFill>
                  <a:schemeClr val="hlink"/>
                </a:solidFill>
              </a:rPr>
              <a:t>t=O(1)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800" dirty="0">
                <a:solidFill>
                  <a:schemeClr val="hlink"/>
                </a:solidFill>
              </a:rPr>
              <a:t>bal=0</a:t>
            </a:r>
            <a:r>
              <a:rPr lang="en-US" sz="2800" dirty="0"/>
              <a:t>, </a:t>
            </a:r>
            <a:r>
              <a:rPr lang="en-US" sz="2800" dirty="0" smtClean="0"/>
              <a:t>so </a:t>
            </a:r>
            <a:r>
              <a:rPr lang="en-US" sz="2800" dirty="0">
                <a:solidFill>
                  <a:schemeClr val="hlink"/>
                </a:solidFill>
              </a:rPr>
              <a:t>a=O(1)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54AE-2EED-4666-B045-958A43D6FF2F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8858-7CE1-4A94-B843-06384BE79056}" type="slidenum">
              <a:rPr lang="de-DE"/>
              <a:pPr/>
              <a:t>87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2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27667" y="1417638"/>
                <a:ext cx="8229600" cy="4827587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en-US" sz="2800" dirty="0" smtClean="0"/>
                  <a:t>Let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2800" dirty="0" smtClean="0"/>
                  <a:t>denote the heap after operation </a:t>
                </a:r>
                <a:r>
                  <a:rPr lang="en-US" sz="2800" dirty="0" err="1" smtClean="0"/>
                  <a:t>i</a:t>
                </a:r>
                <a:r>
                  <a:rPr lang="en-US" sz="2800" dirty="0" smtClean="0"/>
                  <a:t>.</a:t>
                </a:r>
              </a:p>
              <a:p>
                <a:pPr>
                  <a:lnSpc>
                    <a:spcPct val="80000"/>
                  </a:lnSpc>
                  <a:buFontTx/>
                  <a:buNone/>
                </a:pPr>
                <a:endParaRPr lang="en-US" sz="2800" dirty="0" smtClean="0">
                  <a:solidFill>
                    <a:schemeClr val="accent2"/>
                  </a:solidFill>
                </a:endParaRPr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en-US" sz="2800" dirty="0" smtClean="0">
                    <a:solidFill>
                      <a:schemeClr val="accent2"/>
                    </a:solidFill>
                  </a:rPr>
                  <a:t>Theorem 2.3:</a:t>
                </a:r>
                <a:r>
                  <a:rPr lang="en-US" sz="2800" dirty="0" smtClean="0"/>
                  <a:t> The amortized runtime of </a:t>
                </a:r>
                <a:r>
                  <a:rPr lang="en-US" sz="2800" dirty="0" err="1">
                    <a:solidFill>
                      <a:schemeClr val="accent2"/>
                    </a:solidFill>
                  </a:rPr>
                  <a:t>deleteMin</a:t>
                </a:r>
                <a:r>
                  <a:rPr lang="en-US" sz="2800" dirty="0">
                    <a:solidFill>
                      <a:schemeClr val="accent2"/>
                    </a:solidFill>
                  </a:rPr>
                  <a:t>()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is </a:t>
                </a:r>
                <a:r>
                  <a:rPr lang="en-US" sz="2800" dirty="0" smtClean="0">
                    <a:solidFill>
                      <a:schemeClr val="hlink"/>
                    </a:solidFill>
                  </a:rPr>
                  <a:t>O(log </a:t>
                </a:r>
                <a:r>
                  <a:rPr lang="en-US" sz="2800" dirty="0">
                    <a:solidFill>
                      <a:schemeClr val="hlink"/>
                    </a:solidFill>
                  </a:rPr>
                  <a:t>n).</a:t>
                </a:r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en-US" sz="2800" dirty="0" smtClean="0">
                    <a:solidFill>
                      <a:schemeClr val="accent2"/>
                    </a:solidFill>
                  </a:rPr>
                  <a:t>Proof:</a:t>
                </a:r>
                <a:endParaRPr lang="en-US" sz="2800" dirty="0">
                  <a:solidFill>
                    <a:schemeClr val="accent2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sz="2600" dirty="0" smtClean="0"/>
                  <a:t>Actual cost: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+#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𝑡𝑟𝑒𝑒𝑠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 smtClean="0"/>
                  <a:t>. Why?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600" dirty="0" smtClean="0"/>
                  <a:t>Move children of x to separate trees in heap: O(rank(x))</a:t>
                </a:r>
              </a:p>
              <a:p>
                <a:pPr lvl="1"/>
                <a:r>
                  <a:rPr lang="en-US" sz="2600" dirty="0" smtClean="0"/>
                  <a:t>Consolidate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+#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𝑡𝑟𝑒𝑒𝑠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 smtClean="0"/>
                  <a:t> trees: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+#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𝑡𝑟𝑒𝑒𝑠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600" dirty="0" smtClean="0"/>
              </a:p>
              <a:p>
                <a:pPr lvl="1">
                  <a:lnSpc>
                    <a:spcPct val="80000"/>
                  </a:lnSpc>
                </a:pPr>
                <a:r>
                  <a:rPr lang="en-US" sz="2600" dirty="0" smtClean="0"/>
                  <a:t>Update min-pointer: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+#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𝑡𝑟𝑒𝑒𝑠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600" dirty="0" smtClean="0"/>
              </a:p>
              <a:p>
                <a:pPr lvl="1">
                  <a:lnSpc>
                    <a:spcPct val="80000"/>
                  </a:lnSpc>
                </a:pPr>
                <a:r>
                  <a:rPr lang="en-US" sz="2600" dirty="0" smtClean="0"/>
                  <a:t>Theorem 2.2 says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𝑙𝑜𝑔𝑛</m:t>
                        </m:r>
                      </m:e>
                    </m:d>
                  </m:oMath>
                </a14:m>
                <a:r>
                  <a:rPr lang="en-US" sz="2600" b="0" dirty="0" smtClean="0"/>
                  <a:t/>
                </a:r>
                <a:br>
                  <a:rPr lang="en-US" sz="2600" b="0" dirty="0" smtClean="0"/>
                </a:br>
                <a:endParaRPr lang="en-US" sz="2600" dirty="0" smtClean="0"/>
              </a:p>
              <a:p>
                <a:pPr>
                  <a:lnSpc>
                    <a:spcPct val="80000"/>
                  </a:lnSpc>
                </a:pPr>
                <a:r>
                  <a:rPr lang="en-US" sz="2600" dirty="0" smtClean="0"/>
                  <a:t>Potential function before </a:t>
                </a:r>
                <a:r>
                  <a:rPr lang="en-US" sz="2600" dirty="0" err="1">
                    <a:solidFill>
                      <a:schemeClr val="accent2"/>
                    </a:solidFill>
                  </a:rPr>
                  <a:t>deleteMin</a:t>
                </a:r>
                <a:r>
                  <a:rPr lang="en-US" sz="2600" dirty="0" smtClean="0">
                    <a:solidFill>
                      <a:schemeClr val="accent2"/>
                    </a:solidFill>
                  </a:rPr>
                  <a:t>():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600" dirty="0" smtClean="0">
                    <a:solidFill>
                      <a:schemeClr val="hlink"/>
                    </a:solidFill>
                  </a:rPr>
                  <a:t>bal</a:t>
                </a:r>
                <a:r>
                  <a:rPr lang="en-US" sz="2600" baseline="-25000" dirty="0" smtClean="0">
                    <a:solidFill>
                      <a:schemeClr val="hlink"/>
                    </a:solidFill>
                  </a:rPr>
                  <a:t>i-1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#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𝑡𝑟𝑒𝑒𝑠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)+2#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𝑚𝑎𝑟𝑘𝑒𝑑𝑛𝑜𝑑𝑒𝑠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600" dirty="0" smtClean="0"/>
                  <a:t>) (by def.)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600" dirty="0">
                    <a:solidFill>
                      <a:schemeClr val="hlink"/>
                    </a:solidFill>
                  </a:rPr>
                  <a:t>bal</a:t>
                </a:r>
                <a:r>
                  <a:rPr lang="en-US" sz="2600" baseline="-25000" dirty="0">
                    <a:solidFill>
                      <a:schemeClr val="hlink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   ≤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𝑙𝑜𝑔𝑛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)+2#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𝑚𝑎𝑟𝑘𝑒𝑑𝑛𝑜𝑑𝑒𝑠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600" dirty="0" smtClean="0"/>
                  <a:t>). Why?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2600" dirty="0" err="1">
                    <a:solidFill>
                      <a:schemeClr val="accent2"/>
                    </a:solidFill>
                  </a:rPr>
                  <a:t>deleteMin</a:t>
                </a:r>
                <a:r>
                  <a:rPr lang="en-US" sz="2600" dirty="0" smtClean="0">
                    <a:solidFill>
                      <a:schemeClr val="accent2"/>
                    </a:solidFill>
                  </a:rPr>
                  <a:t>()</a:t>
                </a:r>
                <a:r>
                  <a:rPr lang="en-US" sz="2600" dirty="0" smtClean="0"/>
                  <a:t> can only </a:t>
                </a:r>
                <a:r>
                  <a:rPr lang="en-US" sz="2600" i="1" dirty="0" smtClean="0"/>
                  <a:t>un</a:t>
                </a:r>
                <a:r>
                  <a:rPr lang="en-US" sz="2600" dirty="0" smtClean="0"/>
                  <a:t>mark nodes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2600" dirty="0" smtClean="0"/>
                  <a:t>Consolidation step creates heap with </a:t>
                </a:r>
                <a:r>
                  <a:rPr lang="en-US" sz="2600" i="1" dirty="0" smtClean="0"/>
                  <a:t>unique</a:t>
                </a:r>
                <a:r>
                  <a:rPr lang="en-US" sz="2600" dirty="0" smtClean="0"/>
                  <a:t> root ranks. Theorem 2.2 implies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#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𝑡𝑟𝑒𝑒𝑠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𝑙𝑜𝑔𝑛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 smtClean="0"/>
                  <a:t>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600" dirty="0" smtClean="0"/>
                  <a:t>Amortized cost: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𝑏𝑎𝑙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𝑏𝑎𝑙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𝑙𝑜𝑔𝑛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600" dirty="0" smtClean="0"/>
              </a:p>
              <a:p>
                <a:pPr marL="914400" lvl="2" indent="0">
                  <a:lnSpc>
                    <a:spcPct val="80000"/>
                  </a:lnSpc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2252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27667" y="1417638"/>
                <a:ext cx="8229600" cy="4827587"/>
              </a:xfrm>
              <a:blipFill>
                <a:blip r:embed="rId3"/>
                <a:stretch>
                  <a:fillRect l="-963" t="-3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5FF-6B69-4008-A657-48F212F1E01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A5C3-608D-4BBB-855B-327FDF96AD74}" type="slidenum">
              <a:rPr lang="de-DE"/>
              <a:pPr/>
              <a:t>88</a:t>
            </a:fld>
            <a:endParaRPr lang="de-DE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Theorem 2.4</a:t>
            </a:r>
            <a:r>
              <a:rPr lang="en-US" sz="2400" dirty="0" smtClean="0"/>
              <a:t>: </a:t>
            </a:r>
            <a:r>
              <a:rPr lang="en-US" sz="2400" dirty="0"/>
              <a:t>A</a:t>
            </a:r>
            <a:r>
              <a:rPr lang="en-US" sz="2400" dirty="0" smtClean="0"/>
              <a:t>mortized runtime of </a:t>
            </a:r>
            <a:r>
              <a:rPr lang="en-US" sz="2400" dirty="0">
                <a:solidFill>
                  <a:schemeClr val="accent2"/>
                </a:solidFill>
              </a:rPr>
              <a:t>delete(x)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chemeClr val="hlink"/>
                </a:solidFill>
              </a:rPr>
              <a:t>O(log </a:t>
            </a:r>
            <a:r>
              <a:rPr lang="en-US" sz="2400" dirty="0">
                <a:solidFill>
                  <a:schemeClr val="hlink"/>
                </a:solidFill>
              </a:rPr>
              <a:t>n).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Proof: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400" dirty="0"/>
              <a:t> </a:t>
            </a:r>
            <a:r>
              <a:rPr lang="en-US" sz="2400" dirty="0" smtClean="0"/>
              <a:t>is not the min-element </a:t>
            </a:r>
            <a:r>
              <a:rPr lang="en-US" sz="2400" dirty="0"/>
              <a:t>– </a:t>
            </a:r>
            <a:r>
              <a:rPr lang="en-US" sz="2400" dirty="0" smtClean="0"/>
              <a:t>otherwise like Th. 2.3)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Insertion of child list of </a:t>
            </a:r>
            <a:r>
              <a:rPr lang="en-US" sz="2400" dirty="0">
                <a:solidFill>
                  <a:schemeClr val="hlink"/>
                </a:solidFill>
              </a:rPr>
              <a:t>x</a:t>
            </a:r>
            <a:r>
              <a:rPr lang="en-US" sz="2400" dirty="0"/>
              <a:t> </a:t>
            </a:r>
            <a:r>
              <a:rPr lang="en-US" sz="2400" dirty="0" smtClean="0"/>
              <a:t>into root list: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hlink"/>
                </a:solidFill>
              </a:rPr>
              <a:t>bal </a:t>
            </a:r>
            <a:r>
              <a:rPr lang="en-US" sz="2400" dirty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rank(x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Every </a:t>
            </a:r>
            <a:r>
              <a:rPr lang="en-US" sz="2400" dirty="0" smtClean="0">
                <a:solidFill>
                  <a:srgbClr val="FF0000"/>
                </a:solidFill>
              </a:rPr>
              <a:t>cascading cut </a:t>
            </a:r>
            <a:r>
              <a:rPr lang="en-US" sz="2400" dirty="0" smtClean="0"/>
              <a:t>(i.e., relocation of a marked node) increases the number of trees by </a:t>
            </a:r>
            <a:r>
              <a:rPr lang="en-US" sz="2400" dirty="0"/>
              <a:t>1:</a:t>
            </a:r>
            <a:br>
              <a:rPr lang="en-US" sz="2400" dirty="0"/>
            </a:b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hlink"/>
                </a:solidFill>
              </a:rPr>
              <a:t>bal =</a:t>
            </a:r>
            <a:r>
              <a:rPr lang="en-US" sz="2400" dirty="0"/>
              <a:t> </a:t>
            </a:r>
            <a:r>
              <a:rPr lang="en-US" sz="2400" dirty="0" smtClean="0"/>
              <a:t>#cascading cuts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Every cascading cut removes one marked node: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hlink"/>
                </a:solidFill>
              </a:rPr>
              <a:t>bal = -</a:t>
            </a:r>
            <a:r>
              <a:rPr lang="en-US" sz="2400" dirty="0" smtClean="0">
                <a:solidFill>
                  <a:schemeClr val="hlink"/>
                </a:solidFill>
              </a:rPr>
              <a:t>2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en-US" sz="2400" dirty="0" smtClean="0"/>
              <a:t>#cascading cuts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last cut possibly introduces a new marked node: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hlink"/>
                </a:solidFill>
              </a:rPr>
              <a:t>bal 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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</a:rPr>
              <a:t>{0,2}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D12B-B14F-4F26-8C17-03EE5445A53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CAEF-91B9-4326-B26B-623AAD732994}" type="slidenum">
              <a:rPr lang="de-DE"/>
              <a:pPr/>
              <a:t>89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Theorem 2.4</a:t>
            </a:r>
            <a:r>
              <a:rPr lang="en-US" sz="2400" dirty="0" smtClean="0"/>
              <a:t>: The amortized runtime of </a:t>
            </a:r>
            <a:r>
              <a:rPr lang="en-US" sz="2400" dirty="0">
                <a:solidFill>
                  <a:schemeClr val="accent2"/>
                </a:solidFill>
              </a:rPr>
              <a:t>delete(x) </a:t>
            </a:r>
            <a:r>
              <a:rPr lang="en-US" sz="2400" dirty="0" smtClean="0"/>
              <a:t>is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hlink"/>
                </a:solidFill>
              </a:rPr>
              <a:t>O(log </a:t>
            </a:r>
            <a:r>
              <a:rPr lang="en-US" sz="2400" dirty="0">
                <a:solidFill>
                  <a:schemeClr val="hlink"/>
                </a:solidFill>
              </a:rPr>
              <a:t>n).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Proof: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Altogether: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 err="1">
                <a:solidFill>
                  <a:schemeClr val="hlink"/>
                </a:solidFill>
              </a:rPr>
              <a:t>bal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sym typeface="Symbol" panose="05050102010706020507" pitchFamily="18" charset="2"/>
              </a:rPr>
              <a:t></a:t>
            </a:r>
            <a:r>
              <a:rPr lang="en-US" sz="2400" dirty="0" smtClean="0"/>
              <a:t> rank(x</a:t>
            </a:r>
            <a:r>
              <a:rPr lang="en-US" sz="2400" dirty="0"/>
              <a:t>)</a:t>
            </a:r>
            <a:r>
              <a:rPr lang="en-US" sz="2400" dirty="0">
                <a:solidFill>
                  <a:schemeClr val="hlink"/>
                </a:solidFill>
              </a:rPr>
              <a:t> -</a:t>
            </a:r>
            <a:r>
              <a:rPr lang="en-US" sz="2400" dirty="0"/>
              <a:t> </a:t>
            </a:r>
            <a:r>
              <a:rPr lang="en-US" sz="2400" dirty="0" smtClean="0"/>
              <a:t>#cascading cuts </a:t>
            </a:r>
            <a:r>
              <a:rPr lang="en-US" sz="2400" dirty="0">
                <a:solidFill>
                  <a:schemeClr val="hlink"/>
                </a:solidFill>
              </a:rPr>
              <a:t>+ O(1)</a:t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/>
              <a:t>           </a:t>
            </a:r>
            <a:r>
              <a:rPr lang="en-US" sz="2400" dirty="0">
                <a:solidFill>
                  <a:schemeClr val="hlink"/>
                </a:solidFill>
              </a:rPr>
              <a:t>= O(log n) -</a:t>
            </a:r>
            <a:r>
              <a:rPr lang="en-US" sz="2400" dirty="0"/>
              <a:t> </a:t>
            </a:r>
            <a:r>
              <a:rPr lang="en-US" sz="2400" dirty="0" smtClean="0"/>
              <a:t>#cascading cuts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because of Theorem 2.2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Real runtime </a:t>
            </a:r>
            <a:r>
              <a:rPr lang="en-US" sz="2400" dirty="0"/>
              <a:t>(in </a:t>
            </a:r>
            <a:r>
              <a:rPr lang="en-US" sz="2400" dirty="0" smtClean="0"/>
              <a:t>appropriate time units):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= </a:t>
            </a:r>
            <a:r>
              <a:rPr lang="en-US" sz="2400" dirty="0" smtClean="0">
                <a:solidFill>
                  <a:schemeClr val="hlink"/>
                </a:solidFill>
              </a:rPr>
              <a:t>O(log n) </a:t>
            </a:r>
            <a:r>
              <a:rPr lang="en-US" sz="2400" dirty="0">
                <a:solidFill>
                  <a:schemeClr val="hlink"/>
                </a:solidFill>
              </a:rPr>
              <a:t>+</a:t>
            </a:r>
            <a:r>
              <a:rPr lang="en-US" sz="2400" dirty="0"/>
              <a:t> </a:t>
            </a:r>
            <a:r>
              <a:rPr lang="en-US" sz="2400" dirty="0" smtClean="0"/>
              <a:t>#cascading cuts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Amortized runtime: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>
                <a:solidFill>
                  <a:schemeClr val="hlink"/>
                </a:solidFill>
              </a:rPr>
              <a:t>a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=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+ </a:t>
            </a: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 err="1">
                <a:solidFill>
                  <a:schemeClr val="hlink"/>
                </a:solidFill>
              </a:rPr>
              <a:t>bal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= 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5D9-552D-41D8-A239-7B935CB55830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DF0E-EC6D-4502-B7A4-8E5BC5FF1462}" type="slidenum">
              <a:rPr lang="de-DE"/>
              <a:pPr/>
              <a:t>9</a:t>
            </a:fld>
            <a:endParaRPr lang="de-DE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260099" name="Oval 3"/>
          <p:cNvSpPr>
            <a:spLocks noChangeArrowheads="1"/>
          </p:cNvSpPr>
          <p:nvPr/>
        </p:nvSpPr>
        <p:spPr bwMode="auto">
          <a:xfrm>
            <a:off x="827088" y="2492375"/>
            <a:ext cx="3311525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60100" name="Oval 4"/>
          <p:cNvSpPr>
            <a:spLocks noChangeArrowheads="1"/>
          </p:cNvSpPr>
          <p:nvPr/>
        </p:nvSpPr>
        <p:spPr bwMode="auto">
          <a:xfrm>
            <a:off x="1690688" y="2924175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60101" name="Oval 5"/>
          <p:cNvSpPr>
            <a:spLocks noChangeArrowheads="1"/>
          </p:cNvSpPr>
          <p:nvPr/>
        </p:nvSpPr>
        <p:spPr bwMode="auto">
          <a:xfrm>
            <a:off x="2770188" y="27813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60102" name="Oval 6"/>
          <p:cNvSpPr>
            <a:spLocks noChangeArrowheads="1"/>
          </p:cNvSpPr>
          <p:nvPr/>
        </p:nvSpPr>
        <p:spPr bwMode="auto">
          <a:xfrm>
            <a:off x="5724525" y="32131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1042988" y="1557338"/>
            <a:ext cx="243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merge(Q,Q’)</a:t>
            </a:r>
          </a:p>
        </p:txBody>
      </p:sp>
      <p:sp>
        <p:nvSpPr>
          <p:cNvPr id="260107" name="Oval 11"/>
          <p:cNvSpPr>
            <a:spLocks noChangeArrowheads="1"/>
          </p:cNvSpPr>
          <p:nvPr/>
        </p:nvSpPr>
        <p:spPr bwMode="auto">
          <a:xfrm>
            <a:off x="4932363" y="2492375"/>
            <a:ext cx="3311525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60103" name="Oval 7"/>
          <p:cNvSpPr>
            <a:spLocks noChangeArrowheads="1"/>
          </p:cNvSpPr>
          <p:nvPr/>
        </p:nvSpPr>
        <p:spPr bwMode="auto">
          <a:xfrm>
            <a:off x="5580063" y="2852738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60106" name="Oval 10"/>
          <p:cNvSpPr>
            <a:spLocks noChangeArrowheads="1"/>
          </p:cNvSpPr>
          <p:nvPr/>
        </p:nvSpPr>
        <p:spPr bwMode="auto">
          <a:xfrm>
            <a:off x="6445250" y="3284538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0105" name="Oval 9"/>
          <p:cNvSpPr>
            <a:spLocks noChangeArrowheads="1"/>
          </p:cNvSpPr>
          <p:nvPr/>
        </p:nvSpPr>
        <p:spPr bwMode="auto">
          <a:xfrm>
            <a:off x="7164388" y="27813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60108" name="Oval 12"/>
          <p:cNvSpPr>
            <a:spLocks noChangeArrowheads="1"/>
          </p:cNvSpPr>
          <p:nvPr/>
        </p:nvSpPr>
        <p:spPr bwMode="auto">
          <a:xfrm>
            <a:off x="1547813" y="4437063"/>
            <a:ext cx="6048375" cy="1512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60109" name="Oval 13"/>
          <p:cNvSpPr>
            <a:spLocks noChangeArrowheads="1"/>
          </p:cNvSpPr>
          <p:nvPr/>
        </p:nvSpPr>
        <p:spPr bwMode="auto">
          <a:xfrm>
            <a:off x="2627313" y="5013325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60110" name="Oval 14"/>
          <p:cNvSpPr>
            <a:spLocks noChangeArrowheads="1"/>
          </p:cNvSpPr>
          <p:nvPr/>
        </p:nvSpPr>
        <p:spPr bwMode="auto">
          <a:xfrm>
            <a:off x="3708400" y="4724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60111" name="Oval 15"/>
          <p:cNvSpPr>
            <a:spLocks noChangeArrowheads="1"/>
          </p:cNvSpPr>
          <p:nvPr/>
        </p:nvSpPr>
        <p:spPr bwMode="auto">
          <a:xfrm>
            <a:off x="4500563" y="5229225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60112" name="Oval 16"/>
          <p:cNvSpPr>
            <a:spLocks noChangeArrowheads="1"/>
          </p:cNvSpPr>
          <p:nvPr/>
        </p:nvSpPr>
        <p:spPr bwMode="auto">
          <a:xfrm>
            <a:off x="5364163" y="46529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0113" name="Oval 17"/>
          <p:cNvSpPr>
            <a:spLocks noChangeArrowheads="1"/>
          </p:cNvSpPr>
          <p:nvPr/>
        </p:nvSpPr>
        <p:spPr bwMode="auto">
          <a:xfrm>
            <a:off x="6156325" y="5013325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>
            <a:off x="4572000" y="3716338"/>
            <a:ext cx="0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0115" name="Text Box 19"/>
          <p:cNvSpPr txBox="1">
            <a:spLocks noChangeArrowheads="1"/>
          </p:cNvSpPr>
          <p:nvPr/>
        </p:nvSpPr>
        <p:spPr bwMode="auto">
          <a:xfrm>
            <a:off x="4335463" y="28209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0E0D-AA21-4BD5-99CA-68BCF8B2A8F8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2401-1F4D-4398-9D84-9337523E66DC}" type="slidenum">
              <a:rPr lang="de-DE"/>
              <a:pPr/>
              <a:t>90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Heap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chemeClr val="accent2"/>
                </a:solidFill>
              </a:rPr>
              <a:t>Thm</a:t>
            </a:r>
            <a:r>
              <a:rPr lang="en-US" sz="2400" dirty="0" smtClean="0">
                <a:solidFill>
                  <a:schemeClr val="accent2"/>
                </a:solidFill>
              </a:rPr>
              <a:t> 2.5</a:t>
            </a:r>
            <a:r>
              <a:rPr lang="en-US" sz="2400" dirty="0" smtClean="0"/>
              <a:t>: </a:t>
            </a:r>
            <a:r>
              <a:rPr lang="en-US" sz="2400" dirty="0"/>
              <a:t>A</a:t>
            </a:r>
            <a:r>
              <a:rPr lang="en-US" sz="2400" dirty="0" smtClean="0"/>
              <a:t>mortized runtime of </a:t>
            </a:r>
            <a:r>
              <a:rPr lang="en-US" sz="2400" dirty="0" err="1">
                <a:solidFill>
                  <a:schemeClr val="accent2"/>
                </a:solidFill>
              </a:rPr>
              <a:t>decreaseKey</a:t>
            </a:r>
            <a:r>
              <a:rPr lang="en-US" sz="2400" dirty="0">
                <a:solidFill>
                  <a:schemeClr val="accent2"/>
                </a:solidFill>
              </a:rPr>
              <a:t>(x,</a:t>
            </a:r>
            <a:r>
              <a:rPr lang="en-US" sz="24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dirty="0">
                <a:solidFill>
                  <a:schemeClr val="hlink"/>
                </a:solidFill>
              </a:rPr>
              <a:t>O(1).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Proof: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Every cascading cut increases the number of trees by </a:t>
            </a:r>
            <a:r>
              <a:rPr lang="en-US" sz="2400" dirty="0"/>
              <a:t>1:</a:t>
            </a:r>
            <a:br>
              <a:rPr lang="en-US" sz="2400" dirty="0"/>
            </a:b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hlink"/>
                </a:solidFill>
              </a:rPr>
              <a:t>bal =</a:t>
            </a:r>
            <a:r>
              <a:rPr lang="en-US" sz="2400" dirty="0"/>
              <a:t> </a:t>
            </a:r>
            <a:r>
              <a:rPr lang="en-US" sz="2400" dirty="0" smtClean="0"/>
              <a:t>#cascading cuts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Every cascading cut removes a marked node: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hlink"/>
                </a:solidFill>
              </a:rPr>
              <a:t>bal </a:t>
            </a:r>
            <a:r>
              <a:rPr lang="en-US" sz="2400" dirty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</a:rPr>
              <a:t>-</a:t>
            </a:r>
            <a:r>
              <a:rPr lang="en-US" sz="2400" dirty="0" smtClean="0">
                <a:solidFill>
                  <a:schemeClr val="hlink"/>
                </a:solidFill>
              </a:rPr>
              <a:t>2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en-US" sz="2400" dirty="0" smtClean="0"/>
              <a:t>#cascading cuts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last cut possibly creates a new marked node: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hlink"/>
                </a:solidFill>
              </a:rPr>
              <a:t>bal 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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</a:rPr>
              <a:t>{0,2}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Altogether:          </a:t>
            </a:r>
            <a:r>
              <a:rPr lang="en-US" sz="24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 err="1">
                <a:solidFill>
                  <a:schemeClr val="hlink"/>
                </a:solidFill>
              </a:rPr>
              <a:t>bal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= -</a:t>
            </a:r>
            <a:r>
              <a:rPr lang="en-US" sz="2400" dirty="0"/>
              <a:t> </a:t>
            </a:r>
            <a:r>
              <a:rPr lang="en-US" sz="2400" dirty="0" smtClean="0"/>
              <a:t>#cascading cuts </a:t>
            </a:r>
            <a:r>
              <a:rPr lang="en-US" sz="2400" dirty="0">
                <a:solidFill>
                  <a:schemeClr val="hlink"/>
                </a:solidFill>
              </a:rPr>
              <a:t>+ O(1)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Real runtime:           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=</a:t>
            </a:r>
            <a:r>
              <a:rPr lang="en-US" sz="2400" dirty="0"/>
              <a:t> </a:t>
            </a:r>
            <a:r>
              <a:rPr lang="en-US" sz="2400" dirty="0" smtClean="0"/>
              <a:t>#cascading cuts </a:t>
            </a:r>
            <a:r>
              <a:rPr lang="en-US" sz="2400" dirty="0">
                <a:solidFill>
                  <a:schemeClr val="hlink"/>
                </a:solidFill>
              </a:rPr>
              <a:t>+ O(1)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Amortized runtime:  </a:t>
            </a:r>
            <a:r>
              <a:rPr lang="en-US" sz="2400" dirty="0" err="1">
                <a:solidFill>
                  <a:schemeClr val="hlink"/>
                </a:solidFill>
              </a:rPr>
              <a:t>a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=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+ </a:t>
            </a: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 err="1">
                <a:solidFill>
                  <a:schemeClr val="hlink"/>
                </a:solidFill>
              </a:rPr>
              <a:t>bal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= O(1)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F0A-5AB5-4F7B-A74C-F31596A10A8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F0A3E-2A99-41C4-9F05-E8DAD18027C2}" type="slidenum">
              <a:rPr lang="de-DE"/>
              <a:pPr/>
              <a:t>91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227374" name="Group 46"/>
          <p:cNvGraphicFramePr>
            <a:graphicFrameLocks noGrp="1"/>
          </p:cNvGraphicFramePr>
          <p:nvPr/>
        </p:nvGraphicFramePr>
        <p:xfrm>
          <a:off x="684213" y="1628775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Runtime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Binomial 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Fibonacci 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amor.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O(1)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9F0A-5AB5-4F7B-A74C-F31596A10A8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F0A3E-2A99-41C4-9F05-E8DAD18027C2}" type="slidenum">
              <a:rPr lang="de-DE"/>
              <a:pPr/>
              <a:t>92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1988840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Great, but… </a:t>
            </a:r>
            <a:r>
              <a:rPr lang="en-US" sz="2800" i="1" dirty="0" smtClean="0"/>
              <a:t>can we do better?</a:t>
            </a:r>
          </a:p>
          <a:p>
            <a:endParaRPr lang="en-US" sz="2800" i="1" dirty="0"/>
          </a:p>
          <a:p>
            <a:pPr algn="r"/>
            <a:r>
              <a:rPr lang="en-US" sz="2800" dirty="0" smtClean="0"/>
              <a:t>Yes… </a:t>
            </a:r>
            <a:r>
              <a:rPr lang="en-US" sz="2800" i="1" dirty="0" smtClean="0"/>
              <a:t>if we’re willing to make assumptions about the input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44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9B8C-8AE3-4315-8D17-7D3C40D6F1DA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B44D-7376-4596-801A-D2A8630C944D}" type="slidenum">
              <a:rPr lang="de-DE"/>
              <a:pPr/>
              <a:t>93</a:t>
            </a:fld>
            <a:endParaRPr lang="de-DE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Heap</a:t>
            </a:r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Assumptions: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all times, maximum key – minimum key &lt;= constant </a:t>
            </a:r>
            <a:r>
              <a:rPr lang="en-US" dirty="0" smtClean="0">
                <a:solidFill>
                  <a:schemeClr val="hlink"/>
                </a:solidFill>
              </a:rPr>
              <a:t>C. </a:t>
            </a:r>
            <a:r>
              <a:rPr lang="en-US" dirty="0" smtClean="0"/>
              <a:t>(Think of fixed architecture, like 32-bit </a:t>
            </a:r>
            <a:r>
              <a:rPr lang="en-US" dirty="0" err="1" smtClean="0"/>
              <a:t>ints</a:t>
            </a:r>
            <a:r>
              <a:rPr lang="en-US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Insert(e) only inserts elements </a:t>
            </a:r>
            <a:r>
              <a:rPr lang="en-US" dirty="0" smtClean="0">
                <a:solidFill>
                  <a:schemeClr val="hlink"/>
                </a:solidFill>
              </a:rPr>
              <a:t>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hlink"/>
                </a:solidFill>
              </a:rPr>
              <a:t>key(e)</a:t>
            </a:r>
            <a:r>
              <a:rPr lang="en-US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dirty="0" err="1" smtClean="0">
                <a:solidFill>
                  <a:schemeClr val="hlink"/>
                </a:solidFill>
              </a:rPr>
              <a:t>k</a:t>
            </a:r>
            <a:r>
              <a:rPr lang="en-US" baseline="-25000" dirty="0" err="1" smtClean="0">
                <a:solidFill>
                  <a:schemeClr val="hlink"/>
                </a:solidFill>
              </a:rPr>
              <a:t>min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chemeClr val="hlink"/>
                </a:solidFill>
              </a:rPr>
              <a:t>k</a:t>
            </a:r>
            <a:r>
              <a:rPr lang="en-US" baseline="-25000" dirty="0" err="1" smtClean="0">
                <a:solidFill>
                  <a:schemeClr val="hlink"/>
                </a:solidFill>
              </a:rPr>
              <a:t>min</a:t>
            </a:r>
            <a:r>
              <a:rPr lang="en-US" dirty="0" smtClean="0"/>
              <a:t>: minimum key).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The priority queue we implement is called a “monotone” priority queue, i.e. top-priority element’s key monotonically increases.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9B8C-8AE3-4315-8D17-7D3C40D6F1DA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B44D-7376-4596-801A-D2A8630C944D}" type="slidenum">
              <a:rPr lang="de-DE"/>
              <a:pPr/>
              <a:t>94</a:t>
            </a:fld>
            <a:endParaRPr lang="de-DE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Heap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166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Idea: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sz="2800" dirty="0" smtClean="0"/>
                  <a:t>Define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800" i="1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800" i="1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i="1">
                                <a:solidFill>
                                  <a:schemeClr val="hlin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solidFill>
                                  <a:schemeClr val="hlink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i="1">
                                <a:solidFill>
                                  <a:schemeClr val="hlin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800" dirty="0" smtClean="0"/>
                  <a:t>Two integers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r>
                  <a:rPr lang="en-US" sz="2800" dirty="0" smtClean="0"/>
                  <a:t> and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s.t.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800" dirty="0" smtClean="0"/>
                  <a:t>must agree on all bits after (i.e. more significant than)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K</a:t>
                </a:r>
                <a:r>
                  <a:rPr lang="en-US" sz="2800" dirty="0" smtClean="0"/>
                  <a:t>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800" dirty="0" smtClean="0"/>
                  <a:t>Thus: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suffices to keep track of first K bit positions.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16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852" t="-1752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1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CFAB-05DB-4E02-ABC9-EFCF4E21BA0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E320-44EF-48C8-8549-49FF315DAFAF}" type="slidenum">
              <a:rPr lang="de-DE"/>
              <a:pPr/>
              <a:t>95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 Heap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93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708525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de-DE" sz="2800" dirty="0" smtClean="0"/>
                  <a:t>Let </a:t>
                </a:r>
                <a:r>
                  <a:rPr lang="de-DE" sz="2800" dirty="0" smtClean="0">
                    <a:solidFill>
                      <a:schemeClr val="hlink"/>
                    </a:solidFill>
                  </a:rPr>
                  <a:t>B[-1..K]</a:t>
                </a:r>
                <a:r>
                  <a:rPr lang="de-DE" sz="2800" dirty="0" smtClean="0"/>
                  <a:t> be array of lists </a:t>
                </a:r>
                <a:r>
                  <a:rPr lang="de-DE" sz="2800" dirty="0">
                    <a:solidFill>
                      <a:schemeClr val="hlink"/>
                    </a:solidFill>
                  </a:rPr>
                  <a:t>B[-1]</a:t>
                </a:r>
                <a:r>
                  <a:rPr lang="de-DE" sz="2800" dirty="0"/>
                  <a:t> </a:t>
                </a:r>
                <a:r>
                  <a:rPr lang="de-DE" sz="2800" dirty="0" smtClean="0"/>
                  <a:t>to </a:t>
                </a:r>
                <a:r>
                  <a:rPr lang="de-DE" sz="2800" dirty="0">
                    <a:solidFill>
                      <a:schemeClr val="hlink"/>
                    </a:solidFill>
                  </a:rPr>
                  <a:t>B[K], </a:t>
                </a:r>
                <a:r>
                  <a:rPr lang="de-DE" sz="2800" dirty="0" smtClean="0"/>
                  <a:t>where</a:t>
                </a:r>
                <a:endParaRPr lang="de-DE" sz="2800" dirty="0" smtClean="0">
                  <a:solidFill>
                    <a:schemeClr val="hlink"/>
                  </a:solidFill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800" b="0" i="1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800" b="0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hlin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hlink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b="0" i="1" smtClean="0">
                                <a:solidFill>
                                  <a:schemeClr val="hlin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func>
                      </m:e>
                    </m:d>
                  </m:oMath>
                </a14:m>
                <a:r>
                  <a:rPr lang="de-DE" sz="2800" dirty="0" smtClean="0"/>
                  <a:t>. </a:t>
                </a:r>
                <a:endParaRPr lang="de-DE" sz="2800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de-DE" sz="2800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de-DE" sz="2800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de-DE" sz="2800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de-DE" sz="2800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de-DE" sz="2800" dirty="0">
                  <a:solidFill>
                    <a:schemeClr val="accent2"/>
                  </a:solidFill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de-DE" sz="2800" dirty="0" smtClean="0">
                    <a:solidFill>
                      <a:srgbClr val="FF0000"/>
                    </a:solidFill>
                  </a:rPr>
                  <a:t>Invariant:</a:t>
                </a:r>
                <a:r>
                  <a:rPr lang="de-DE" sz="2800" dirty="0" smtClean="0"/>
                  <a:t> Each </a:t>
                </a:r>
                <a:r>
                  <a:rPr lang="de-DE" sz="2800" dirty="0">
                    <a:solidFill>
                      <a:schemeClr val="hlink"/>
                    </a:solidFill>
                  </a:rPr>
                  <a:t>e</a:t>
                </a:r>
                <a:r>
                  <a:rPr lang="de-DE" sz="2800" dirty="0"/>
                  <a:t> </a:t>
                </a:r>
                <a:r>
                  <a:rPr lang="de-DE" sz="2800" dirty="0" smtClean="0"/>
                  <a:t>stored in </a:t>
                </a:r>
                <a:r>
                  <a:rPr lang="de-DE" sz="2800" dirty="0" smtClean="0">
                    <a:solidFill>
                      <a:schemeClr val="hlink"/>
                    </a:solidFill>
                  </a:rPr>
                  <a:t>B[</a:t>
                </a:r>
                <a:r>
                  <a:rPr lang="de-DE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msd(k</a:t>
                </a:r>
                <a:r>
                  <a:rPr lang="de-DE" sz="2800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min</a:t>
                </a:r>
                <a:r>
                  <a:rPr lang="de-DE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,key(e))</a:t>
                </a:r>
                <a:r>
                  <a:rPr lang="de-DE" sz="2800" dirty="0" smtClean="0">
                    <a:solidFill>
                      <a:schemeClr val="hlink"/>
                    </a:solidFill>
                  </a:rPr>
                  <a:t>]</a:t>
                </a:r>
                <a:endParaRPr lang="de-DE" sz="2800" dirty="0">
                  <a:solidFill>
                    <a:schemeClr val="hlink"/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lang="de-DE" sz="2800" dirty="0">
                    <a:solidFill>
                      <a:schemeClr val="hlink"/>
                    </a:solidFill>
                  </a:rPr>
                  <a:t>msd(k</a:t>
                </a:r>
                <a:r>
                  <a:rPr lang="de-DE" sz="2800" baseline="-25000" dirty="0">
                    <a:solidFill>
                      <a:schemeClr val="hlink"/>
                    </a:solidFill>
                  </a:rPr>
                  <a:t>min</a:t>
                </a:r>
                <a:r>
                  <a:rPr lang="de-DE" sz="2800" dirty="0">
                    <a:solidFill>
                      <a:schemeClr val="hlink"/>
                    </a:solidFill>
                  </a:rPr>
                  <a:t>,key(e)):</a:t>
                </a:r>
                <a:r>
                  <a:rPr lang="de-DE" sz="2800" dirty="0"/>
                  <a:t> </a:t>
                </a:r>
                <a:endParaRPr lang="de-DE" sz="2800" dirty="0" smtClean="0"/>
              </a:p>
              <a:p>
                <a:pPr lvl="1">
                  <a:lnSpc>
                    <a:spcPct val="90000"/>
                  </a:lnSpc>
                </a:pPr>
                <a:r>
                  <a:rPr lang="de-DE" sz="2400" dirty="0" smtClean="0">
                    <a:solidFill>
                      <a:srgbClr val="FF0000"/>
                    </a:solidFill>
                  </a:rPr>
                  <a:t>most</a:t>
                </a:r>
                <a:r>
                  <a:rPr lang="de-DE" sz="2400" dirty="0" smtClean="0"/>
                  <a:t> </a:t>
                </a:r>
                <a:r>
                  <a:rPr lang="de-DE" sz="2400" dirty="0" smtClean="0">
                    <a:solidFill>
                      <a:srgbClr val="FF0000"/>
                    </a:solidFill>
                  </a:rPr>
                  <a:t>significant bit </a:t>
                </a:r>
                <a:r>
                  <a:rPr lang="de-DE" sz="2400" dirty="0" smtClean="0"/>
                  <a:t>for which binary representations of </a:t>
                </a:r>
                <a:r>
                  <a:rPr lang="de-DE" sz="2400" dirty="0" smtClean="0">
                    <a:solidFill>
                      <a:schemeClr val="hlink"/>
                    </a:solidFill>
                  </a:rPr>
                  <a:t>k</a:t>
                </a:r>
                <a:r>
                  <a:rPr lang="de-DE" sz="2400" baseline="-25000" dirty="0" smtClean="0">
                    <a:solidFill>
                      <a:schemeClr val="hlink"/>
                    </a:solidFill>
                  </a:rPr>
                  <a:t>min</a:t>
                </a:r>
                <a:r>
                  <a:rPr lang="de-DE" sz="2400" dirty="0" smtClean="0"/>
                  <a:t> and </a:t>
                </a:r>
                <a:r>
                  <a:rPr lang="de-DE" sz="2400" dirty="0">
                    <a:solidFill>
                      <a:schemeClr val="hlink"/>
                    </a:solidFill>
                  </a:rPr>
                  <a:t>key(e)</a:t>
                </a:r>
                <a:r>
                  <a:rPr lang="de-DE" sz="2400" dirty="0"/>
                  <a:t> </a:t>
                </a:r>
                <a:r>
                  <a:rPr lang="de-DE" sz="2400" dirty="0" smtClean="0"/>
                  <a:t>differ (</a:t>
                </a:r>
                <a:r>
                  <a:rPr lang="de-DE" sz="2400" dirty="0" smtClean="0">
                    <a:solidFill>
                      <a:schemeClr val="hlink"/>
                    </a:solidFill>
                  </a:rPr>
                  <a:t>-</a:t>
                </a:r>
                <a:r>
                  <a:rPr lang="de-DE" sz="2400" dirty="0">
                    <a:solidFill>
                      <a:schemeClr val="hlink"/>
                    </a:solidFill>
                  </a:rPr>
                  <a:t>1</a:t>
                </a:r>
                <a:r>
                  <a:rPr lang="de-DE" sz="2400" dirty="0"/>
                  <a:t>: </a:t>
                </a:r>
                <a:r>
                  <a:rPr lang="de-DE" sz="2400" dirty="0" smtClean="0"/>
                  <a:t>no difference)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de-DE" sz="2400" dirty="0" smtClean="0"/>
                  <a:t>If </a:t>
                </a:r>
                <a:r>
                  <a:rPr lang="de-DE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k</a:t>
                </a:r>
                <a:r>
                  <a:rPr lang="de-DE" sz="2400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min </a:t>
                </a:r>
                <a:r>
                  <a:rPr lang="de-DE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40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de-DE" sz="2400" dirty="0" smtClean="0"/>
                  <a:t> (heap empty), msd returns </a:t>
                </a:r>
                <a:r>
                  <a:rPr lang="de-DE" sz="2400" dirty="0">
                    <a:solidFill>
                      <a:schemeClr val="hlink"/>
                    </a:solidFill>
                  </a:rPr>
                  <a:t>-</a:t>
                </a:r>
                <a:r>
                  <a:rPr lang="de-DE" sz="2400" dirty="0" smtClean="0">
                    <a:solidFill>
                      <a:schemeClr val="hlink"/>
                    </a:solidFill>
                  </a:rPr>
                  <a:t>1.</a:t>
                </a:r>
                <a:endParaRPr lang="de-DE" sz="2400" dirty="0"/>
              </a:p>
            </p:txBody>
          </p:sp>
        </mc:Choice>
        <mc:Fallback xmlns="">
          <p:sp>
            <p:nvSpPr>
              <p:cNvPr id="2293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708525"/>
              </a:xfrm>
              <a:blipFill>
                <a:blip r:embed="rId3"/>
                <a:stretch>
                  <a:fillRect l="-1333" t="-2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9380" name="Line 4"/>
          <p:cNvSpPr>
            <a:spLocks noChangeShapeType="1"/>
          </p:cNvSpPr>
          <p:nvPr/>
        </p:nvSpPr>
        <p:spPr bwMode="auto">
          <a:xfrm>
            <a:off x="4284092" y="2926283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9381" name="Line 5"/>
          <p:cNvSpPr>
            <a:spLocks noChangeShapeType="1"/>
          </p:cNvSpPr>
          <p:nvPr/>
        </p:nvSpPr>
        <p:spPr bwMode="auto">
          <a:xfrm>
            <a:off x="2987104" y="2926283"/>
            <a:ext cx="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2771204" y="2492896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3203004" y="2492896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3634804" y="2492896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29385" name="Rectangle 9"/>
          <p:cNvSpPr>
            <a:spLocks noChangeArrowheads="1"/>
          </p:cNvSpPr>
          <p:nvPr/>
        </p:nvSpPr>
        <p:spPr bwMode="auto">
          <a:xfrm>
            <a:off x="4068192" y="2492896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4499992" y="2492896"/>
            <a:ext cx="21590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/>
              <a:t>….</a:t>
            </a:r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6658992" y="2492896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229388" name="Oval 12"/>
          <p:cNvSpPr>
            <a:spLocks noChangeArrowheads="1"/>
          </p:cNvSpPr>
          <p:nvPr/>
        </p:nvSpPr>
        <p:spPr bwMode="auto">
          <a:xfrm>
            <a:off x="2842642" y="314218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9389" name="Oval 13"/>
          <p:cNvSpPr>
            <a:spLocks noChangeArrowheads="1"/>
          </p:cNvSpPr>
          <p:nvPr/>
        </p:nvSpPr>
        <p:spPr bwMode="auto">
          <a:xfrm>
            <a:off x="2842642" y="357398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9390" name="Oval 14"/>
          <p:cNvSpPr>
            <a:spLocks noChangeArrowheads="1"/>
          </p:cNvSpPr>
          <p:nvPr/>
        </p:nvSpPr>
        <p:spPr bwMode="auto">
          <a:xfrm>
            <a:off x="2842642" y="400578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9391" name="Oval 15"/>
          <p:cNvSpPr>
            <a:spLocks noChangeArrowheads="1"/>
          </p:cNvSpPr>
          <p:nvPr/>
        </p:nvSpPr>
        <p:spPr bwMode="auto">
          <a:xfrm>
            <a:off x="3276029" y="314218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9392" name="Oval 16"/>
          <p:cNvSpPr>
            <a:spLocks noChangeArrowheads="1"/>
          </p:cNvSpPr>
          <p:nvPr/>
        </p:nvSpPr>
        <p:spPr bwMode="auto">
          <a:xfrm>
            <a:off x="4139629" y="314218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9393" name="Oval 17"/>
          <p:cNvSpPr>
            <a:spLocks noChangeArrowheads="1"/>
          </p:cNvSpPr>
          <p:nvPr/>
        </p:nvSpPr>
        <p:spPr bwMode="auto">
          <a:xfrm>
            <a:off x="4139629" y="357398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9394" name="Line 18"/>
          <p:cNvSpPr>
            <a:spLocks noChangeShapeType="1"/>
          </p:cNvSpPr>
          <p:nvPr/>
        </p:nvSpPr>
        <p:spPr bwMode="auto">
          <a:xfrm>
            <a:off x="3418904" y="2926283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9395" name="Line 19"/>
          <p:cNvSpPr>
            <a:spLocks noChangeShapeType="1"/>
          </p:cNvSpPr>
          <p:nvPr/>
        </p:nvSpPr>
        <p:spPr bwMode="auto">
          <a:xfrm>
            <a:off x="6876479" y="2926283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9396" name="Oval 20"/>
          <p:cNvSpPr>
            <a:spLocks noChangeArrowheads="1"/>
          </p:cNvSpPr>
          <p:nvPr/>
        </p:nvSpPr>
        <p:spPr bwMode="auto">
          <a:xfrm>
            <a:off x="6732017" y="314218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9397" name="Oval 21"/>
          <p:cNvSpPr>
            <a:spLocks noChangeArrowheads="1"/>
          </p:cNvSpPr>
          <p:nvPr/>
        </p:nvSpPr>
        <p:spPr bwMode="auto">
          <a:xfrm>
            <a:off x="6732017" y="357398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5274-6758-4DE2-870C-DCE83D0CF82C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4265-3B2E-4D63-8B5B-84DF88BEC9A9}" type="slidenum">
              <a:rPr lang="de-DE"/>
              <a:pPr/>
              <a:t>96</a:t>
            </a:fld>
            <a:endParaRPr lang="de-DE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 Heap</a:t>
            </a:r>
            <a:endParaRPr lang="de-DE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sz="2800" dirty="0" smtClean="0"/>
              <a:t>Example for </a:t>
            </a:r>
            <a:r>
              <a:rPr lang="de-DE" sz="2800" dirty="0">
                <a:solidFill>
                  <a:schemeClr val="hlink"/>
                </a:solidFill>
              </a:rPr>
              <a:t>msd(k</a:t>
            </a:r>
            <a:r>
              <a:rPr lang="de-DE" sz="2800" baseline="-25000" dirty="0">
                <a:solidFill>
                  <a:schemeClr val="hlink"/>
                </a:solidFill>
              </a:rPr>
              <a:t>min</a:t>
            </a:r>
            <a:r>
              <a:rPr lang="de-DE" sz="2800" dirty="0">
                <a:solidFill>
                  <a:schemeClr val="hlink"/>
                </a:solidFill>
              </a:rPr>
              <a:t>,k):</a:t>
            </a:r>
          </a:p>
          <a:p>
            <a:r>
              <a:rPr lang="de-DE" sz="2800" dirty="0" err="1" smtClean="0"/>
              <a:t>let</a:t>
            </a:r>
            <a:r>
              <a:rPr lang="de-DE" sz="2800" dirty="0" smtClean="0">
                <a:solidFill>
                  <a:schemeClr val="hlink"/>
                </a:solidFill>
              </a:rPr>
              <a:t> k</a:t>
            </a:r>
            <a:r>
              <a:rPr lang="de-DE" sz="2800" baseline="-25000" dirty="0" smtClean="0">
                <a:solidFill>
                  <a:schemeClr val="hlink"/>
                </a:solidFill>
              </a:rPr>
              <a:t>min</a:t>
            </a:r>
            <a:r>
              <a:rPr lang="de-DE" sz="2800" dirty="0" smtClean="0">
                <a:solidFill>
                  <a:schemeClr val="hlink"/>
                </a:solidFill>
              </a:rPr>
              <a:t>=17</a:t>
            </a:r>
            <a:r>
              <a:rPr lang="de-DE" sz="2800" dirty="0" smtClean="0"/>
              <a:t>, or in binary form, </a:t>
            </a:r>
            <a:r>
              <a:rPr lang="de-DE" sz="2800" dirty="0">
                <a:solidFill>
                  <a:schemeClr val="hlink"/>
                </a:solidFill>
              </a:rPr>
              <a:t>10001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k=17</a:t>
            </a:r>
            <a:r>
              <a:rPr lang="de-DE" sz="2800" dirty="0"/>
              <a:t>: </a:t>
            </a:r>
            <a:r>
              <a:rPr lang="de-DE" sz="2800" dirty="0">
                <a:solidFill>
                  <a:schemeClr val="hlink"/>
                </a:solidFill>
              </a:rPr>
              <a:t>msd(k</a:t>
            </a:r>
            <a:r>
              <a:rPr lang="de-DE" sz="2800" baseline="-25000" dirty="0">
                <a:solidFill>
                  <a:schemeClr val="hlink"/>
                </a:solidFill>
              </a:rPr>
              <a:t>min</a:t>
            </a:r>
            <a:r>
              <a:rPr lang="de-DE" sz="2800" dirty="0">
                <a:solidFill>
                  <a:schemeClr val="hlink"/>
                </a:solidFill>
              </a:rPr>
              <a:t>,k)=-1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k=18</a:t>
            </a:r>
            <a:r>
              <a:rPr lang="de-DE" sz="2800" dirty="0"/>
              <a:t>: </a:t>
            </a:r>
            <a:r>
              <a:rPr lang="de-DE" sz="2800" dirty="0" smtClean="0"/>
              <a:t>in binary </a:t>
            </a:r>
            <a:r>
              <a:rPr lang="de-DE" sz="2800" dirty="0">
                <a:solidFill>
                  <a:schemeClr val="hlink"/>
                </a:solidFill>
              </a:rPr>
              <a:t>10010</a:t>
            </a:r>
            <a:r>
              <a:rPr lang="de-DE" sz="2800" dirty="0"/>
              <a:t>, </a:t>
            </a:r>
            <a:r>
              <a:rPr lang="de-DE" sz="2800" dirty="0" smtClean="0"/>
              <a:t>so </a:t>
            </a:r>
            <a:r>
              <a:rPr lang="de-DE" sz="2800" dirty="0">
                <a:solidFill>
                  <a:schemeClr val="hlink"/>
                </a:solidFill>
              </a:rPr>
              <a:t>msd(k</a:t>
            </a:r>
            <a:r>
              <a:rPr lang="de-DE" sz="2800" baseline="-25000" dirty="0">
                <a:solidFill>
                  <a:schemeClr val="hlink"/>
                </a:solidFill>
              </a:rPr>
              <a:t>min</a:t>
            </a:r>
            <a:r>
              <a:rPr lang="de-DE" sz="2800" dirty="0">
                <a:solidFill>
                  <a:schemeClr val="hlink"/>
                </a:solidFill>
              </a:rPr>
              <a:t>,k)=1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k=21</a:t>
            </a:r>
            <a:r>
              <a:rPr lang="de-DE" sz="2800" dirty="0"/>
              <a:t>: </a:t>
            </a:r>
            <a:r>
              <a:rPr lang="de-DE" sz="2800" dirty="0" smtClean="0"/>
              <a:t>in binary </a:t>
            </a:r>
            <a:r>
              <a:rPr lang="de-DE" sz="2800" dirty="0">
                <a:solidFill>
                  <a:schemeClr val="hlink"/>
                </a:solidFill>
              </a:rPr>
              <a:t>10101</a:t>
            </a:r>
            <a:r>
              <a:rPr lang="de-DE" sz="2800" dirty="0"/>
              <a:t>, </a:t>
            </a:r>
            <a:r>
              <a:rPr lang="de-DE" sz="2800" dirty="0" smtClean="0"/>
              <a:t>so </a:t>
            </a:r>
            <a:r>
              <a:rPr lang="de-DE" sz="2800" dirty="0">
                <a:solidFill>
                  <a:schemeClr val="hlink"/>
                </a:solidFill>
              </a:rPr>
              <a:t>msd(k</a:t>
            </a:r>
            <a:r>
              <a:rPr lang="de-DE" sz="2800" baseline="-25000" dirty="0">
                <a:solidFill>
                  <a:schemeClr val="hlink"/>
                </a:solidFill>
              </a:rPr>
              <a:t>min</a:t>
            </a:r>
            <a:r>
              <a:rPr lang="de-DE" sz="2800" dirty="0">
                <a:solidFill>
                  <a:schemeClr val="hlink"/>
                </a:solidFill>
              </a:rPr>
              <a:t>,k)=2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k=52</a:t>
            </a:r>
            <a:r>
              <a:rPr lang="de-DE" sz="2800" dirty="0"/>
              <a:t>: </a:t>
            </a:r>
            <a:r>
              <a:rPr lang="de-DE" sz="2800" dirty="0" smtClean="0"/>
              <a:t>in binary </a:t>
            </a:r>
            <a:r>
              <a:rPr lang="de-DE" sz="2800" dirty="0">
                <a:solidFill>
                  <a:schemeClr val="hlink"/>
                </a:solidFill>
              </a:rPr>
              <a:t>110100</a:t>
            </a:r>
            <a:r>
              <a:rPr lang="de-DE" sz="2800" dirty="0"/>
              <a:t>, </a:t>
            </a:r>
            <a:r>
              <a:rPr lang="de-DE" sz="2800" dirty="0" smtClean="0"/>
              <a:t>so </a:t>
            </a:r>
            <a:r>
              <a:rPr lang="de-DE" sz="2800" dirty="0">
                <a:solidFill>
                  <a:schemeClr val="hlink"/>
                </a:solidFill>
              </a:rPr>
              <a:t>msd(k</a:t>
            </a:r>
            <a:r>
              <a:rPr lang="de-DE" sz="2800" baseline="-25000" dirty="0">
                <a:solidFill>
                  <a:schemeClr val="hlink"/>
                </a:solidFill>
              </a:rPr>
              <a:t>min</a:t>
            </a:r>
            <a:r>
              <a:rPr lang="de-DE" sz="2800" dirty="0">
                <a:solidFill>
                  <a:schemeClr val="hlink"/>
                </a:solidFill>
              </a:rPr>
              <a:t>,k)=5</a:t>
            </a:r>
          </a:p>
          <a:p>
            <a:pPr>
              <a:buFontTx/>
              <a:buNone/>
            </a:pPr>
            <a:endParaRPr lang="de-DE" sz="2800" dirty="0" smtClean="0"/>
          </a:p>
          <a:p>
            <a:pPr>
              <a:buFontTx/>
              <a:buNone/>
            </a:pPr>
            <a:r>
              <a:rPr lang="de-DE" sz="2800" dirty="0" smtClean="0"/>
              <a:t>Computation of </a:t>
            </a:r>
            <a:r>
              <a:rPr lang="de-DE" sz="2800" dirty="0">
                <a:solidFill>
                  <a:schemeClr val="hlink"/>
                </a:solidFill>
              </a:rPr>
              <a:t>msd</a:t>
            </a:r>
            <a:r>
              <a:rPr lang="de-DE" sz="2800" dirty="0"/>
              <a:t> </a:t>
            </a:r>
            <a:r>
              <a:rPr lang="de-DE" sz="2800" dirty="0" smtClean="0"/>
              <a:t>for </a:t>
            </a:r>
            <a:r>
              <a:rPr lang="de-DE" sz="2800" dirty="0" smtClean="0">
                <a:solidFill>
                  <a:schemeClr val="hlink"/>
                </a:solidFill>
              </a:rPr>
              <a:t>a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≠</a:t>
            </a:r>
            <a:r>
              <a:rPr lang="de-DE" sz="2800" dirty="0" smtClean="0">
                <a:solidFill>
                  <a:schemeClr val="hlink"/>
                </a:solidFill>
              </a:rPr>
              <a:t>b</a:t>
            </a:r>
            <a:r>
              <a:rPr lang="de-DE" sz="2800" dirty="0"/>
              <a:t>: </a:t>
            </a:r>
            <a:br>
              <a:rPr lang="de-DE" sz="2800" dirty="0"/>
            </a:br>
            <a:r>
              <a:rPr lang="de-DE" sz="2800" dirty="0"/>
              <a:t>      </a:t>
            </a:r>
            <a:r>
              <a:rPr lang="de-DE" sz="2800" dirty="0" smtClean="0"/>
              <a:t>              </a:t>
            </a:r>
            <a:r>
              <a:rPr lang="de-DE" sz="2800" dirty="0">
                <a:solidFill>
                  <a:schemeClr val="hlink"/>
                </a:solidFill>
              </a:rPr>
              <a:t>msd(a,b</a:t>
            </a:r>
            <a:r>
              <a:rPr lang="de-DE" sz="2800" dirty="0" smtClean="0">
                <a:solidFill>
                  <a:schemeClr val="hlink"/>
                </a:solidFill>
              </a:rPr>
              <a:t>)=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⌊</a:t>
            </a:r>
            <a:r>
              <a:rPr lang="de-DE" sz="2800" dirty="0" smtClean="0">
                <a:solidFill>
                  <a:schemeClr val="hlink"/>
                </a:solidFill>
              </a:rPr>
              <a:t>log(a</a:t>
            </a:r>
            <a:r>
              <a:rPr lang="en-US" sz="2800" baseline="100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⊕</a:t>
            </a:r>
            <a:r>
              <a:rPr lang="de-DE" sz="2800" dirty="0" smtClean="0">
                <a:solidFill>
                  <a:schemeClr val="hlink"/>
                </a:solidFill>
              </a:rPr>
              <a:t>b)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⌋</a:t>
            </a:r>
            <a:r>
              <a:rPr lang="en-US" sz="2800" dirty="0">
                <a:solidFill>
                  <a:schemeClr val="hlink"/>
                </a:solidFill>
                <a:latin typeface="cmsy10" pitchFamily="34" charset="0"/>
              </a:rPr>
              <a:t/>
            </a:r>
            <a:br>
              <a:rPr lang="en-US" sz="2800" dirty="0">
                <a:solidFill>
                  <a:schemeClr val="hlink"/>
                </a:solidFill>
                <a:latin typeface="cmsy10" pitchFamily="34" charset="0"/>
              </a:rPr>
            </a:br>
            <a:r>
              <a:rPr lang="de-DE" sz="2800" dirty="0" smtClean="0"/>
              <a:t> where 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⊕ </a:t>
            </a:r>
            <a:r>
              <a:rPr lang="de-DE" sz="2800" dirty="0" smtClean="0"/>
              <a:t>denotes bit-wise xor.</a:t>
            </a:r>
            <a:endParaRPr lang="en-US" sz="2800" dirty="0" smtClean="0">
              <a:solidFill>
                <a:schemeClr val="hlink"/>
              </a:solidFill>
              <a:latin typeface="cmsy10" pitchFamily="34" charset="0"/>
            </a:endParaRPr>
          </a:p>
          <a:p>
            <a:pPr>
              <a:buFontTx/>
              <a:buNone/>
            </a:pPr>
            <a:r>
              <a:rPr lang="de-DE" sz="2800" dirty="0" smtClean="0"/>
              <a:t>Time: </a:t>
            </a:r>
            <a:r>
              <a:rPr lang="de-DE" sz="2800" dirty="0">
                <a:solidFill>
                  <a:schemeClr val="hlink"/>
                </a:solidFill>
              </a:rPr>
              <a:t>O(1)</a:t>
            </a:r>
            <a:r>
              <a:rPr lang="de-DE" sz="2800" dirty="0"/>
              <a:t> </a:t>
            </a:r>
            <a:r>
              <a:rPr lang="de-DE" sz="2800" dirty="0" smtClean="0"/>
              <a:t>(with appropriate machine instruction set)</a:t>
            </a:r>
            <a:endParaRPr lang="de-DE" sz="2800" dirty="0"/>
          </a:p>
          <a:p>
            <a:endParaRPr lang="de-DE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1BE-F634-4BFA-8F1F-7888F83AAD9A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F30FF-E08F-4358-99BC-A5C0915F98B0}" type="slidenum">
              <a:rPr lang="de-DE"/>
              <a:pPr/>
              <a:t>97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 Heap</a:t>
            </a:r>
            <a:endParaRPr lang="de-DE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min():</a:t>
            </a:r>
          </a:p>
          <a:p>
            <a:r>
              <a:rPr lang="de-DE" dirty="0" smtClean="0"/>
              <a:t>output </a:t>
            </a:r>
            <a:r>
              <a:rPr lang="de-DE" dirty="0">
                <a:solidFill>
                  <a:schemeClr val="hlink"/>
                </a:solidFill>
              </a:rPr>
              <a:t>k</a:t>
            </a:r>
            <a:r>
              <a:rPr lang="de-DE" baseline="-25000" dirty="0">
                <a:solidFill>
                  <a:schemeClr val="hlink"/>
                </a:solidFill>
              </a:rPr>
              <a:t>min</a:t>
            </a:r>
            <a:r>
              <a:rPr lang="de-DE" dirty="0"/>
              <a:t> in </a:t>
            </a:r>
            <a:r>
              <a:rPr lang="de-DE" dirty="0">
                <a:solidFill>
                  <a:schemeClr val="hlink"/>
                </a:solidFill>
              </a:rPr>
              <a:t>B[-1</a:t>
            </a:r>
            <a:r>
              <a:rPr lang="de-DE" dirty="0" smtClean="0">
                <a:solidFill>
                  <a:schemeClr val="hlink"/>
                </a:solidFill>
              </a:rPr>
              <a:t>]</a:t>
            </a:r>
            <a:endParaRPr lang="de-DE" dirty="0"/>
          </a:p>
          <a:p>
            <a:pPr>
              <a:buFontTx/>
              <a:buNone/>
            </a:pPr>
            <a:r>
              <a:rPr lang="de-DE" dirty="0" smtClean="0"/>
              <a:t>Runtime: </a:t>
            </a:r>
            <a:r>
              <a:rPr lang="de-DE" dirty="0">
                <a:solidFill>
                  <a:schemeClr val="hlink"/>
                </a:solidFill>
              </a:rPr>
              <a:t>O(1)</a:t>
            </a:r>
            <a:endParaRPr lang="de-DE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71775" y="1916113"/>
            <a:ext cx="3673475" cy="1511300"/>
            <a:chOff x="1473" y="2115"/>
            <a:chExt cx="2721" cy="1134"/>
          </a:xfrm>
        </p:grpSpPr>
        <p:sp>
          <p:nvSpPr>
            <p:cNvPr id="231429" name="Line 5"/>
            <p:cNvSpPr>
              <a:spLocks noChangeShapeType="1"/>
            </p:cNvSpPr>
            <p:nvPr/>
          </p:nvSpPr>
          <p:spPr bwMode="auto">
            <a:xfrm>
              <a:off x="2426" y="2388"/>
              <a:ext cx="0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1430" name="Line 6"/>
            <p:cNvSpPr>
              <a:spLocks noChangeShapeType="1"/>
            </p:cNvSpPr>
            <p:nvPr/>
          </p:nvSpPr>
          <p:spPr bwMode="auto">
            <a:xfrm>
              <a:off x="1609" y="2388"/>
              <a:ext cx="0" cy="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>
              <a:off x="1473" y="2115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-1</a:t>
              </a:r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1745" y="2115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0</a:t>
              </a:r>
            </a:p>
          </p:txBody>
        </p:sp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2017" y="2115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1</a:t>
              </a:r>
            </a:p>
          </p:txBody>
        </p:sp>
        <p:sp>
          <p:nvSpPr>
            <p:cNvPr id="231434" name="Rectangle 10"/>
            <p:cNvSpPr>
              <a:spLocks noChangeArrowheads="1"/>
            </p:cNvSpPr>
            <p:nvPr/>
          </p:nvSpPr>
          <p:spPr bwMode="auto">
            <a:xfrm>
              <a:off x="2290" y="2115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2</a:t>
              </a:r>
            </a:p>
          </p:txBody>
        </p:sp>
        <p:sp>
          <p:nvSpPr>
            <p:cNvPr id="231435" name="Rectangle 11"/>
            <p:cNvSpPr>
              <a:spLocks noChangeArrowheads="1"/>
            </p:cNvSpPr>
            <p:nvPr/>
          </p:nvSpPr>
          <p:spPr bwMode="auto">
            <a:xfrm>
              <a:off x="2562" y="2115"/>
              <a:ext cx="1360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….</a:t>
              </a:r>
            </a:p>
          </p:txBody>
        </p:sp>
        <p:sp>
          <p:nvSpPr>
            <p:cNvPr id="231436" name="Rectangle 12"/>
            <p:cNvSpPr>
              <a:spLocks noChangeArrowheads="1"/>
            </p:cNvSpPr>
            <p:nvPr/>
          </p:nvSpPr>
          <p:spPr bwMode="auto">
            <a:xfrm>
              <a:off x="3922" y="2115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/>
                <a:t>K</a:t>
              </a:r>
            </a:p>
          </p:txBody>
        </p:sp>
        <p:sp>
          <p:nvSpPr>
            <p:cNvPr id="231437" name="Oval 13"/>
            <p:cNvSpPr>
              <a:spLocks noChangeArrowheads="1"/>
            </p:cNvSpPr>
            <p:nvPr/>
          </p:nvSpPr>
          <p:spPr bwMode="auto">
            <a:xfrm>
              <a:off x="1518" y="2524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438" name="Oval 14"/>
            <p:cNvSpPr>
              <a:spLocks noChangeArrowheads="1"/>
            </p:cNvSpPr>
            <p:nvPr/>
          </p:nvSpPr>
          <p:spPr bwMode="auto">
            <a:xfrm>
              <a:off x="1518" y="2796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439" name="Oval 15"/>
            <p:cNvSpPr>
              <a:spLocks noChangeArrowheads="1"/>
            </p:cNvSpPr>
            <p:nvPr/>
          </p:nvSpPr>
          <p:spPr bwMode="auto">
            <a:xfrm>
              <a:off x="1518" y="3068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440" name="Oval 16"/>
            <p:cNvSpPr>
              <a:spLocks noChangeArrowheads="1"/>
            </p:cNvSpPr>
            <p:nvPr/>
          </p:nvSpPr>
          <p:spPr bwMode="auto">
            <a:xfrm>
              <a:off x="1791" y="2524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441" name="Oval 17"/>
            <p:cNvSpPr>
              <a:spLocks noChangeArrowheads="1"/>
            </p:cNvSpPr>
            <p:nvPr/>
          </p:nvSpPr>
          <p:spPr bwMode="auto">
            <a:xfrm>
              <a:off x="2335" y="2524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442" name="Oval 18"/>
            <p:cNvSpPr>
              <a:spLocks noChangeArrowheads="1"/>
            </p:cNvSpPr>
            <p:nvPr/>
          </p:nvSpPr>
          <p:spPr bwMode="auto">
            <a:xfrm>
              <a:off x="2335" y="2796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443" name="Line 19"/>
            <p:cNvSpPr>
              <a:spLocks noChangeShapeType="1"/>
            </p:cNvSpPr>
            <p:nvPr/>
          </p:nvSpPr>
          <p:spPr bwMode="auto">
            <a:xfrm>
              <a:off x="1881" y="2388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1444" name="Line 20"/>
            <p:cNvSpPr>
              <a:spLocks noChangeShapeType="1"/>
            </p:cNvSpPr>
            <p:nvPr/>
          </p:nvSpPr>
          <p:spPr bwMode="auto">
            <a:xfrm>
              <a:off x="4059" y="2388"/>
              <a:ext cx="0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1445" name="Oval 21"/>
            <p:cNvSpPr>
              <a:spLocks noChangeArrowheads="1"/>
            </p:cNvSpPr>
            <p:nvPr/>
          </p:nvSpPr>
          <p:spPr bwMode="auto">
            <a:xfrm>
              <a:off x="3968" y="2524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1446" name="Oval 22"/>
            <p:cNvSpPr>
              <a:spLocks noChangeArrowheads="1"/>
            </p:cNvSpPr>
            <p:nvPr/>
          </p:nvSpPr>
          <p:spPr bwMode="auto">
            <a:xfrm>
              <a:off x="3968" y="2796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556E-4878-429D-93D8-49FE79442788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017D-B901-4923-9B5B-EC2A81742E77}" type="slidenum">
              <a:rPr lang="de-DE"/>
              <a:pPr/>
              <a:t>98</a:t>
            </a:fld>
            <a:endParaRPr lang="de-DE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Heap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insert(e): </a:t>
            </a:r>
            <a:r>
              <a:rPr lang="en-US" sz="2400" dirty="0"/>
              <a:t>( </a:t>
            </a:r>
            <a:r>
              <a:rPr lang="en-US" sz="2400" dirty="0" smtClean="0">
                <a:solidFill>
                  <a:schemeClr val="hlink"/>
                </a:solidFill>
              </a:rPr>
              <a:t>key(e)</a:t>
            </a:r>
            <a:r>
              <a:rPr lang="en-US" sz="24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sz="2400" dirty="0" err="1" smtClean="0">
                <a:solidFill>
                  <a:schemeClr val="hlink"/>
                </a:solidFill>
              </a:rPr>
              <a:t>k</a:t>
            </a:r>
            <a:r>
              <a:rPr lang="en-US" sz="2400" baseline="-25000" dirty="0" err="1" smtClean="0">
                <a:solidFill>
                  <a:schemeClr val="hlink"/>
                </a:solidFill>
              </a:rPr>
              <a:t>min</a:t>
            </a:r>
            <a:r>
              <a:rPr lang="en-US" sz="2400" dirty="0" smtClean="0"/>
              <a:t> </a:t>
            </a:r>
            <a:r>
              <a:rPr lang="en-US" sz="2400" dirty="0"/>
              <a:t>)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hlink"/>
                </a:solidFill>
              </a:rPr>
              <a:t>i:=msd(k</a:t>
            </a:r>
            <a:r>
              <a:rPr lang="en-US" sz="2400" baseline="-25000" dirty="0" smtClean="0">
                <a:solidFill>
                  <a:schemeClr val="hlink"/>
                </a:solidFill>
              </a:rPr>
              <a:t>min</a:t>
            </a:r>
            <a:r>
              <a:rPr lang="en-US" sz="2400" dirty="0" smtClean="0">
                <a:solidFill>
                  <a:schemeClr val="hlink"/>
                </a:solidFill>
              </a:rPr>
              <a:t>,key(e))</a:t>
            </a:r>
            <a:endParaRPr lang="en-US" sz="2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/>
              <a:t>store </a:t>
            </a:r>
            <a:r>
              <a:rPr lang="en-US" sz="2400" dirty="0">
                <a:solidFill>
                  <a:schemeClr val="hlink"/>
                </a:solidFill>
              </a:rPr>
              <a:t>e</a:t>
            </a:r>
            <a:r>
              <a:rPr lang="en-US" sz="2400" dirty="0"/>
              <a:t> in </a:t>
            </a:r>
            <a:r>
              <a:rPr lang="en-US" sz="2400" dirty="0">
                <a:solidFill>
                  <a:schemeClr val="hlink"/>
                </a:solidFill>
              </a:rPr>
              <a:t>B[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Runtime: </a:t>
            </a:r>
            <a:r>
              <a:rPr lang="en-US" sz="2400" dirty="0">
                <a:solidFill>
                  <a:schemeClr val="hlink"/>
                </a:solidFill>
              </a:rPr>
              <a:t>O(1)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delete(e):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hlink"/>
                </a:solidFill>
              </a:rPr>
              <a:t>key(e</a:t>
            </a:r>
            <a:r>
              <a:rPr lang="en-US" sz="2400" dirty="0">
                <a:solidFill>
                  <a:schemeClr val="hlink"/>
                </a:solidFill>
              </a:rPr>
              <a:t>)&gt;</a:t>
            </a:r>
            <a:r>
              <a:rPr lang="en-US" sz="2400" dirty="0" err="1" smtClean="0">
                <a:solidFill>
                  <a:schemeClr val="hlink"/>
                </a:solidFill>
              </a:rPr>
              <a:t>k</a:t>
            </a:r>
            <a:r>
              <a:rPr lang="en-US" sz="2400" baseline="-25000" dirty="0" err="1" smtClean="0">
                <a:solidFill>
                  <a:schemeClr val="hlink"/>
                </a:solidFill>
              </a:rPr>
              <a:t>min</a:t>
            </a:r>
            <a:r>
              <a:rPr lang="en-US" sz="2400" dirty="0" smtClean="0"/>
              <a:t>, otherwise call </a:t>
            </a:r>
            <a:r>
              <a:rPr lang="en-US" sz="2400" dirty="0" err="1" smtClean="0">
                <a:solidFill>
                  <a:schemeClr val="accent6"/>
                </a:solidFill>
              </a:rPr>
              <a:t>deleteMin</a:t>
            </a:r>
            <a:r>
              <a:rPr lang="en-US" sz="2400" dirty="0" smtClean="0">
                <a:solidFill>
                  <a:schemeClr val="accent6"/>
                </a:solidFill>
              </a:rPr>
              <a:t>()</a:t>
            </a:r>
            <a:r>
              <a:rPr lang="en-US" sz="2400" dirty="0" smtClean="0"/>
              <a:t> )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Remove </a:t>
            </a:r>
            <a:r>
              <a:rPr lang="en-US" sz="2400" dirty="0">
                <a:solidFill>
                  <a:schemeClr val="hlink"/>
                </a:solidFill>
              </a:rPr>
              <a:t>e </a:t>
            </a:r>
            <a:r>
              <a:rPr lang="en-US" sz="2400" dirty="0" smtClean="0"/>
              <a:t>from its list </a:t>
            </a:r>
            <a:r>
              <a:rPr lang="en-US" sz="2400" dirty="0">
                <a:solidFill>
                  <a:schemeClr val="hlink"/>
                </a:solidFill>
              </a:rPr>
              <a:t>B[j</a:t>
            </a:r>
            <a:r>
              <a:rPr lang="en-US" sz="2400" dirty="0" smtClean="0">
                <a:solidFill>
                  <a:schemeClr val="hlink"/>
                </a:solidFill>
              </a:rPr>
              <a:t>]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Runtime: </a:t>
            </a:r>
            <a:r>
              <a:rPr lang="en-US" sz="2400" dirty="0">
                <a:solidFill>
                  <a:schemeClr val="hlink"/>
                </a:solidFill>
              </a:rPr>
              <a:t>O(1</a:t>
            </a:r>
            <a:r>
              <a:rPr lang="en-US" sz="2400" dirty="0" smtClean="0">
                <a:solidFill>
                  <a:schemeClr val="hlink"/>
                </a:solidFill>
              </a:rPr>
              <a:t>) (assuming have pointer to e)</a:t>
            </a:r>
            <a:endParaRPr lang="en-US" sz="2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 smtClean="0">
                <a:solidFill>
                  <a:schemeClr val="accent2"/>
                </a:solidFill>
              </a:rPr>
              <a:t>decreaseKey</a:t>
            </a:r>
            <a:r>
              <a:rPr lang="en-US" sz="2400" dirty="0" smtClean="0">
                <a:solidFill>
                  <a:schemeClr val="accent2"/>
                </a:solidFill>
              </a:rPr>
              <a:t>(e,</a:t>
            </a:r>
            <a:r>
              <a:rPr lang="en-US" sz="24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accent2"/>
                </a:solidFill>
              </a:rPr>
              <a:t>): </a:t>
            </a:r>
            <a:r>
              <a:rPr lang="en-US" sz="2400" dirty="0"/>
              <a:t>( </a:t>
            </a:r>
            <a:r>
              <a:rPr lang="en-US" sz="2400" dirty="0">
                <a:solidFill>
                  <a:schemeClr val="hlink"/>
                </a:solidFill>
              </a:rPr>
              <a:t>key(e) - </a:t>
            </a:r>
            <a:r>
              <a:rPr lang="en-US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k</a:t>
            </a:r>
            <a:r>
              <a:rPr lang="en-US" sz="2400" baseline="-25000" dirty="0" err="1">
                <a:solidFill>
                  <a:schemeClr val="hlink"/>
                </a:solidFill>
              </a:rPr>
              <a:t>min</a:t>
            </a:r>
            <a:r>
              <a:rPr lang="en-US" sz="2400" dirty="0"/>
              <a:t> 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&gt;0</a:t>
            </a:r>
            <a:r>
              <a:rPr lang="en-US" sz="2400" dirty="0" smtClean="0"/>
              <a:t>)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/>
              <a:t>call </a:t>
            </a:r>
            <a:r>
              <a:rPr lang="en-US" sz="2400" dirty="0">
                <a:solidFill>
                  <a:schemeClr val="accent6"/>
                </a:solidFill>
              </a:rPr>
              <a:t>delete(e)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>
                <a:solidFill>
                  <a:schemeClr val="accent6"/>
                </a:solidFill>
              </a:rPr>
              <a:t>insert(e)</a:t>
            </a:r>
            <a:r>
              <a:rPr lang="en-US" sz="2400" dirty="0"/>
              <a:t> </a:t>
            </a:r>
            <a:r>
              <a:rPr lang="en-US" sz="2400" dirty="0" smtClean="0"/>
              <a:t>with </a:t>
            </a:r>
            <a:r>
              <a:rPr lang="en-US" sz="2400" dirty="0">
                <a:solidFill>
                  <a:schemeClr val="hlink"/>
                </a:solidFill>
              </a:rPr>
              <a:t>key(e):=key(e) - </a:t>
            </a:r>
            <a:r>
              <a:rPr lang="en-US" sz="24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Runtime: </a:t>
            </a:r>
            <a:r>
              <a:rPr lang="en-US" sz="2400" dirty="0">
                <a:solidFill>
                  <a:schemeClr val="hlink"/>
                </a:solidFill>
              </a:rPr>
              <a:t>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1ECF-C1B7-4810-AA74-7B172E824169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2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E0E-1AB1-45FE-977C-3A61DA8040F6}" type="slidenum">
              <a:rPr lang="de-DE"/>
              <a:pPr/>
              <a:t>99</a:t>
            </a:fld>
            <a:endParaRPr lang="de-DE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Radix Heap</a:t>
            </a:r>
            <a:endParaRPr lang="de-DE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accent2"/>
                </a:solidFill>
              </a:rPr>
              <a:t>deleteMin():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i</a:t>
            </a:r>
            <a:r>
              <a:rPr lang="de-DE" sz="2400" dirty="0" smtClean="0"/>
              <a:t>f </a:t>
            </a:r>
            <a:r>
              <a:rPr lang="de-DE" sz="2400" dirty="0">
                <a:solidFill>
                  <a:schemeClr val="hlink"/>
                </a:solidFill>
              </a:rPr>
              <a:t>B[-1</a:t>
            </a:r>
            <a:r>
              <a:rPr lang="de-DE" sz="2400" dirty="0" smtClean="0">
                <a:solidFill>
                  <a:schemeClr val="hlink"/>
                </a:solidFill>
              </a:rPr>
              <a:t>] </a:t>
            </a:r>
            <a:r>
              <a:rPr lang="de-DE" sz="2400" dirty="0" smtClean="0"/>
              <a:t>is unoccupied, heap is empty, we are done</a:t>
            </a:r>
          </a:p>
          <a:p>
            <a:pPr>
              <a:lnSpc>
                <a:spcPct val="90000"/>
              </a:lnSpc>
            </a:pPr>
            <a:r>
              <a:rPr lang="de-DE" sz="2400" dirty="0" smtClean="0"/>
              <a:t>else, remove some </a:t>
            </a:r>
            <a:r>
              <a:rPr lang="de-DE" sz="2400" dirty="0">
                <a:solidFill>
                  <a:schemeClr val="hlink"/>
                </a:solidFill>
              </a:rPr>
              <a:t>e</a:t>
            </a:r>
            <a:r>
              <a:rPr lang="de-DE" sz="2400" dirty="0"/>
              <a:t> </a:t>
            </a:r>
            <a:r>
              <a:rPr lang="de-DE" sz="2400" dirty="0" smtClean="0"/>
              <a:t>from </a:t>
            </a:r>
            <a:r>
              <a:rPr lang="de-DE" sz="2400" dirty="0">
                <a:solidFill>
                  <a:schemeClr val="hlink"/>
                </a:solidFill>
              </a:rPr>
              <a:t>B[-1</a:t>
            </a:r>
            <a:r>
              <a:rPr lang="de-DE" sz="2400" dirty="0" smtClean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r>
              <a:rPr lang="de-DE" sz="2400" dirty="0" smtClean="0"/>
              <a:t>find minimal </a:t>
            </a:r>
            <a:r>
              <a:rPr lang="de-DE" sz="2400" dirty="0" smtClean="0">
                <a:solidFill>
                  <a:schemeClr val="hlink"/>
                </a:solidFill>
              </a:rPr>
              <a:t>i</a:t>
            </a:r>
            <a:r>
              <a:rPr lang="de-DE" sz="2400" dirty="0" smtClean="0"/>
              <a:t> </a:t>
            </a:r>
            <a:r>
              <a:rPr lang="de-DE" sz="2400" dirty="0"/>
              <a:t>so </a:t>
            </a:r>
            <a:r>
              <a:rPr lang="de-DE" sz="2400" dirty="0" smtClean="0"/>
              <a:t>that </a:t>
            </a:r>
            <a:r>
              <a:rPr lang="de-DE" sz="2400" dirty="0">
                <a:solidFill>
                  <a:schemeClr val="hlink"/>
                </a:solidFill>
              </a:rPr>
              <a:t>B[i</a:t>
            </a:r>
            <a:r>
              <a:rPr lang="de-DE" sz="2400" dirty="0" smtClean="0">
                <a:solidFill>
                  <a:schemeClr val="hlink"/>
                </a:solidFill>
              </a:rPr>
              <a:t>]</a:t>
            </a:r>
            <a:r>
              <a:rPr lang="de-DE" sz="24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≠∅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</a:rPr>
              <a:t> </a:t>
            </a:r>
            <a:r>
              <a:rPr lang="en-US" sz="2400" dirty="0" smtClean="0"/>
              <a:t>(if there is no such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 smtClean="0"/>
              <a:t>or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=-</a:t>
            </a:r>
            <a:r>
              <a:rPr lang="en-US" sz="2400" dirty="0" smtClean="0">
                <a:solidFill>
                  <a:schemeClr val="hlink"/>
                </a:solidFill>
              </a:rPr>
              <a:t>1</a:t>
            </a:r>
            <a:r>
              <a:rPr lang="en-US" sz="2400" dirty="0" smtClean="0"/>
              <a:t> then we are done)</a:t>
            </a:r>
            <a:endParaRPr lang="en-US" sz="2400" dirty="0">
              <a:latin typeface="cmsy10" pitchFamily="34" charset="0"/>
            </a:endParaRPr>
          </a:p>
          <a:p>
            <a:pPr>
              <a:lnSpc>
                <a:spcPct val="90000"/>
              </a:lnSpc>
            </a:pPr>
            <a:r>
              <a:rPr lang="de-DE" sz="2400" dirty="0" smtClean="0"/>
              <a:t>determine </a:t>
            </a:r>
            <a:r>
              <a:rPr lang="de-DE" sz="2400" dirty="0">
                <a:solidFill>
                  <a:schemeClr val="hlink"/>
                </a:solidFill>
              </a:rPr>
              <a:t>k</a:t>
            </a:r>
            <a:r>
              <a:rPr lang="de-DE" sz="2400" baseline="-25000" dirty="0">
                <a:solidFill>
                  <a:schemeClr val="hlink"/>
                </a:solidFill>
              </a:rPr>
              <a:t>min</a:t>
            </a:r>
            <a:r>
              <a:rPr lang="de-DE" sz="2400" dirty="0"/>
              <a:t> in </a:t>
            </a:r>
            <a:r>
              <a:rPr lang="de-DE" sz="2400" dirty="0">
                <a:solidFill>
                  <a:schemeClr val="hlink"/>
                </a:solidFill>
              </a:rPr>
              <a:t>B[i</a:t>
            </a:r>
            <a:r>
              <a:rPr lang="de-DE" sz="2400" dirty="0" smtClean="0">
                <a:solidFill>
                  <a:schemeClr val="hlink"/>
                </a:solidFill>
              </a:rPr>
              <a:t>]</a:t>
            </a:r>
            <a:endParaRPr lang="de-DE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400" dirty="0" smtClean="0"/>
              <a:t>distribute nodes </a:t>
            </a:r>
            <a:r>
              <a:rPr lang="de-DE" sz="2400" dirty="0"/>
              <a:t>in </a:t>
            </a:r>
            <a:r>
              <a:rPr lang="de-DE" sz="2400" dirty="0">
                <a:solidFill>
                  <a:schemeClr val="hlink"/>
                </a:solidFill>
              </a:rPr>
              <a:t>B[i]</a:t>
            </a:r>
            <a:r>
              <a:rPr lang="de-DE" sz="2400" dirty="0"/>
              <a:t> </a:t>
            </a:r>
            <a:r>
              <a:rPr lang="de-DE" sz="2400" dirty="0" smtClean="0"/>
              <a:t>among </a:t>
            </a:r>
            <a:r>
              <a:rPr lang="de-DE" sz="2400" dirty="0">
                <a:solidFill>
                  <a:schemeClr val="hlink"/>
                </a:solidFill>
              </a:rPr>
              <a:t>B[-1],…,B[i-1]</a:t>
            </a:r>
            <a:r>
              <a:rPr lang="de-DE" sz="2400" dirty="0"/>
              <a:t> </a:t>
            </a:r>
            <a:r>
              <a:rPr lang="de-DE" sz="2400" dirty="0" smtClean="0"/>
              <a:t>w.r.t. </a:t>
            </a:r>
            <a:r>
              <a:rPr lang="de-DE" sz="2400" dirty="0" smtClean="0">
                <a:solidFill>
                  <a:srgbClr val="FF0000"/>
                </a:solidFill>
              </a:rPr>
              <a:t>the </a:t>
            </a:r>
            <a:r>
              <a:rPr lang="de-DE" sz="2400" dirty="0">
                <a:solidFill>
                  <a:srgbClr val="FF0000"/>
                </a:solidFill>
              </a:rPr>
              <a:t/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 smtClean="0">
                <a:solidFill>
                  <a:srgbClr val="FF0000"/>
                </a:solidFill>
              </a:rPr>
              <a:t>new </a:t>
            </a:r>
            <a:r>
              <a:rPr lang="de-DE" sz="2400" dirty="0">
                <a:solidFill>
                  <a:srgbClr val="FF0000"/>
                </a:solidFill>
              </a:rPr>
              <a:t>k</a:t>
            </a:r>
            <a:r>
              <a:rPr lang="de-DE" sz="2400" baseline="-25000" dirty="0">
                <a:solidFill>
                  <a:srgbClr val="FF0000"/>
                </a:solidFill>
              </a:rPr>
              <a:t>min</a:t>
            </a:r>
            <a:endParaRPr lang="de-D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de-DE" sz="1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Question: </a:t>
            </a:r>
            <a:r>
              <a:rPr lang="de-DE" sz="2400" dirty="0" smtClean="0"/>
              <a:t>What about the bins B[j] for j&gt;i? Do their elements need to be moved as well?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4494</TotalTime>
  <Words>5891</Words>
  <Application>Microsoft Office PowerPoint</Application>
  <PresentationFormat>On-screen Show (4:3)</PresentationFormat>
  <Paragraphs>2238</Paragraphs>
  <Slides>137</Slides>
  <Notes>66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3" baseType="lpstr">
      <vt:lpstr>Arial</vt:lpstr>
      <vt:lpstr>Cambria Math</vt:lpstr>
      <vt:lpstr>cmsy10</vt:lpstr>
      <vt:lpstr>Lucida Sans Unicode</vt:lpstr>
      <vt:lpstr>Symbol</vt:lpstr>
      <vt:lpstr>Standarddesign</vt:lpstr>
      <vt:lpstr>Fundamental Algorithms  Chapter 2: Advanced Heaps</vt:lpstr>
      <vt:lpstr>Contents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Priority Queue</vt:lpstr>
      <vt:lpstr>Extended Priority Queue</vt:lpstr>
      <vt:lpstr>Why Priority Queues?</vt:lpstr>
      <vt:lpstr>Why Priority Queues?</vt:lpstr>
      <vt:lpstr>Priority Queue</vt:lpstr>
      <vt:lpstr>Binary Heap</vt:lpstr>
      <vt:lpstr>Binary Heap</vt:lpstr>
      <vt:lpstr>Binary Heap</vt:lpstr>
      <vt:lpstr>Binary Heap</vt:lpstr>
      <vt:lpstr>Binary Heap</vt:lpstr>
      <vt:lpstr>Insert Operation</vt:lpstr>
      <vt:lpstr>Insert Operation - Correctness</vt:lpstr>
      <vt:lpstr>Insert Operation - Correctness</vt:lpstr>
      <vt:lpstr>Insert Operation - Correctness</vt:lpstr>
      <vt:lpstr>Insert Operation - Correctness</vt:lpstr>
      <vt:lpstr>Binary Heap</vt:lpstr>
      <vt:lpstr>Binary Heap</vt:lpstr>
      <vt:lpstr>deleteMin Operation - Correctness</vt:lpstr>
      <vt:lpstr>deleteMin Operation - Correctness</vt:lpstr>
      <vt:lpstr>deleteMin Operation - Correctness</vt:lpstr>
      <vt:lpstr>Binary Heap</vt:lpstr>
      <vt:lpstr>Careful analysis</vt:lpstr>
      <vt:lpstr>Careful analysis</vt:lpstr>
      <vt:lpstr>Binary Heap</vt:lpstr>
      <vt:lpstr>Extended Priority Queue</vt:lpstr>
      <vt:lpstr>Ouch!</vt:lpstr>
      <vt:lpstr>Binomial Heap</vt:lpstr>
      <vt:lpstr>Binomial Heap</vt:lpstr>
      <vt:lpstr>Binomial Trees</vt:lpstr>
      <vt:lpstr>Binomial Trees</vt:lpstr>
      <vt:lpstr>Binomial Trees</vt:lpstr>
      <vt:lpstr>Binomial Heap</vt:lpstr>
      <vt:lpstr>Binomial Heap</vt:lpstr>
      <vt:lpstr>Binomial Heap</vt:lpstr>
      <vt:lpstr>Binomial Heap</vt:lpstr>
      <vt:lpstr>Binomial Heap</vt:lpstr>
      <vt:lpstr>Binomial Heap</vt:lpstr>
      <vt:lpstr>Example of Merge Operation</vt:lpstr>
      <vt:lpstr>Binomial Heap</vt:lpstr>
      <vt:lpstr>Example of Insert Operation</vt:lpstr>
      <vt:lpstr>Example of Insert Operation</vt:lpstr>
      <vt:lpstr>Example of Insert Operation</vt:lpstr>
      <vt:lpstr>Example of Insert Operation</vt:lpstr>
      <vt:lpstr>Binomial Heap</vt:lpstr>
      <vt:lpstr>Example of decreaseKey</vt:lpstr>
      <vt:lpstr>Example of decreaseKey</vt:lpstr>
      <vt:lpstr>Example of decreaseKey</vt:lpstr>
      <vt:lpstr>Example of decreaseKey</vt:lpstr>
      <vt:lpstr>Recall: Binomial Heap</vt:lpstr>
      <vt:lpstr>Fibonacci Heap</vt:lpstr>
      <vt:lpstr>Summary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Amortized Analysis</vt:lpstr>
      <vt:lpstr>Amortized Analysis</vt:lpstr>
      <vt:lpstr>Amortized Analysis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Fibonacci Heap</vt:lpstr>
      <vt:lpstr>Summary</vt:lpstr>
      <vt:lpstr>Summary</vt:lpstr>
      <vt:lpstr>Radix Heap</vt:lpstr>
      <vt:lpstr>Radix Heap</vt:lpstr>
      <vt:lpstr>Radix Heap</vt:lpstr>
      <vt:lpstr>Radix Heap</vt:lpstr>
      <vt:lpstr>Radix Heap</vt:lpstr>
      <vt:lpstr>Radix Heap</vt:lpstr>
      <vt:lpstr>Radix Heap</vt:lpstr>
      <vt:lpstr>Radix Heap</vt:lpstr>
      <vt:lpstr>Radix Heap</vt:lpstr>
      <vt:lpstr>Radix Heap</vt:lpstr>
      <vt:lpstr>Radix Heap</vt:lpstr>
      <vt:lpstr>Radix Heap</vt:lpstr>
      <vt:lpstr>Radix Heap</vt:lpstr>
      <vt:lpstr>Summary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Extended Radix heap</vt:lpstr>
      <vt:lpstr>Summary</vt:lpstr>
      <vt:lpstr>Contents</vt:lpstr>
      <vt:lpstr>Shortest Paths</vt:lpstr>
      <vt:lpstr>Shortest Paths</vt:lpstr>
      <vt:lpstr>Dijkstra's Algorithm</vt:lpstr>
      <vt:lpstr>Dijkstra's Algorithm</vt:lpstr>
      <vt:lpstr>Dijkstra's Algorithm</vt:lpstr>
      <vt:lpstr>Dijkstra's Algorithm</vt:lpstr>
      <vt:lpstr>Dijkstra's Algorithm</vt:lpstr>
      <vt:lpstr>Dijkstra's Algorithm</vt:lpstr>
      <vt:lpstr>Minimal Spanning Tree</vt:lpstr>
      <vt:lpstr>Minimal Spanning Tree</vt:lpstr>
      <vt:lpstr>Prim´s Algorithm</vt:lpstr>
      <vt:lpstr>Prim´s Algorithm</vt:lpstr>
      <vt:lpstr>Prim´s Algorithm</vt:lpstr>
      <vt:lpstr>Next Chapter</vt:lpstr>
    </vt:vector>
  </TitlesOfParts>
  <Company>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Algorithmen  und Datenstrukturen  Kapitel 3.3-3.5</dc:title>
  <dc:creator>Christian Scheideler</dc:creator>
  <cp:lastModifiedBy>Sevag Gharibian</cp:lastModifiedBy>
  <cp:revision>658</cp:revision>
  <dcterms:created xsi:type="dcterms:W3CDTF">2007-05-16T07:44:08Z</dcterms:created>
  <dcterms:modified xsi:type="dcterms:W3CDTF">2019-10-24T09:53:07Z</dcterms:modified>
</cp:coreProperties>
</file>