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7" r:id="rId2"/>
    <p:sldId id="694" r:id="rId3"/>
    <p:sldId id="695" r:id="rId4"/>
    <p:sldId id="696" r:id="rId5"/>
    <p:sldId id="697" r:id="rId6"/>
    <p:sldId id="738" r:id="rId7"/>
    <p:sldId id="698" r:id="rId8"/>
    <p:sldId id="699" r:id="rId9"/>
    <p:sldId id="700" r:id="rId10"/>
    <p:sldId id="747" r:id="rId11"/>
    <p:sldId id="746" r:id="rId12"/>
    <p:sldId id="701" r:id="rId13"/>
    <p:sldId id="702" r:id="rId14"/>
    <p:sldId id="729" r:id="rId15"/>
    <p:sldId id="703" r:id="rId16"/>
    <p:sldId id="706" r:id="rId17"/>
    <p:sldId id="765" r:id="rId18"/>
    <p:sldId id="764" r:id="rId19"/>
    <p:sldId id="761" r:id="rId20"/>
    <p:sldId id="762" r:id="rId21"/>
    <p:sldId id="763" r:id="rId22"/>
    <p:sldId id="704" r:id="rId23"/>
    <p:sldId id="751" r:id="rId24"/>
    <p:sldId id="766" r:id="rId25"/>
    <p:sldId id="733" r:id="rId26"/>
    <p:sldId id="732" r:id="rId27"/>
    <p:sldId id="752" r:id="rId28"/>
    <p:sldId id="767" r:id="rId29"/>
    <p:sldId id="710" r:id="rId30"/>
    <p:sldId id="708" r:id="rId31"/>
    <p:sldId id="709" r:id="rId32"/>
    <p:sldId id="735" r:id="rId33"/>
    <p:sldId id="736" r:id="rId34"/>
    <p:sldId id="737" r:id="rId35"/>
    <p:sldId id="711" r:id="rId36"/>
    <p:sldId id="712" r:id="rId37"/>
    <p:sldId id="734" r:id="rId38"/>
    <p:sldId id="713" r:id="rId39"/>
    <p:sldId id="756" r:id="rId40"/>
    <p:sldId id="714" r:id="rId41"/>
    <p:sldId id="768" r:id="rId42"/>
    <p:sldId id="715" r:id="rId43"/>
    <p:sldId id="716" r:id="rId44"/>
    <p:sldId id="717" r:id="rId45"/>
    <p:sldId id="718" r:id="rId46"/>
    <p:sldId id="719" r:id="rId47"/>
    <p:sldId id="727" r:id="rId48"/>
    <p:sldId id="726" r:id="rId49"/>
    <p:sldId id="720" r:id="rId50"/>
    <p:sldId id="748" r:id="rId51"/>
    <p:sldId id="750" r:id="rId52"/>
    <p:sldId id="749" r:id="rId53"/>
    <p:sldId id="759" r:id="rId54"/>
    <p:sldId id="757" r:id="rId55"/>
    <p:sldId id="758" r:id="rId56"/>
    <p:sldId id="753" r:id="rId57"/>
    <p:sldId id="760" r:id="rId58"/>
    <p:sldId id="754" r:id="rId59"/>
    <p:sldId id="721" r:id="rId60"/>
    <p:sldId id="722" r:id="rId61"/>
    <p:sldId id="723" r:id="rId62"/>
    <p:sldId id="724" r:id="rId63"/>
    <p:sldId id="739" r:id="rId64"/>
    <p:sldId id="741" r:id="rId65"/>
    <p:sldId id="742" r:id="rId66"/>
    <p:sldId id="743" r:id="rId67"/>
    <p:sldId id="755" r:id="rId68"/>
    <p:sldId id="725" r:id="rId69"/>
    <p:sldId id="655" r:id="rId70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6600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7" autoAdjust="0"/>
    <p:restoredTop sz="94599"/>
  </p:normalViewPr>
  <p:slideViewPr>
    <p:cSldViewPr>
      <p:cViewPr varScale="1">
        <p:scale>
          <a:sx n="96" d="100"/>
          <a:sy n="96" d="100"/>
        </p:scale>
        <p:origin x="9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de-DE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76CBC915-255C-4CC3-B844-4CEBBB94A58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87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in"/>
          <inkml:channel name="Y" type="integer" max="7200" units="in"/>
          <inkml:channel name="F" type="integer" max="256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09-12-04T08:56:39.22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37,'0'0'0,"0"0"-3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en-US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en-US"/>
          </a:p>
        </p:txBody>
      </p:sp>
      <p:sp>
        <p:nvSpPr>
          <p:cNvPr id="446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6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46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en-US"/>
          </a:p>
        </p:txBody>
      </p:sp>
      <p:sp>
        <p:nvSpPr>
          <p:cNvPr id="446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081E55FC-6939-4773-BD07-76E2B9F88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47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472E7-989C-4106-8F95-AE888F88D73F}" type="slidenum">
              <a:rPr lang="en-US"/>
              <a:pPr/>
              <a:t>69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4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8AF3C-BA80-42DF-ADFA-18DEAFDB85D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752F9-C4FC-42EB-893D-6FBA6754BD9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62F4A-F56D-4EBE-A008-8F963888F3B8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405B-9CA9-46E1-9C2E-73A2FE7AC63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8F9AE-48DA-41F3-BD43-923AC1F57DD2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5EF7E-1283-4D57-84C4-56516444554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810CD-66BA-4E6B-AD3F-30D7887544C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49AE67-F37C-4641-AF20-269A871EEB82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2BAB-8E20-43AA-8781-04D7C3B4F6B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EACEA8-D8A4-45AC-BDC9-823A3E1BCB53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2C97-01A2-48EB-8F82-415C4F0011E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9ED3D-6EA2-4552-8396-F4E767C2D42F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65D38-BABA-4C63-B280-90FA239F25B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6B8CF-E897-40F3-9A3C-6F3F611F5D25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91626-761B-4C04-B8A4-8DB915CF3E2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31E1BD-FB17-47E5-8BF5-DB0AC7628598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7D061-DD94-4D4F-B3AF-2235FF69B51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EF694-72FB-412F-AB89-73B62D9B004D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65D-A78E-428F-BB81-4BDCC6F351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35F8A-7D71-4DBE-BDD9-851B25D31F0A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B525-44E6-4E64-856C-454C5D982F2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C02C6CD-B5A6-4918-A743-FDEB9A85AA40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0D188-6DE3-441F-A112-F9565A561B55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r>
              <a:rPr lang="de-DE" sz="4000" dirty="0" smtClean="0">
                <a:solidFill>
                  <a:schemeClr val="accent2"/>
                </a:solidFill>
              </a:rPr>
              <a:t>Fundamental </a:t>
            </a:r>
            <a:r>
              <a:rPr lang="de-DE" sz="4000" dirty="0" err="1" smtClean="0">
                <a:solidFill>
                  <a:schemeClr val="accent2"/>
                </a:solidFill>
              </a:rPr>
              <a:t>Algorithms</a:t>
            </a:r>
            <a:r>
              <a:rPr lang="de-DE" sz="4000" dirty="0">
                <a:solidFill>
                  <a:schemeClr val="accent2"/>
                </a:solidFill>
              </a:rPr>
              <a:t/>
            </a:r>
            <a:br>
              <a:rPr lang="de-DE" sz="4000" dirty="0">
                <a:solidFill>
                  <a:schemeClr val="accent2"/>
                </a:solidFill>
              </a:rPr>
            </a:br>
            <a:r>
              <a:rPr lang="de-DE" sz="2400" dirty="0">
                <a:solidFill>
                  <a:schemeClr val="accent2"/>
                </a:solidFill>
              </a:rPr>
              <a:t/>
            </a:r>
            <a:br>
              <a:rPr lang="de-DE" sz="2400" dirty="0">
                <a:solidFill>
                  <a:schemeClr val="accent2"/>
                </a:solidFill>
              </a:rPr>
            </a:br>
            <a:r>
              <a:rPr lang="de-DE" sz="4000" dirty="0" smtClean="0">
                <a:solidFill>
                  <a:schemeClr val="accent2"/>
                </a:solidFill>
              </a:rPr>
              <a:t>Chapter 5: Matchings</a:t>
            </a:r>
            <a:endParaRPr lang="de-DE" sz="4000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00800" cy="1752600"/>
          </a:xfrm>
        </p:spPr>
        <p:txBody>
          <a:bodyPr/>
          <a:lstStyle/>
          <a:p>
            <a:r>
              <a:rPr lang="de-DE" dirty="0"/>
              <a:t>Sevag Gharibian</a:t>
            </a:r>
          </a:p>
          <a:p>
            <a:r>
              <a:rPr lang="de-DE" sz="2400" dirty="0"/>
              <a:t>(based on slides of Christian Scheideler)</a:t>
            </a:r>
          </a:p>
          <a:p>
            <a:r>
              <a:rPr lang="de-DE" dirty="0"/>
              <a:t>WS 2018</a:t>
            </a:r>
          </a:p>
        </p:txBody>
      </p:sp>
      <p:sp>
        <p:nvSpPr>
          <p:cNvPr id="3076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latin typeface="cmsy1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>
                <a:solidFill>
                  <a:schemeClr val="accent6"/>
                </a:solidFill>
              </a:rPr>
              <a:t>Definition 5.7:</a:t>
            </a:r>
            <a:r>
              <a:rPr lang="de-DE" sz="2800" dirty="0" smtClean="0"/>
              <a:t> </a:t>
            </a:r>
            <a:r>
              <a:rPr lang="de-DE" sz="2800" dirty="0" err="1" smtClean="0"/>
              <a:t>Let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two</a:t>
            </a:r>
            <a:r>
              <a:rPr lang="de-DE" sz="2800" dirty="0" smtClean="0"/>
              <a:t> </a:t>
            </a:r>
            <a:r>
              <a:rPr lang="de-DE" sz="2800" dirty="0" err="1" smtClean="0"/>
              <a:t>sets</a:t>
            </a:r>
            <a:r>
              <a:rPr lang="de-DE" sz="2800" dirty="0" smtClean="0"/>
              <a:t>. </a:t>
            </a:r>
            <a:r>
              <a:rPr lang="de-DE" sz="2800" dirty="0" err="1" smtClean="0"/>
              <a:t>Then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 </a:t>
            </a:r>
            <a:r>
              <a:rPr lang="de-DE" sz="2800" dirty="0" err="1" smtClean="0"/>
              <a:t>denotes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symmetric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difference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, i.e.,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 = (S\T)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∪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(T\S).</a:t>
            </a:r>
          </a:p>
          <a:p>
            <a:pPr>
              <a:buNone/>
            </a:pP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Rules: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</a:t>
            </a:r>
            <a:r>
              <a:rPr lang="de-DE" sz="2800" dirty="0" err="1" smtClean="0"/>
              <a:t>sets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A,B,C</a:t>
            </a:r>
            <a:r>
              <a:rPr lang="de-DE" sz="2800" dirty="0" smtClean="0"/>
              <a:t>,</a:t>
            </a:r>
          </a:p>
          <a:p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A=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</a:t>
            </a:r>
            <a:endParaRPr lang="de-DE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B=B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  <a:p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(A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B)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C = A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(B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C)</a:t>
            </a:r>
          </a:p>
          <a:p>
            <a:pPr>
              <a:buNone/>
            </a:pPr>
            <a:endParaRPr lang="de-DE" sz="23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56E7-7C84-477C-A7CA-08CD73297C4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5259546" y="3630912"/>
            <a:ext cx="1728192" cy="1177565"/>
          </a:xfrm>
          <a:prstGeom prst="ellipse">
            <a:avLst/>
          </a:prstGeom>
          <a:solidFill>
            <a:schemeClr val="accent5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195650" y="3630913"/>
            <a:ext cx="1800200" cy="1177564"/>
          </a:xfrm>
          <a:prstGeom prst="ellipse">
            <a:avLst/>
          </a:prstGeom>
          <a:solidFill>
            <a:schemeClr val="accent5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5619586" y="394651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A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200700" y="394651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B</a:t>
            </a:r>
          </a:p>
        </p:txBody>
      </p:sp>
      <p:sp>
        <p:nvSpPr>
          <p:cNvPr id="12" name="Ellipse 11"/>
          <p:cNvSpPr/>
          <p:nvPr/>
        </p:nvSpPr>
        <p:spPr>
          <a:xfrm>
            <a:off x="5652120" y="4293096"/>
            <a:ext cx="1800200" cy="1177564"/>
          </a:xfrm>
          <a:prstGeom prst="ellipse">
            <a:avLst/>
          </a:prstGeom>
          <a:solidFill>
            <a:schemeClr val="accent5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6403811" y="480847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533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Definition 5.7: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denotes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symmetric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difference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 smtClean="0"/>
              <a:t>, i.e.,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T = (S\T)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(T\S).</a:t>
            </a:r>
          </a:p>
          <a:p>
            <a:pPr>
              <a:buNone/>
            </a:pPr>
            <a:endParaRPr lang="de-DE" sz="2300" dirty="0" smtClean="0"/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Lemma 5.8: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also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matching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P| = |M|+1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Proof:</a:t>
            </a:r>
            <a:br>
              <a:rPr lang="de-DE" dirty="0" smtClean="0">
                <a:solidFill>
                  <a:schemeClr val="accent6"/>
                </a:solidFill>
              </a:rPr>
            </a:br>
            <a:r>
              <a:rPr lang="de-DE" dirty="0" smtClean="0">
                <a:solidFill>
                  <a:schemeClr val="accent4"/>
                </a:solidFill>
              </a:rPr>
              <a:t>change w.r.t. augmenting path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>
                <a:solidFill>
                  <a:schemeClr val="accent4"/>
                </a:solidFill>
              </a:rPr>
              <a:t>: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56E7-7C84-477C-A7CA-08CD73297C4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11</a:t>
            </a:fld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15974" y="5001429"/>
            <a:ext cx="7085050" cy="1032376"/>
            <a:chOff x="915974" y="5001429"/>
            <a:chExt cx="7085050" cy="1032376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915974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1844668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773362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702056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1" name="Straight Arrow Connector 10"/>
            <p:cNvCxnSpPr>
              <a:stCxn id="8" idx="2"/>
              <a:endCxn id="7" idx="6"/>
            </p:cNvCxnSpPr>
            <p:nvPr/>
          </p:nvCxnSpPr>
          <p:spPr>
            <a:xfrm rot="10800000">
              <a:off x="1071538" y="5072074"/>
              <a:ext cx="773130" cy="1588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2"/>
              <a:endCxn id="8" idx="6"/>
            </p:cNvCxnSpPr>
            <p:nvPr/>
          </p:nvCxnSpPr>
          <p:spPr>
            <a:xfrm rot="10800000">
              <a:off x="2000232" y="5072074"/>
              <a:ext cx="773130" cy="1588"/>
            </a:xfrm>
            <a:prstGeom prst="straightConnector1">
              <a:avLst/>
            </a:prstGeom>
            <a:ln w="31750">
              <a:solidFill>
                <a:srgbClr val="00B05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2"/>
              <a:endCxn id="9" idx="6"/>
            </p:cNvCxnSpPr>
            <p:nvPr/>
          </p:nvCxnSpPr>
          <p:spPr>
            <a:xfrm rot="10800000">
              <a:off x="2928926" y="5072074"/>
              <a:ext cx="773130" cy="1588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5059378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5988072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6916766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7845460" y="5001429"/>
              <a:ext cx="15556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8" name="Straight Arrow Connector 17"/>
            <p:cNvCxnSpPr>
              <a:stCxn id="15" idx="2"/>
              <a:endCxn id="14" idx="6"/>
            </p:cNvCxnSpPr>
            <p:nvPr/>
          </p:nvCxnSpPr>
          <p:spPr>
            <a:xfrm rot="10800000">
              <a:off x="5214942" y="5072074"/>
              <a:ext cx="77313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2"/>
              <a:endCxn id="15" idx="6"/>
            </p:cNvCxnSpPr>
            <p:nvPr/>
          </p:nvCxnSpPr>
          <p:spPr>
            <a:xfrm rot="10800000">
              <a:off x="6143636" y="5072074"/>
              <a:ext cx="773130" cy="1588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2"/>
              <a:endCxn id="16" idx="6"/>
            </p:cNvCxnSpPr>
            <p:nvPr/>
          </p:nvCxnSpPr>
          <p:spPr>
            <a:xfrm rot="10800000">
              <a:off x="7072330" y="5072074"/>
              <a:ext cx="77313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143372" y="5072074"/>
              <a:ext cx="571504" cy="1588"/>
            </a:xfrm>
            <a:prstGeom prst="straightConnector1">
              <a:avLst/>
            </a:prstGeom>
            <a:ln w="508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>
              <a:off x="1571604" y="5715016"/>
              <a:ext cx="428628" cy="1588"/>
            </a:xfrm>
            <a:prstGeom prst="straightConnector1">
              <a:avLst/>
            </a:prstGeom>
            <a:ln w="31750">
              <a:solidFill>
                <a:srgbClr val="00B05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071670" y="5500702"/>
              <a:ext cx="6110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: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</a:rPr>
                <a:t>M</a:t>
              </a:r>
              <a:endParaRPr lang="de-DE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6143636" y="5786454"/>
              <a:ext cx="428628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643702" y="5572140"/>
              <a:ext cx="1061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: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</a:rPr>
                <a:t>M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</a:rPr>
                <a:t>⊖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</a:rPr>
                <a:t>P</a:t>
              </a:r>
              <a:endParaRPr lang="de-DE" sz="24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3563888" y="5229200"/>
              <a:ext cx="144016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1115616" y="5157192"/>
              <a:ext cx="2304256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347864" y="5589240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unmatched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10395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Theorem 5.9: (</a:t>
            </a:r>
            <a:r>
              <a:rPr lang="de-DE" dirty="0" err="1" smtClean="0">
                <a:solidFill>
                  <a:schemeClr val="accent6"/>
                </a:solidFill>
              </a:rPr>
              <a:t>Hall´s</a:t>
            </a:r>
            <a:r>
              <a:rPr lang="de-DE" dirty="0" smtClean="0">
                <a:solidFill>
                  <a:schemeClr val="accent6"/>
                </a:solidFill>
              </a:rPr>
              <a:t> Theorem)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G=(U,V,E)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bipartite</a:t>
            </a:r>
            <a:r>
              <a:rPr lang="de-DE" dirty="0" smtClean="0"/>
              <a:t> graph.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a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cardinality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|U|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      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∀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U: |N(A)|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|A|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⇒</a:t>
            </a:r>
            <a:r>
              <a:rPr lang="de-DE" dirty="0" smtClean="0"/>
              <a:t>“: clear due to</a:t>
            </a:r>
          </a:p>
          <a:p>
            <a:pPr>
              <a:buNone/>
            </a:pPr>
            <a:r>
              <a:rPr lang="de-DE" dirty="0" smtClean="0"/>
              <a:t>matching edges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5B67-2AD3-4ECF-8355-398AE84E2D86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12</a:t>
            </a:fld>
            <a:endParaRPr lang="de-DE" dirty="0"/>
          </a:p>
        </p:txBody>
      </p:sp>
      <p:grpSp>
        <p:nvGrpSpPr>
          <p:cNvPr id="31" name="Group 30"/>
          <p:cNvGrpSpPr/>
          <p:nvPr/>
        </p:nvGrpSpPr>
        <p:grpSpPr>
          <a:xfrm>
            <a:off x="3923928" y="4437112"/>
            <a:ext cx="4303256" cy="1659604"/>
            <a:chOff x="2627784" y="4429132"/>
            <a:chExt cx="4303256" cy="1659604"/>
          </a:xfrm>
        </p:grpSpPr>
        <p:sp>
          <p:nvSpPr>
            <p:cNvPr id="33" name="Oval 32"/>
            <p:cNvSpPr/>
            <p:nvPr/>
          </p:nvSpPr>
          <p:spPr>
            <a:xfrm>
              <a:off x="2627784" y="5517232"/>
              <a:ext cx="3744416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          N(A)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643174" y="4429132"/>
              <a:ext cx="2071702" cy="5120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786050" y="457200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3571868" y="457200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357686" y="457200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5143504" y="457200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Oval 4"/>
            <p:cNvSpPr>
              <a:spLocks noChangeArrowheads="1"/>
            </p:cNvSpPr>
            <p:nvPr/>
          </p:nvSpPr>
          <p:spPr bwMode="auto">
            <a:xfrm>
              <a:off x="5929322" y="457200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6715140" y="457200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2786050" y="571501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3571868" y="571501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4357686" y="571501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5143504" y="571501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5929322" y="571501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6715140" y="5715016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24" name="Straight Arrow Connector 23"/>
            <p:cNvCxnSpPr>
              <a:stCxn id="18" idx="0"/>
              <a:endCxn id="10" idx="4"/>
            </p:cNvCxnSpPr>
            <p:nvPr/>
          </p:nvCxnSpPr>
          <p:spPr>
            <a:xfrm rot="5400000" flipH="1" flipV="1">
              <a:off x="4787900" y="5251462"/>
              <a:ext cx="927108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9" idx="0"/>
              <a:endCxn id="8" idx="4"/>
            </p:cNvCxnSpPr>
            <p:nvPr/>
          </p:nvCxnSpPr>
          <p:spPr>
            <a:xfrm rot="16200000" flipV="1">
              <a:off x="4394991" y="4072735"/>
              <a:ext cx="927108" cy="2357454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9" idx="0"/>
              <a:endCxn id="12" idx="4"/>
            </p:cNvCxnSpPr>
            <p:nvPr/>
          </p:nvCxnSpPr>
          <p:spPr>
            <a:xfrm rot="5400000" flipH="1" flipV="1">
              <a:off x="5966627" y="4858553"/>
              <a:ext cx="927108" cy="78581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5" idx="0"/>
              <a:endCxn id="7" idx="4"/>
            </p:cNvCxnSpPr>
            <p:nvPr/>
          </p:nvCxnSpPr>
          <p:spPr>
            <a:xfrm rot="5400000" flipH="1" flipV="1">
              <a:off x="2430446" y="5251462"/>
              <a:ext cx="927108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0"/>
              <a:endCxn id="7" idx="4"/>
            </p:cNvCxnSpPr>
            <p:nvPr/>
          </p:nvCxnSpPr>
          <p:spPr>
            <a:xfrm rot="16200000" flipV="1">
              <a:off x="3216264" y="4465644"/>
              <a:ext cx="927108" cy="1571636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6" idx="0"/>
              <a:endCxn id="9" idx="4"/>
            </p:cNvCxnSpPr>
            <p:nvPr/>
          </p:nvCxnSpPr>
          <p:spPr>
            <a:xfrm rot="5400000" flipH="1" flipV="1">
              <a:off x="3609173" y="4858553"/>
              <a:ext cx="927108" cy="78581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7" idx="0"/>
              <a:endCxn id="11" idx="4"/>
            </p:cNvCxnSpPr>
            <p:nvPr/>
          </p:nvCxnSpPr>
          <p:spPr>
            <a:xfrm rot="5400000" flipH="1" flipV="1">
              <a:off x="4787900" y="4465644"/>
              <a:ext cx="927108" cy="157163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1"/>
              <a:endCxn id="9" idx="4"/>
            </p:cNvCxnSpPr>
            <p:nvPr/>
          </p:nvCxnSpPr>
          <p:spPr>
            <a:xfrm flipH="1" flipV="1">
              <a:off x="4465636" y="4787908"/>
              <a:ext cx="709486" cy="95872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0" idx="0"/>
              <a:endCxn id="11" idx="4"/>
            </p:cNvCxnSpPr>
            <p:nvPr/>
          </p:nvCxnSpPr>
          <p:spPr>
            <a:xfrm rot="16200000" flipV="1">
              <a:off x="5966627" y="4858553"/>
              <a:ext cx="927108" cy="78581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5" idx="0"/>
              <a:endCxn id="12" idx="4"/>
            </p:cNvCxnSpPr>
            <p:nvPr/>
          </p:nvCxnSpPr>
          <p:spPr>
            <a:xfrm rot="5400000" flipH="1" flipV="1">
              <a:off x="4394991" y="3286917"/>
              <a:ext cx="927108" cy="3929090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857620" y="450057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</a:t>
              </a:r>
              <a:endParaRPr lang="de-DE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Proof: </a:t>
            </a:r>
            <a:r>
              <a:rPr lang="de-DE" dirty="0"/>
              <a:t>„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⇐</a:t>
            </a:r>
            <a:r>
              <a:rPr lang="de-DE" dirty="0" smtClean="0"/>
              <a:t>“ = If maximum matching has cardinality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&lt;|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U| </a:t>
            </a:r>
            <a:r>
              <a:rPr lang="de-DE" dirty="0" smtClean="0"/>
              <a:t>then </a:t>
            </a:r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ⱻ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U: |N(A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&lt;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|.</a:t>
            </a:r>
            <a:endParaRPr lang="de-DE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dirty="0" smtClean="0"/>
              <a:t>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be a maximum matching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|M|&lt;|U|</a:t>
            </a:r>
            <a:r>
              <a:rPr lang="de-DE" dirty="0" smtClean="0"/>
              <a:t>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Define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: nodes reachable via alternating paths starting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A´</a:t>
            </a:r>
          </a:p>
          <a:p>
            <a:pPr>
              <a:buNone/>
            </a:pPr>
            <a:r>
              <a:rPr lang="de-DE" dirty="0" smtClean="0"/>
              <a:t>Define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: nodes reachable via alternating paths starting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A´</a:t>
            </a:r>
          </a:p>
          <a:p>
            <a:pPr>
              <a:buNone/>
            </a:pPr>
            <a:r>
              <a:rPr lang="de-DE" dirty="0" err="1" smtClean="0">
                <a:solidFill>
                  <a:schemeClr val="tx2"/>
                </a:solidFill>
              </a:rPr>
              <a:t>Observations</a:t>
            </a:r>
            <a:r>
              <a:rPr lang="de-DE" dirty="0" smtClean="0">
                <a:solidFill>
                  <a:schemeClr val="tx2"/>
                </a:solidFill>
              </a:rPr>
              <a:t>: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A´=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 </a:t>
            </a:r>
            <a:r>
              <a:rPr lang="de-DE" dirty="0" err="1" smtClean="0"/>
              <a:t>because</a:t>
            </a:r>
            <a:r>
              <a:rPr lang="de-DE" dirty="0" smtClean="0"/>
              <a:t> a </a:t>
            </a:r>
            <a:r>
              <a:rPr lang="de-DE" dirty="0" err="1" smtClean="0"/>
              <a:t>node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an </a:t>
            </a:r>
            <a:r>
              <a:rPr lang="de-DE" dirty="0" err="1" smtClean="0"/>
              <a:t>alternating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A´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an </a:t>
            </a:r>
            <a:r>
              <a:rPr lang="de-DE" dirty="0" err="1" smtClean="0"/>
              <a:t>edge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latin typeface="Lucida Sans Unicode"/>
              <a:cs typeface="Lucida Sans Unicode"/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´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B´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≠∅</a:t>
            </a:r>
            <a:r>
              <a:rPr lang="de-DE" dirty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is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r>
              <a:rPr lang="de-DE" dirty="0" smtClean="0"/>
              <a:t>), 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is not </a:t>
            </a:r>
            <a:r>
              <a:rPr lang="de-DE" dirty="0" err="1" smtClean="0"/>
              <a:t>maximum</a:t>
            </a:r>
            <a:r>
              <a:rPr lang="de-DE" dirty="0" smtClean="0"/>
              <a:t>, </a:t>
            </a:r>
            <a:r>
              <a:rPr lang="de-DE" dirty="0" err="1" smtClean="0"/>
              <a:t>leading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contradiction</a:t>
            </a:r>
            <a:r>
              <a:rPr lang="de-DE" dirty="0" smtClean="0"/>
              <a:t>!</a:t>
            </a:r>
          </a:p>
        </p:txBody>
      </p:sp>
      <p:sp>
        <p:nvSpPr>
          <p:cNvPr id="44" name="Oval 43"/>
          <p:cNvSpPr/>
          <p:nvPr/>
        </p:nvSpPr>
        <p:spPr>
          <a:xfrm>
            <a:off x="1832063" y="2348880"/>
            <a:ext cx="1922232" cy="604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22CC-0653-4E60-9231-CD20F5B71753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3851920" y="2348880"/>
            <a:ext cx="1766358" cy="604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Oval 34"/>
          <p:cNvSpPr/>
          <p:nvPr/>
        </p:nvSpPr>
        <p:spPr>
          <a:xfrm>
            <a:off x="1832063" y="3316041"/>
            <a:ext cx="2571198" cy="604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065061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705805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346549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987293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628036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5268780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2065061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2705805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346549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3987293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4628036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5268780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1" name="Straight Arrow Connector 20"/>
          <p:cNvCxnSpPr>
            <a:stCxn id="15" idx="0"/>
            <a:endCxn id="9" idx="4"/>
          </p:cNvCxnSpPr>
          <p:nvPr/>
        </p:nvCxnSpPr>
        <p:spPr>
          <a:xfrm rot="5400000" flipH="1" flipV="1">
            <a:off x="2401587" y="3165617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0"/>
            <a:endCxn id="8" idx="4"/>
          </p:cNvCxnSpPr>
          <p:nvPr/>
        </p:nvCxnSpPr>
        <p:spPr>
          <a:xfrm rot="5400000" flipH="1" flipV="1">
            <a:off x="1760844" y="3165617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0"/>
            <a:endCxn id="10" idx="4"/>
          </p:cNvCxnSpPr>
          <p:nvPr/>
        </p:nvCxnSpPr>
        <p:spPr>
          <a:xfrm rot="5400000" flipH="1" flipV="1">
            <a:off x="3042331" y="3165617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32129" y="2491756"/>
            <a:ext cx="276052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9" name="TextBox 38"/>
          <p:cNvSpPr txBox="1"/>
          <p:nvPr/>
        </p:nvSpPr>
        <p:spPr>
          <a:xfrm>
            <a:off x="2356308" y="3436936"/>
            <a:ext cx="276052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0" name="TextBox 39"/>
          <p:cNvSpPr txBox="1"/>
          <p:nvPr/>
        </p:nvSpPr>
        <p:spPr>
          <a:xfrm>
            <a:off x="4919284" y="2469775"/>
            <a:ext cx="338791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A´</a:t>
            </a:r>
            <a:endParaRPr lang="de-DE" dirty="0"/>
          </a:p>
        </p:txBody>
      </p:sp>
      <p:sp>
        <p:nvSpPr>
          <p:cNvPr id="41" name="TextBox 40"/>
          <p:cNvSpPr txBox="1"/>
          <p:nvPr/>
        </p:nvSpPr>
        <p:spPr>
          <a:xfrm>
            <a:off x="4919284" y="3436936"/>
            <a:ext cx="338791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B´</a:t>
            </a:r>
            <a:endParaRPr lang="de-DE" dirty="0"/>
          </a:p>
        </p:txBody>
      </p:sp>
      <p:sp>
        <p:nvSpPr>
          <p:cNvPr id="42" name="TextBox 41"/>
          <p:cNvSpPr txBox="1"/>
          <p:nvPr/>
        </p:nvSpPr>
        <p:spPr>
          <a:xfrm>
            <a:off x="2938802" y="2953355"/>
            <a:ext cx="307421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M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736447" y="2626031"/>
            <a:ext cx="539022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337719" y="230702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unmatched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8" name="Straight Arrow Connector 32"/>
          <p:cNvCxnSpPr/>
          <p:nvPr/>
        </p:nvCxnSpPr>
        <p:spPr>
          <a:xfrm flipH="1">
            <a:off x="3539165" y="2782287"/>
            <a:ext cx="1729615" cy="8217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2"/>
          <p:cNvCxnSpPr/>
          <p:nvPr/>
        </p:nvCxnSpPr>
        <p:spPr>
          <a:xfrm flipV="1">
            <a:off x="3539165" y="2765743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32"/>
          <p:cNvCxnSpPr/>
          <p:nvPr/>
        </p:nvCxnSpPr>
        <p:spPr>
          <a:xfrm flipH="1">
            <a:off x="5740208" y="3635048"/>
            <a:ext cx="539022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49"/>
          <p:cNvSpPr txBox="1"/>
          <p:nvPr/>
        </p:nvSpPr>
        <p:spPr>
          <a:xfrm>
            <a:off x="6341480" y="3316041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unmatched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4" name="Straight Arrow Connector 32"/>
          <p:cNvCxnSpPr/>
          <p:nvPr/>
        </p:nvCxnSpPr>
        <p:spPr>
          <a:xfrm flipH="1">
            <a:off x="2283294" y="2716848"/>
            <a:ext cx="1014587" cy="91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2"/>
          <p:cNvCxnSpPr/>
          <p:nvPr/>
        </p:nvCxnSpPr>
        <p:spPr>
          <a:xfrm flipV="1">
            <a:off x="2240618" y="2760394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4"/>
          <p:cNvSpPr>
            <a:spLocks noChangeArrowheads="1"/>
          </p:cNvSpPr>
          <p:nvPr/>
        </p:nvSpPr>
        <p:spPr bwMode="auto">
          <a:xfrm>
            <a:off x="1469169" y="2589998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8" name="Oval 4"/>
          <p:cNvSpPr>
            <a:spLocks noChangeArrowheads="1"/>
          </p:cNvSpPr>
          <p:nvPr/>
        </p:nvSpPr>
        <p:spPr bwMode="auto">
          <a:xfrm>
            <a:off x="1469169" y="3557159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59" name="Straight Arrow Connector 19"/>
          <p:cNvCxnSpPr>
            <a:stCxn id="58" idx="0"/>
            <a:endCxn id="57" idx="4"/>
          </p:cNvCxnSpPr>
          <p:nvPr/>
        </p:nvCxnSpPr>
        <p:spPr>
          <a:xfrm rot="5400000" flipH="1" flipV="1">
            <a:off x="1164951" y="3164945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858244" y="3316041"/>
            <a:ext cx="1760034" cy="604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6" name="Straight Arrow Connector 32"/>
          <p:cNvCxnSpPr/>
          <p:nvPr/>
        </p:nvCxnSpPr>
        <p:spPr>
          <a:xfrm>
            <a:off x="2266720" y="2716848"/>
            <a:ext cx="1719467" cy="7995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Proof: </a:t>
            </a:r>
            <a:r>
              <a:rPr lang="de-DE" dirty="0" smtClean="0"/>
              <a:t>(Max matching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has size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&lt;|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U| </a:t>
            </a:r>
            <a:r>
              <a:rPr lang="de-DE" dirty="0"/>
              <a:t>then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ⱻ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U: |N(A)|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&lt;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/>
              <a:t>.)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⇐</a:t>
            </a:r>
            <a:r>
              <a:rPr lang="de-DE" dirty="0" smtClean="0"/>
              <a:t>“: 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be a maximum matching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|M|&lt;|U|</a:t>
            </a:r>
            <a:r>
              <a:rPr lang="de-DE" dirty="0" smtClean="0"/>
              <a:t>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A´=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B´=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r>
              <a:rPr lang="de-DE" dirty="0" smtClean="0"/>
              <a:t>: 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|A|=|B|</a:t>
            </a:r>
            <a:r>
              <a:rPr lang="de-DE" dirty="0" smtClean="0"/>
              <a:t> since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A={ u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 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</a:t>
            </a:r>
            <a:r>
              <a:rPr lang="de-DE" dirty="0" smtClean="0"/>
              <a:t>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{u,v}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 }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N(A´)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N(A)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de-DE" dirty="0" smtClean="0"/>
              <a:t> would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extendible</a:t>
            </a:r>
            <a:endParaRPr lang="de-DE" dirty="0"/>
          </a:p>
          <a:p>
            <a:r>
              <a:rPr lang="de-DE" dirty="0" smtClean="0"/>
              <a:t>Hence,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|N(A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A´)|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|B|=|A|&lt;|A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A´| </a:t>
            </a:r>
            <a:r>
              <a:rPr lang="de-DE" dirty="0" smtClean="0"/>
              <a:t>since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|A´|&gt;0</a:t>
            </a:r>
            <a:r>
              <a:rPr lang="de-DE" dirty="0" smtClean="0"/>
              <a:t>. Done!</a:t>
            </a:r>
          </a:p>
          <a:p>
            <a:pPr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C964-7B8D-4E28-8F41-B52049BFD9D6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45" name="Oval 43"/>
          <p:cNvSpPr/>
          <p:nvPr/>
        </p:nvSpPr>
        <p:spPr>
          <a:xfrm>
            <a:off x="1832063" y="2348880"/>
            <a:ext cx="1922232" cy="604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Oval 35"/>
          <p:cNvSpPr/>
          <p:nvPr/>
        </p:nvSpPr>
        <p:spPr>
          <a:xfrm>
            <a:off x="3851920" y="2348880"/>
            <a:ext cx="1766358" cy="604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7" name="Oval 34"/>
          <p:cNvSpPr/>
          <p:nvPr/>
        </p:nvSpPr>
        <p:spPr>
          <a:xfrm>
            <a:off x="1832063" y="3316041"/>
            <a:ext cx="1922232" cy="604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9" name="Oval 4"/>
          <p:cNvSpPr>
            <a:spLocks noChangeArrowheads="1"/>
          </p:cNvSpPr>
          <p:nvPr/>
        </p:nvSpPr>
        <p:spPr bwMode="auto">
          <a:xfrm>
            <a:off x="2065061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Oval 4"/>
          <p:cNvSpPr>
            <a:spLocks noChangeArrowheads="1"/>
          </p:cNvSpPr>
          <p:nvPr/>
        </p:nvSpPr>
        <p:spPr bwMode="auto">
          <a:xfrm>
            <a:off x="2705805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346549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2" name="Oval 4"/>
          <p:cNvSpPr>
            <a:spLocks noChangeArrowheads="1"/>
          </p:cNvSpPr>
          <p:nvPr/>
        </p:nvSpPr>
        <p:spPr bwMode="auto">
          <a:xfrm>
            <a:off x="3987293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3" name="Oval 4"/>
          <p:cNvSpPr>
            <a:spLocks noChangeArrowheads="1"/>
          </p:cNvSpPr>
          <p:nvPr/>
        </p:nvSpPr>
        <p:spPr bwMode="auto">
          <a:xfrm>
            <a:off x="4628036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" name="Oval 4"/>
          <p:cNvSpPr>
            <a:spLocks noChangeArrowheads="1"/>
          </p:cNvSpPr>
          <p:nvPr/>
        </p:nvSpPr>
        <p:spPr bwMode="auto">
          <a:xfrm>
            <a:off x="5268780" y="2590670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2065061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6" name="Oval 4"/>
          <p:cNvSpPr>
            <a:spLocks noChangeArrowheads="1"/>
          </p:cNvSpPr>
          <p:nvPr/>
        </p:nvSpPr>
        <p:spPr bwMode="auto">
          <a:xfrm>
            <a:off x="2705805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7" name="Oval 4"/>
          <p:cNvSpPr>
            <a:spLocks noChangeArrowheads="1"/>
          </p:cNvSpPr>
          <p:nvPr/>
        </p:nvSpPr>
        <p:spPr bwMode="auto">
          <a:xfrm>
            <a:off x="3346549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8" name="Oval 4"/>
          <p:cNvSpPr>
            <a:spLocks noChangeArrowheads="1"/>
          </p:cNvSpPr>
          <p:nvPr/>
        </p:nvSpPr>
        <p:spPr bwMode="auto">
          <a:xfrm>
            <a:off x="3987293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9" name="Oval 4"/>
          <p:cNvSpPr>
            <a:spLocks noChangeArrowheads="1"/>
          </p:cNvSpPr>
          <p:nvPr/>
        </p:nvSpPr>
        <p:spPr bwMode="auto">
          <a:xfrm>
            <a:off x="4628036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0" name="Oval 4"/>
          <p:cNvSpPr>
            <a:spLocks noChangeArrowheads="1"/>
          </p:cNvSpPr>
          <p:nvPr/>
        </p:nvSpPr>
        <p:spPr bwMode="auto">
          <a:xfrm>
            <a:off x="5268780" y="3557831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61" name="Straight Arrow Connector 20"/>
          <p:cNvCxnSpPr>
            <a:stCxn id="56" idx="0"/>
            <a:endCxn id="50" idx="4"/>
          </p:cNvCxnSpPr>
          <p:nvPr/>
        </p:nvCxnSpPr>
        <p:spPr>
          <a:xfrm rot="5400000" flipH="1" flipV="1">
            <a:off x="2401587" y="3165617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23"/>
          <p:cNvCxnSpPr>
            <a:stCxn id="55" idx="0"/>
            <a:endCxn id="49" idx="4"/>
          </p:cNvCxnSpPr>
          <p:nvPr/>
        </p:nvCxnSpPr>
        <p:spPr>
          <a:xfrm rot="5400000" flipH="1" flipV="1">
            <a:off x="1760844" y="3165617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24"/>
          <p:cNvCxnSpPr>
            <a:stCxn id="57" idx="0"/>
            <a:endCxn id="51" idx="4"/>
          </p:cNvCxnSpPr>
          <p:nvPr/>
        </p:nvCxnSpPr>
        <p:spPr>
          <a:xfrm rot="5400000" flipH="1" flipV="1">
            <a:off x="3042331" y="3165617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37"/>
          <p:cNvSpPr txBox="1"/>
          <p:nvPr/>
        </p:nvSpPr>
        <p:spPr>
          <a:xfrm>
            <a:off x="2332129" y="2491756"/>
            <a:ext cx="276052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65" name="TextBox 38"/>
          <p:cNvSpPr txBox="1"/>
          <p:nvPr/>
        </p:nvSpPr>
        <p:spPr>
          <a:xfrm>
            <a:off x="2356308" y="3436936"/>
            <a:ext cx="276052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6" name="TextBox 39"/>
          <p:cNvSpPr txBox="1"/>
          <p:nvPr/>
        </p:nvSpPr>
        <p:spPr>
          <a:xfrm>
            <a:off x="4919284" y="2469775"/>
            <a:ext cx="338791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A´</a:t>
            </a:r>
            <a:endParaRPr lang="de-DE" dirty="0"/>
          </a:p>
        </p:txBody>
      </p:sp>
      <p:sp>
        <p:nvSpPr>
          <p:cNvPr id="67" name="TextBox 40"/>
          <p:cNvSpPr txBox="1"/>
          <p:nvPr/>
        </p:nvSpPr>
        <p:spPr>
          <a:xfrm>
            <a:off x="4919284" y="3436936"/>
            <a:ext cx="338791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B´</a:t>
            </a:r>
            <a:endParaRPr lang="de-DE" dirty="0"/>
          </a:p>
        </p:txBody>
      </p:sp>
      <p:sp>
        <p:nvSpPr>
          <p:cNvPr id="68" name="TextBox 41"/>
          <p:cNvSpPr txBox="1"/>
          <p:nvPr/>
        </p:nvSpPr>
        <p:spPr>
          <a:xfrm>
            <a:off x="2938802" y="2953355"/>
            <a:ext cx="307421" cy="312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M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32"/>
          <p:cNvCxnSpPr/>
          <p:nvPr/>
        </p:nvCxnSpPr>
        <p:spPr>
          <a:xfrm flipH="1">
            <a:off x="5736447" y="2626031"/>
            <a:ext cx="539022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49"/>
          <p:cNvSpPr txBox="1"/>
          <p:nvPr/>
        </p:nvSpPr>
        <p:spPr>
          <a:xfrm>
            <a:off x="6337719" y="230702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unmatched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1" name="Straight Arrow Connector 32"/>
          <p:cNvCxnSpPr/>
          <p:nvPr/>
        </p:nvCxnSpPr>
        <p:spPr>
          <a:xfrm flipH="1">
            <a:off x="3539165" y="2782287"/>
            <a:ext cx="1729615" cy="8217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42"/>
          <p:cNvCxnSpPr/>
          <p:nvPr/>
        </p:nvCxnSpPr>
        <p:spPr>
          <a:xfrm flipV="1">
            <a:off x="3539165" y="2765743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32"/>
          <p:cNvCxnSpPr/>
          <p:nvPr/>
        </p:nvCxnSpPr>
        <p:spPr>
          <a:xfrm flipH="1">
            <a:off x="5740208" y="3635048"/>
            <a:ext cx="539022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49"/>
          <p:cNvSpPr txBox="1"/>
          <p:nvPr/>
        </p:nvSpPr>
        <p:spPr>
          <a:xfrm>
            <a:off x="6341480" y="3316041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unmatched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5" name="Straight Arrow Connector 32"/>
          <p:cNvCxnSpPr/>
          <p:nvPr/>
        </p:nvCxnSpPr>
        <p:spPr>
          <a:xfrm flipH="1">
            <a:off x="2283294" y="2716848"/>
            <a:ext cx="1014587" cy="91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42"/>
          <p:cNvCxnSpPr/>
          <p:nvPr/>
        </p:nvCxnSpPr>
        <p:spPr>
          <a:xfrm flipV="1">
            <a:off x="2240618" y="2760394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4"/>
          <p:cNvSpPr>
            <a:spLocks noChangeArrowheads="1"/>
          </p:cNvSpPr>
          <p:nvPr/>
        </p:nvSpPr>
        <p:spPr bwMode="auto">
          <a:xfrm>
            <a:off x="1469169" y="2589998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8" name="Oval 4"/>
          <p:cNvSpPr>
            <a:spLocks noChangeArrowheads="1"/>
          </p:cNvSpPr>
          <p:nvPr/>
        </p:nvSpPr>
        <p:spPr bwMode="auto">
          <a:xfrm>
            <a:off x="1469169" y="3557159"/>
            <a:ext cx="176042" cy="182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79" name="Straight Arrow Connector 19"/>
          <p:cNvCxnSpPr>
            <a:stCxn id="78" idx="0"/>
            <a:endCxn id="77" idx="4"/>
          </p:cNvCxnSpPr>
          <p:nvPr/>
        </p:nvCxnSpPr>
        <p:spPr>
          <a:xfrm rot="5400000" flipH="1" flipV="1">
            <a:off x="1164951" y="3164945"/>
            <a:ext cx="784476" cy="1295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36"/>
          <p:cNvSpPr/>
          <p:nvPr/>
        </p:nvSpPr>
        <p:spPr>
          <a:xfrm>
            <a:off x="3858244" y="3316041"/>
            <a:ext cx="1760034" cy="604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Alternative proof for </a:t>
            </a:r>
            <a:r>
              <a:rPr lang="de-DE" dirty="0" smtClean="0"/>
              <a:t>„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⇐</a:t>
            </a:r>
            <a:r>
              <a:rPr lang="de-DE" dirty="0" smtClean="0"/>
              <a:t>“ via construction of an augmenting path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∀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U: |N(A)|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|A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matching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|M|&lt;|U|,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∈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|N({u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neighbor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∈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.</a:t>
            </a:r>
          </a:p>
          <a:p>
            <a:r>
              <a:rPr lang="de-DE" dirty="0" smtClean="0"/>
              <a:t>Otherwise 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∈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be the node matched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.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|N({u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adjacent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.</a:t>
            </a:r>
          </a:p>
          <a:p>
            <a:r>
              <a:rPr lang="de-DE" dirty="0" smtClean="0"/>
              <a:t>Otherwise, 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∈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be the node matched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.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|N({u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})|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∉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adjacent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node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</a:t>
            </a:r>
            <a:r>
              <a:rPr lang="de-DE" dirty="0" smtClean="0"/>
              <a:t>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,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|M|&lt;|V|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|V|&lt;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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finally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.</a:t>
            </a:r>
          </a:p>
          <a:p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DF78-A6D4-45DC-A1B8-EB0F7F38CDD8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658"/>
            <a:ext cx="8229600" cy="1143000"/>
          </a:xfrm>
        </p:spPr>
        <p:txBody>
          <a:bodyPr/>
          <a:lstStyle/>
          <a:p>
            <a:r>
              <a:rPr lang="de-DE" dirty="0" smtClean="0"/>
              <a:t>Battle plan for maximum matching algorithms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Prove Berge‘s theorem, which says a matching M is maximum iff it has no augmenting paths. Thus, reduced to repeatedly finding augmenting paths.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(Easier) Show how to find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via alternating </a:t>
                </a:r>
                <a:r>
                  <a:rPr lang="de-DE" dirty="0" smtClean="0"/>
                  <a:t>DFS</a:t>
                </a:r>
                <a:r>
                  <a:rPr lang="de-DE" dirty="0" smtClean="0"/>
                  <a:t>. Yields O(n(n+m)) time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Hopcroft-Karp algorithm for max matching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in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 smtClean="0"/>
                  <a:t>) time.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Edmond‘s algorithm for finding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general</a:t>
                </a:r>
                <a:r>
                  <a:rPr lang="de-DE" dirty="0" smtClean="0"/>
                  <a:t> graphs. Runtime O(n(n+m))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  <a:blipFill>
                <a:blip r:embed="rId2"/>
                <a:stretch>
                  <a:fillRect l="-1259" t="-3100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658"/>
            <a:ext cx="8229600" cy="1143000"/>
          </a:xfrm>
        </p:spPr>
        <p:txBody>
          <a:bodyPr/>
          <a:lstStyle/>
          <a:p>
            <a:r>
              <a:rPr lang="de-DE" dirty="0" smtClean="0"/>
              <a:t>Battle plan for maximum matching algorithms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>
                    <a:solidFill>
                      <a:srgbClr val="00B0F0"/>
                    </a:solidFill>
                  </a:rPr>
                  <a:t>Prove Berge‘s theorem, which says a matching M is maximum iff it has no augmenting paths. Thus, reduced to repeatedly finding augmenting paths.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(Easier) Show how to find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via alternating </a:t>
                </a:r>
                <a:r>
                  <a:rPr lang="de-DE" dirty="0" smtClean="0"/>
                  <a:t>DFS</a:t>
                </a:r>
                <a:r>
                  <a:rPr lang="de-DE" dirty="0" smtClean="0"/>
                  <a:t>. Yields O(n(n+m)) time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Hopcroft-Karp algorithm for max matching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in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 smtClean="0"/>
                  <a:t>) time.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Edmond‘s algorithm for finding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general</a:t>
                </a:r>
                <a:r>
                  <a:rPr lang="de-DE" dirty="0" smtClean="0"/>
                  <a:t> graphs. Runtime O(n(n+m))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  <a:blipFill>
                <a:blip r:embed="rId2"/>
                <a:stretch>
                  <a:fillRect l="-1259" t="-3100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7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658"/>
            <a:ext cx="8229600" cy="1143000"/>
          </a:xfrm>
        </p:spPr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718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Theorem 5.11: </a:t>
            </a:r>
            <a:r>
              <a:rPr lang="de-DE" dirty="0" smtClean="0"/>
              <a:t>(Berge's theorem) </a:t>
            </a:r>
            <a:br>
              <a:rPr lang="de-DE" dirty="0" smtClean="0"/>
            </a:br>
            <a:r>
              <a:rPr lang="de-DE" dirty="0" smtClean="0"/>
              <a:t>A matching in an arbitrary graph is a maximum matching if and only if there is no augmenting path for that matching.</a:t>
            </a:r>
            <a:endParaRPr lang="de-DE" sz="2400" dirty="0" smtClean="0"/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⇒</a:t>
            </a:r>
            <a:r>
              <a:rPr lang="de-DE" dirty="0" smtClean="0"/>
              <a:t>“ direction: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follows </a:t>
            </a:r>
            <a:r>
              <a:rPr lang="de-DE" dirty="0" err="1" smtClean="0"/>
              <a:t>from</a:t>
            </a:r>
            <a:r>
              <a:rPr lang="de-DE" dirty="0" smtClean="0"/>
              <a:t> Lemma 5.8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P| = |M|+1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Theorem 5.11: </a:t>
            </a:r>
            <a:r>
              <a:rPr lang="de-DE" dirty="0" smtClean="0"/>
              <a:t>(Berge's theorem) </a:t>
            </a:r>
            <a:br>
              <a:rPr lang="de-DE" dirty="0" smtClean="0"/>
            </a:br>
            <a:r>
              <a:rPr lang="de-DE" dirty="0" smtClean="0"/>
              <a:t>A matching in an arbitrary graph is a maximum matching if and only if there is no augmenting path for that matching.</a:t>
            </a:r>
            <a:endParaRPr lang="de-DE" sz="2400" dirty="0" smtClean="0"/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⇐</a:t>
            </a:r>
            <a:r>
              <a:rPr lang="de-DE" dirty="0" smtClean="0"/>
              <a:t>“ direction: Follows from lemma below.</a:t>
            </a:r>
          </a:p>
          <a:p>
            <a:pPr>
              <a:buNone/>
            </a:pPr>
            <a:endParaRPr lang="de-DE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Lemma </a:t>
            </a:r>
            <a:r>
              <a:rPr lang="de-DE" dirty="0">
                <a:solidFill>
                  <a:schemeClr val="accent6"/>
                </a:solidFill>
              </a:rPr>
              <a:t>5.12:</a:t>
            </a:r>
            <a:r>
              <a:rPr lang="de-DE" dirty="0"/>
              <a:t> </a:t>
            </a:r>
            <a:r>
              <a:rPr lang="de-DE" dirty="0" smtClean="0"/>
              <a:t>Suppose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is a non-maximum matching, and let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be </a:t>
            </a:r>
            <a:r>
              <a:rPr lang="de-DE" dirty="0" smtClean="0"/>
              <a:t>a matching </a:t>
            </a:r>
            <a:r>
              <a:rPr lang="de-DE" dirty="0"/>
              <a:t>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/>
              <a:t> </a:t>
            </a:r>
            <a:r>
              <a:rPr lang="de-DE" dirty="0" smtClean="0"/>
              <a:t>with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|N|&gt;|M|</a:t>
            </a:r>
            <a:r>
              <a:rPr lang="de-DE" dirty="0"/>
              <a:t>. Then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 </a:t>
            </a:r>
            <a:r>
              <a:rPr lang="de-DE" dirty="0"/>
              <a:t>contains at least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|N|-|M| </a:t>
            </a:r>
            <a:r>
              <a:rPr lang="de-DE" dirty="0"/>
              <a:t>node-disjoint augmenting paths w.r.t.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6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Notation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Definition 5.1: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undirected</a:t>
            </a:r>
            <a:r>
              <a:rPr lang="de-DE" dirty="0" smtClean="0"/>
              <a:t> graph. A </a:t>
            </a:r>
            <a:r>
              <a:rPr lang="de-DE" dirty="0" err="1" smtClean="0">
                <a:solidFill>
                  <a:srgbClr val="FF0000"/>
                </a:solidFill>
              </a:rPr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subset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/>
              <a:t> 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F04A-FB32-41BB-9E70-A86FBE28453C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070084" y="489268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070084" y="5749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30" name="Straight Arrow Connector 29"/>
          <p:cNvCxnSpPr>
            <a:stCxn id="12" idx="0"/>
            <a:endCxn id="7" idx="4"/>
          </p:cNvCxnSpPr>
          <p:nvPr/>
        </p:nvCxnSpPr>
        <p:spPr>
          <a:xfrm rot="5400000" flipH="1" flipV="1">
            <a:off x="1857356" y="5429264"/>
            <a:ext cx="641356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3784596" y="489268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9"/>
          <p:cNvSpPr>
            <a:spLocks noChangeArrowheads="1"/>
          </p:cNvSpPr>
          <p:nvPr/>
        </p:nvSpPr>
        <p:spPr bwMode="auto">
          <a:xfrm>
            <a:off x="3784596" y="5749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40" name="Straight Arrow Connector 39"/>
          <p:cNvCxnSpPr>
            <a:stCxn id="39" idx="0"/>
            <a:endCxn id="38" idx="4"/>
          </p:cNvCxnSpPr>
          <p:nvPr/>
        </p:nvCxnSpPr>
        <p:spPr>
          <a:xfrm rot="5400000" flipH="1" flipV="1">
            <a:off x="3571868" y="5429264"/>
            <a:ext cx="641356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"/>
          <p:cNvSpPr>
            <a:spLocks noChangeArrowheads="1"/>
          </p:cNvSpPr>
          <p:nvPr/>
        </p:nvSpPr>
        <p:spPr bwMode="auto">
          <a:xfrm>
            <a:off x="2927340" y="453549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2927340" y="374967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48" name="Straight Arrow Connector 47"/>
          <p:cNvCxnSpPr>
            <a:stCxn id="7" idx="7"/>
            <a:endCxn id="44" idx="2"/>
          </p:cNvCxnSpPr>
          <p:nvPr/>
        </p:nvCxnSpPr>
        <p:spPr>
          <a:xfrm rot="5400000" flipH="1" flipV="1">
            <a:off x="2450424" y="4447388"/>
            <a:ext cx="280858" cy="67297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1"/>
            <a:endCxn id="44" idx="6"/>
          </p:cNvCxnSpPr>
          <p:nvPr/>
        </p:nvCxnSpPr>
        <p:spPr>
          <a:xfrm rot="16200000" flipV="1">
            <a:off x="3339298" y="4447388"/>
            <a:ext cx="280858" cy="67297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4" idx="0"/>
            <a:endCxn id="45" idx="4"/>
          </p:cNvCxnSpPr>
          <p:nvPr/>
        </p:nvCxnSpPr>
        <p:spPr>
          <a:xfrm rot="5400000" flipH="1" flipV="1">
            <a:off x="2750331" y="4250537"/>
            <a:ext cx="569918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2" idx="6"/>
            <a:endCxn id="39" idx="2"/>
          </p:cNvCxnSpPr>
          <p:nvPr/>
        </p:nvCxnSpPr>
        <p:spPr>
          <a:xfrm>
            <a:off x="2285984" y="5857892"/>
            <a:ext cx="1498612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148064" y="3933056"/>
            <a:ext cx="25907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/>
              <a:t>Matching:</a:t>
            </a:r>
            <a:br>
              <a:rPr lang="de-DE" sz="3200" dirty="0" smtClean="0"/>
            </a:br>
            <a:r>
              <a:rPr lang="de-DE" sz="3200" dirty="0" smtClean="0"/>
              <a:t>       Variant 1</a:t>
            </a:r>
            <a:br>
              <a:rPr lang="de-DE" sz="3200" dirty="0" smtClean="0"/>
            </a:br>
            <a:r>
              <a:rPr lang="de-DE" sz="3200" dirty="0" smtClean="0"/>
              <a:t>       Variant 2</a:t>
            </a:r>
            <a:endParaRPr lang="de-DE" sz="32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290940" y="4785418"/>
            <a:ext cx="500066" cy="489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5290940" y="5218940"/>
            <a:ext cx="500066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:r>
                  <a:rPr lang="de-DE" dirty="0" smtClean="0">
                    <a:solidFill>
                      <a:schemeClr val="accent6"/>
                    </a:solidFill>
                  </a:rPr>
                  <a:t>Lemma 5.12:</a:t>
                </a:r>
                <a:r>
                  <a:rPr lang="de-DE" dirty="0" smtClean="0"/>
                  <a:t> Let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</a:t>
                </a:r>
                <a:r>
                  <a:rPr lang="de-DE" dirty="0" smtClean="0"/>
                  <a:t> and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N</a:t>
                </a:r>
                <a:r>
                  <a:rPr lang="de-DE" dirty="0" smtClean="0"/>
                  <a:t> be matchings in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G</a:t>
                </a:r>
                <a:r>
                  <a:rPr lang="de-DE" dirty="0" smtClean="0"/>
                  <a:t>, and let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|N|&gt;|M|</a:t>
                </a:r>
                <a:r>
                  <a:rPr lang="de-DE" dirty="0" smtClean="0"/>
                  <a:t>. </a:t>
                </a:r>
                <a:r>
                  <a:rPr lang="de-DE" dirty="0" err="1" smtClean="0"/>
                  <a:t>Then</a:t>
                </a:r>
                <a:r>
                  <a:rPr lang="de-DE" dirty="0" smtClean="0"/>
                  <a:t>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N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latin typeface="Lucida Sans Unicode"/>
                    <a:cs typeface="Lucida Sans Unicode"/>
                  </a:rPr>
                  <a:t>⊖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 </a:t>
                </a:r>
                <a:r>
                  <a:rPr lang="de-DE" dirty="0" err="1" smtClean="0"/>
                  <a:t>contains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at</a:t>
                </a:r>
                <a:r>
                  <a:rPr lang="de-DE" dirty="0" smtClean="0"/>
                  <a:t> least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|N|-|M| </a:t>
                </a:r>
                <a:r>
                  <a:rPr lang="de-DE" dirty="0" err="1" smtClean="0"/>
                  <a:t>node-disjoint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augmenting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paths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w.r.t</a:t>
                </a:r>
                <a:r>
                  <a:rPr lang="de-DE" dirty="0" smtClean="0"/>
                  <a:t>.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</a:t>
                </a:r>
                <a:r>
                  <a:rPr lang="de-DE" dirty="0" smtClean="0"/>
                  <a:t>.</a:t>
                </a:r>
              </a:p>
              <a:p>
                <a:pPr>
                  <a:buNone/>
                </a:pPr>
                <a:r>
                  <a:rPr lang="de-DE" dirty="0" smtClean="0">
                    <a:solidFill>
                      <a:schemeClr val="accent6"/>
                    </a:solidFill>
                  </a:rPr>
                  <a:t>Proof:</a:t>
                </a:r>
                <a:r>
                  <a:rPr lang="de-DE" dirty="0" smtClean="0"/>
                  <a:t/>
                </a:r>
                <a:br>
                  <a:rPr lang="de-DE" dirty="0" smtClean="0"/>
                </a:br>
                <a:r>
                  <a:rPr lang="de-DE" dirty="0" smtClean="0"/>
                  <a:t>The degree of a node in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(V, N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latin typeface="Lucida Sans Unicode"/>
                    <a:cs typeface="Lucida Sans Unicode"/>
                  </a:rPr>
                  <a:t>⊖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M) </a:t>
                </a:r>
                <a:r>
                  <a:rPr lang="de-DE" dirty="0" smtClean="0"/>
                  <a:t>is at most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(why?)</a:t>
                </a:r>
                <a:r>
                  <a:rPr lang="de-DE" dirty="0" smtClean="0"/>
                  <a:t>. Thus, connected components of 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(V,N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latin typeface="Lucida Sans Unicode"/>
                    <a:cs typeface="Lucida Sans Unicode"/>
                  </a:rPr>
                  <a:t>⊖</a:t>
                </a:r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M)</a:t>
                </a:r>
                <a:r>
                  <a:rPr lang="de-DE" dirty="0" smtClean="0"/>
                  <a:t> are either</a:t>
                </a:r>
              </a:p>
              <a:p>
                <a:r>
                  <a:rPr lang="de-DE" dirty="0" smtClean="0"/>
                  <a:t> isolated nodes (where green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 smtClean="0"/>
                  <a:t> E(N), red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smtClean="0"/>
                  <a:t>E(M)), </a:t>
                </a:r>
                <a:br>
                  <a:rPr lang="de-DE" dirty="0" smtClean="0"/>
                </a:br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dirty="0" smtClean="0"/>
                  <a:t>simple </a:t>
                </a:r>
                <a:r>
                  <a:rPr lang="de-DE" dirty="0" err="1" smtClean="0"/>
                  <a:t>cycles</a:t>
                </a:r>
                <a:r>
                  <a:rPr lang="de-DE" dirty="0" smtClean="0"/>
                  <a:t> (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even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length</a:t>
                </a:r>
                <a:r>
                  <a:rPr lang="de-DE" dirty="0" smtClean="0"/>
                  <a:t>), </a:t>
                </a:r>
                <a:r>
                  <a:rPr lang="de-DE" dirty="0" err="1" smtClean="0"/>
                  <a:t>or</a:t>
                </a:r>
                <a:endParaRPr lang="de-DE" dirty="0" smtClean="0"/>
              </a:p>
              <a:p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dirty="0" smtClean="0"/>
                  <a:t>alternating paths (not necessarily augmenting!)</a:t>
                </a: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34D0-2564-43C2-9C89-C82F0AF4652C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20</a:t>
            </a:fld>
            <a:endParaRPr lang="de-DE" dirty="0"/>
          </a:p>
        </p:txBody>
      </p:sp>
      <p:grpSp>
        <p:nvGrpSpPr>
          <p:cNvPr id="37" name="Group 36"/>
          <p:cNvGrpSpPr/>
          <p:nvPr/>
        </p:nvGrpSpPr>
        <p:grpSpPr>
          <a:xfrm>
            <a:off x="3923928" y="3861048"/>
            <a:ext cx="1078980" cy="144464"/>
            <a:chOff x="3929058" y="3857628"/>
            <a:chExt cx="1078980" cy="144464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929058" y="3857628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7" name="Straight Arrow Connector 28"/>
            <p:cNvCxnSpPr/>
            <p:nvPr/>
          </p:nvCxnSpPr>
          <p:spPr>
            <a:xfrm>
              <a:off x="4143372" y="3857628"/>
              <a:ext cx="64453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28"/>
            <p:cNvCxnSpPr/>
            <p:nvPr/>
          </p:nvCxnSpPr>
          <p:spPr>
            <a:xfrm>
              <a:off x="4143372" y="4000504"/>
              <a:ext cx="644530" cy="1588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4865162" y="3857628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267316" y="4041523"/>
            <a:ext cx="1285884" cy="1214446"/>
            <a:chOff x="5715008" y="4214818"/>
            <a:chExt cx="1285884" cy="1214446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5715008" y="450057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6286512" y="4214818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6858016" y="4500570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Oval 4"/>
            <p:cNvSpPr>
              <a:spLocks noChangeArrowheads="1"/>
            </p:cNvSpPr>
            <p:nvPr/>
          </p:nvSpPr>
          <p:spPr bwMode="auto">
            <a:xfrm>
              <a:off x="5715008" y="500063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6286512" y="5286388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858016" y="500063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9" name="Straight Arrow Connector 28"/>
            <p:cNvCxnSpPr>
              <a:stCxn id="8" idx="7"/>
            </p:cNvCxnSpPr>
            <p:nvPr/>
          </p:nvCxnSpPr>
          <p:spPr>
            <a:xfrm rot="5400000" flipH="1" flipV="1">
              <a:off x="5944117" y="4179099"/>
              <a:ext cx="235238" cy="44955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8"/>
            <p:cNvCxnSpPr>
              <a:stCxn id="9" idx="6"/>
              <a:endCxn id="10" idx="1"/>
            </p:cNvCxnSpPr>
            <p:nvPr/>
          </p:nvCxnSpPr>
          <p:spPr>
            <a:xfrm>
              <a:off x="6429388" y="4286256"/>
              <a:ext cx="449552" cy="235238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8"/>
            <p:cNvCxnSpPr>
              <a:stCxn id="10" idx="4"/>
              <a:endCxn id="13" idx="0"/>
            </p:cNvCxnSpPr>
            <p:nvPr/>
          </p:nvCxnSpPr>
          <p:spPr>
            <a:xfrm rot="5400000">
              <a:off x="6750859" y="4822041"/>
              <a:ext cx="357190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3" idx="3"/>
              <a:endCxn id="12" idx="6"/>
            </p:cNvCxnSpPr>
            <p:nvPr/>
          </p:nvCxnSpPr>
          <p:spPr>
            <a:xfrm rot="5400000">
              <a:off x="6536545" y="5015431"/>
              <a:ext cx="235238" cy="449552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28"/>
            <p:cNvCxnSpPr>
              <a:stCxn id="11" idx="5"/>
              <a:endCxn id="12" idx="2"/>
            </p:cNvCxnSpPr>
            <p:nvPr/>
          </p:nvCxnSpPr>
          <p:spPr>
            <a:xfrm rot="16200000" flipH="1">
              <a:off x="5944117" y="5015431"/>
              <a:ext cx="235238" cy="449552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28"/>
            <p:cNvCxnSpPr>
              <a:stCxn id="11" idx="0"/>
              <a:endCxn id="8" idx="4"/>
            </p:cNvCxnSpPr>
            <p:nvPr/>
          </p:nvCxnSpPr>
          <p:spPr>
            <a:xfrm rot="5400000" flipH="1" flipV="1">
              <a:off x="5607851" y="4822041"/>
              <a:ext cx="357190" cy="1588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714744" y="5715016"/>
            <a:ext cx="2071702" cy="142876"/>
            <a:chOff x="3714744" y="5715016"/>
            <a:chExt cx="2071702" cy="142876"/>
          </a:xfrm>
        </p:grpSpPr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3714744" y="571501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Oval 4"/>
            <p:cNvSpPr>
              <a:spLocks noChangeArrowheads="1"/>
            </p:cNvSpPr>
            <p:nvPr/>
          </p:nvSpPr>
          <p:spPr bwMode="auto">
            <a:xfrm>
              <a:off x="4357686" y="571501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Oval 4"/>
            <p:cNvSpPr>
              <a:spLocks noChangeArrowheads="1"/>
            </p:cNvSpPr>
            <p:nvPr/>
          </p:nvSpPr>
          <p:spPr bwMode="auto">
            <a:xfrm>
              <a:off x="5000628" y="571501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Oval 4"/>
            <p:cNvSpPr>
              <a:spLocks noChangeArrowheads="1"/>
            </p:cNvSpPr>
            <p:nvPr/>
          </p:nvSpPr>
          <p:spPr bwMode="auto">
            <a:xfrm>
              <a:off x="5643570" y="5715016"/>
              <a:ext cx="142876" cy="1428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42" name="Straight Arrow Connector 28"/>
            <p:cNvCxnSpPr>
              <a:stCxn id="38" idx="6"/>
              <a:endCxn id="39" idx="2"/>
            </p:cNvCxnSpPr>
            <p:nvPr/>
          </p:nvCxnSpPr>
          <p:spPr>
            <a:xfrm>
              <a:off x="3857620" y="5786454"/>
              <a:ext cx="500066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28"/>
            <p:cNvCxnSpPr>
              <a:stCxn id="39" idx="6"/>
              <a:endCxn id="40" idx="2"/>
            </p:cNvCxnSpPr>
            <p:nvPr/>
          </p:nvCxnSpPr>
          <p:spPr>
            <a:xfrm>
              <a:off x="4500562" y="5786454"/>
              <a:ext cx="500066" cy="1588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28"/>
            <p:cNvCxnSpPr>
              <a:stCxn id="40" idx="6"/>
              <a:endCxn id="41" idx="2"/>
            </p:cNvCxnSpPr>
            <p:nvPr/>
          </p:nvCxnSpPr>
          <p:spPr>
            <a:xfrm>
              <a:off x="5143504" y="5786454"/>
              <a:ext cx="500066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3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Proof of Lemma 5.12: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(V,N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M).</a:t>
            </a:r>
          </a:p>
          <a:p>
            <a:r>
              <a:rPr lang="de-DE" dirty="0" smtClean="0"/>
              <a:t>Then since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for node-disjoint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de-DE" dirty="0" smtClean="0"/>
              <a:t>and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,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⊖…⊖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N</a:t>
            </a:r>
          </a:p>
          <a:p>
            <a:endParaRPr lang="de-DE" dirty="0" smtClean="0"/>
          </a:p>
          <a:p>
            <a:endParaRPr lang="de-DE" sz="1900" dirty="0" smtClean="0"/>
          </a:p>
          <a:p>
            <a:r>
              <a:rPr lang="de-DE" dirty="0" smtClean="0"/>
              <a:t>Note that the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´s are node-disjoint, so they can be applied independently to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</a:t>
            </a:r>
            <a:r>
              <a:rPr lang="de-DE" dirty="0" smtClean="0"/>
              <a:t>via Lemma 5.8.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easy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simple </a:t>
            </a:r>
            <a:r>
              <a:rPr lang="de-DE" dirty="0" err="1" smtClean="0"/>
              <a:t>cycle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an </a:t>
            </a:r>
            <a:r>
              <a:rPr lang="de-DE" dirty="0" err="1" smtClean="0"/>
              <a:t>alternating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augmenting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|M|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Hence</a:t>
            </a:r>
            <a:r>
              <a:rPr lang="de-DE" dirty="0" smtClean="0"/>
              <a:t>, </a:t>
            </a:r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err="1" smtClean="0"/>
              <a:t>´s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Therefore, there must be at least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|N|-|M| C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´s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  <a:r>
              <a:rPr lang="de-DE" dirty="0" smtClean="0"/>
              <a:t> that are augmenting (and node-disjoint) paths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6E1A-A3FA-4AA9-944F-AF956385904C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Geschweifte Klammer rechts 6"/>
          <p:cNvSpPr/>
          <p:nvPr/>
        </p:nvSpPr>
        <p:spPr>
          <a:xfrm rot="5400000">
            <a:off x="4054513" y="2290303"/>
            <a:ext cx="242886" cy="1368152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739414" y="3099307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5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Berge´s theorem implies the following </a:t>
            </a:r>
            <a:r>
              <a:rPr lang="de-DE" dirty="0">
                <a:solidFill>
                  <a:schemeClr val="accent6"/>
                </a:solidFill>
              </a:rPr>
              <a:t>a</a:t>
            </a:r>
            <a:r>
              <a:rPr lang="de-DE" dirty="0" smtClean="0">
                <a:solidFill>
                  <a:schemeClr val="accent6"/>
                </a:solidFill>
              </a:rPr>
              <a:t>lgorithm for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computing</a:t>
            </a:r>
            <a:r>
              <a:rPr lang="de-DE" dirty="0" smtClean="0">
                <a:solidFill>
                  <a:schemeClr val="accent6"/>
                </a:solidFill>
              </a:rPr>
              <a:t> a maximum matching: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while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6"/>
                </a:solidFill>
              </a:rPr>
              <a:t>do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>
              <a:buNone/>
            </a:pP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Runtime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smtClean="0"/>
              <a:t>The while-loop is executed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times.</a:t>
            </a:r>
          </a:p>
          <a:p>
            <a:r>
              <a:rPr lang="de-DE" dirty="0" smtClean="0"/>
              <a:t>The search for an augmenting path can be done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O(n+m)</a:t>
            </a:r>
            <a:r>
              <a:rPr lang="de-DE" dirty="0" smtClean="0"/>
              <a:t> time in general graphs, </a:t>
            </a:r>
            <a:r>
              <a:rPr lang="de-DE" dirty="0" smtClean="0">
                <a:solidFill>
                  <a:srgbClr val="FF0000"/>
                </a:solidFill>
              </a:rPr>
              <a:t>as we will see later (Edmond‘s algorithm)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err="1" smtClean="0"/>
              <a:t>Therefore</a:t>
            </a:r>
            <a:r>
              <a:rPr lang="de-DE" dirty="0" smtClean="0"/>
              <a:t>, a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(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n+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A856-0998-4BA3-BE66-A0327C0A064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Matching</a:t>
            </a:r>
            <a:r>
              <a:rPr lang="de-DE" dirty="0" smtClean="0"/>
              <a:t> in </a:t>
            </a:r>
            <a:r>
              <a:rPr lang="de-DE" dirty="0" err="1"/>
              <a:t>B</a:t>
            </a:r>
            <a:r>
              <a:rPr lang="de-DE" dirty="0" err="1" smtClean="0"/>
              <a:t>ipartite</a:t>
            </a:r>
            <a:r>
              <a:rPr lang="de-DE" dirty="0" smtClean="0"/>
              <a:t>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Berge´s theorem implies the following </a:t>
            </a:r>
            <a:r>
              <a:rPr lang="de-DE" dirty="0">
                <a:solidFill>
                  <a:schemeClr val="accent6"/>
                </a:solidFill>
              </a:rPr>
              <a:t>a</a:t>
            </a:r>
            <a:r>
              <a:rPr lang="de-DE" dirty="0" smtClean="0">
                <a:solidFill>
                  <a:schemeClr val="accent6"/>
                </a:solidFill>
              </a:rPr>
              <a:t>lgorithm for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computing</a:t>
            </a:r>
            <a:r>
              <a:rPr lang="de-DE" dirty="0" smtClean="0">
                <a:solidFill>
                  <a:schemeClr val="accent6"/>
                </a:solidFill>
              </a:rPr>
              <a:t> a maximum matching: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while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6"/>
                </a:solidFill>
              </a:rPr>
              <a:t>do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>
              <a:buNone/>
            </a:pP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 smtClean="0"/>
          </a:p>
          <a:p>
            <a:pPr>
              <a:buNone/>
            </a:pPr>
            <a:endParaRPr lang="de-DE" sz="2900" dirty="0" smtClean="0"/>
          </a:p>
          <a:p>
            <a:pPr>
              <a:buNone/>
            </a:pPr>
            <a:r>
              <a:rPr lang="de-DE" dirty="0" smtClean="0">
                <a:solidFill>
                  <a:schemeClr val="accent2"/>
                </a:solidFill>
              </a:rPr>
              <a:t>Easier first step: </a:t>
            </a:r>
          </a:p>
          <a:p>
            <a:r>
              <a:rPr lang="de-DE" dirty="0" smtClean="0"/>
              <a:t>In a </a:t>
            </a:r>
            <a:r>
              <a:rPr lang="de-DE" dirty="0" err="1" smtClean="0"/>
              <a:t>bipartite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G=(U,V,E)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suffices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must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.</a:t>
            </a:r>
          </a:p>
          <a:p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/>
              <a:t>bipartite graphs </a:t>
            </a:r>
            <a:r>
              <a:rPr lang="de-DE" dirty="0" smtClean="0"/>
              <a:t>we can use an alternating DFS approach to find augmenting paths (since there are no cycles in such graphs).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A856-0998-4BA3-BE66-A0327C0A064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0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658"/>
            <a:ext cx="8229600" cy="1143000"/>
          </a:xfrm>
        </p:spPr>
        <p:txBody>
          <a:bodyPr/>
          <a:lstStyle/>
          <a:p>
            <a:r>
              <a:rPr lang="de-DE" dirty="0" smtClean="0"/>
              <a:t>Battle plan for maximum matching algorithms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Prove Berge‘s theorem, which says a matching M is maximum iff it has no augmenting paths. Thus, reduced to repeatedly finding augmenting paths.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>
                    <a:solidFill>
                      <a:srgbClr val="00B0F0"/>
                    </a:solidFill>
                  </a:rPr>
                  <a:t>(Easier) Show how to find augmenting paths in bipartite </a:t>
                </a:r>
                <a:r>
                  <a:rPr lang="de-DE" dirty="0" smtClean="0">
                    <a:solidFill>
                      <a:srgbClr val="00B0F0"/>
                    </a:solidFill>
                  </a:rPr>
                  <a:t>graphs via alternating DFS. </a:t>
                </a:r>
                <a:r>
                  <a:rPr lang="de-DE" dirty="0" smtClean="0">
                    <a:solidFill>
                      <a:srgbClr val="00B0F0"/>
                    </a:solidFill>
                  </a:rPr>
                  <a:t>Yields O(n(n+m)) time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Hopcroft-Karp algorithm for max matching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in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 smtClean="0"/>
                  <a:t>) time.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Edmond‘s algorithm for finding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general</a:t>
                </a:r>
                <a:r>
                  <a:rPr lang="de-DE" dirty="0" smtClean="0"/>
                  <a:t> graphs. Runtime O(n(n+m))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de-DE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  <a:blipFill>
                <a:blip r:embed="rId2"/>
                <a:stretch>
                  <a:fillRect l="-1259" t="-3100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1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</a:t>
            </a:r>
            <a:r>
              <a:rPr lang="de-DE" dirty="0" err="1"/>
              <a:t>B</a:t>
            </a:r>
            <a:r>
              <a:rPr lang="de-DE" dirty="0" err="1" smtClean="0"/>
              <a:t>ipartite</a:t>
            </a:r>
            <a:r>
              <a:rPr lang="de-DE" dirty="0" smtClean="0"/>
              <a:t>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Simplification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for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alternating</a:t>
            </a:r>
            <a:r>
              <a:rPr lang="de-DE" sz="2400" dirty="0" smtClean="0">
                <a:solidFill>
                  <a:schemeClr val="accent2"/>
                </a:solidFill>
              </a:rPr>
              <a:t> DFS in </a:t>
            </a:r>
            <a:r>
              <a:rPr lang="de-DE" sz="2400" dirty="0" err="1" smtClean="0">
                <a:solidFill>
                  <a:schemeClr val="accent2"/>
                </a:solidFill>
              </a:rPr>
              <a:t>bipartite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graphs</a:t>
            </a:r>
            <a:r>
              <a:rPr lang="de-DE" sz="2400" dirty="0" smtClean="0">
                <a:solidFill>
                  <a:schemeClr val="accent2"/>
                </a:solidFill>
              </a:rPr>
              <a:t>:</a:t>
            </a:r>
            <a:r>
              <a:rPr lang="de-DE" sz="2400" dirty="0" smtClean="0"/>
              <a:t> </a:t>
            </a:r>
          </a:p>
          <a:p>
            <a:pPr>
              <a:buNone/>
            </a:pPr>
            <a:r>
              <a:rPr lang="de-DE" sz="2400" dirty="0" err="1" smtClean="0"/>
              <a:t>artificial</a:t>
            </a:r>
            <a:r>
              <a:rPr lang="de-DE" sz="2400" dirty="0" smtClean="0"/>
              <a:t> </a:t>
            </a:r>
            <a:r>
              <a:rPr lang="de-DE" sz="2400" dirty="0" err="1" smtClean="0"/>
              <a:t>source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all </a:t>
            </a:r>
            <a:r>
              <a:rPr lang="de-DE" sz="2400" dirty="0" err="1" smtClean="0"/>
              <a:t>unmatched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nodes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05EF-633E-4A29-96D5-E9E775B1913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643174" y="43576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428992" y="43576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214810" y="43576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000628" y="43576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5786446" y="43576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572264" y="435769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2643174" y="550070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3428992" y="550070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4214810" y="550070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5000628" y="550070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5786446" y="550070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6572264" y="550070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1" name="Straight Arrow Connector 20"/>
          <p:cNvCxnSpPr>
            <a:stCxn id="18" idx="0"/>
            <a:endCxn id="12" idx="4"/>
          </p:cNvCxnSpPr>
          <p:nvPr/>
        </p:nvCxnSpPr>
        <p:spPr>
          <a:xfrm rot="5400000" flipH="1" flipV="1">
            <a:off x="4645024" y="5037148"/>
            <a:ext cx="927108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0"/>
            <a:endCxn id="10" idx="4"/>
          </p:cNvCxnSpPr>
          <p:nvPr/>
        </p:nvCxnSpPr>
        <p:spPr>
          <a:xfrm rot="16200000" flipV="1">
            <a:off x="4252115" y="3858421"/>
            <a:ext cx="927108" cy="2357454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0"/>
            <a:endCxn id="14" idx="4"/>
          </p:cNvCxnSpPr>
          <p:nvPr/>
        </p:nvCxnSpPr>
        <p:spPr>
          <a:xfrm rot="5400000" flipH="1" flipV="1">
            <a:off x="5823751" y="4644239"/>
            <a:ext cx="927108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9" idx="4"/>
          </p:cNvCxnSpPr>
          <p:nvPr/>
        </p:nvCxnSpPr>
        <p:spPr>
          <a:xfrm rot="5400000" flipH="1" flipV="1">
            <a:off x="2287570" y="5037148"/>
            <a:ext cx="927108" cy="158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0"/>
            <a:endCxn id="9" idx="4"/>
          </p:cNvCxnSpPr>
          <p:nvPr/>
        </p:nvCxnSpPr>
        <p:spPr>
          <a:xfrm rot="16200000" flipV="1">
            <a:off x="3073388" y="4251330"/>
            <a:ext cx="927108" cy="1571636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0"/>
            <a:endCxn id="11" idx="4"/>
          </p:cNvCxnSpPr>
          <p:nvPr/>
        </p:nvCxnSpPr>
        <p:spPr>
          <a:xfrm rot="5400000" flipH="1" flipV="1">
            <a:off x="3466297" y="4644239"/>
            <a:ext cx="927108" cy="78581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0"/>
            <a:endCxn id="13" idx="4"/>
          </p:cNvCxnSpPr>
          <p:nvPr/>
        </p:nvCxnSpPr>
        <p:spPr>
          <a:xfrm rot="5400000" flipH="1" flipV="1">
            <a:off x="4645024" y="4251330"/>
            <a:ext cx="927108" cy="1571636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0"/>
            <a:endCxn id="11" idx="4"/>
          </p:cNvCxnSpPr>
          <p:nvPr/>
        </p:nvCxnSpPr>
        <p:spPr>
          <a:xfrm rot="16200000" flipV="1">
            <a:off x="5037933" y="3858421"/>
            <a:ext cx="927108" cy="235745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0"/>
            <a:endCxn id="13" idx="4"/>
          </p:cNvCxnSpPr>
          <p:nvPr/>
        </p:nvCxnSpPr>
        <p:spPr>
          <a:xfrm rot="16200000" flipV="1">
            <a:off x="5823751" y="4644239"/>
            <a:ext cx="927108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0"/>
            <a:endCxn id="14" idx="4"/>
          </p:cNvCxnSpPr>
          <p:nvPr/>
        </p:nvCxnSpPr>
        <p:spPr>
          <a:xfrm rot="5400000" flipH="1" flipV="1">
            <a:off x="4252115" y="3072603"/>
            <a:ext cx="927108" cy="392909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6143636" y="34290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/>
              <a:t>s</a:t>
            </a:r>
            <a:endParaRPr lang="de-DE" dirty="0"/>
          </a:p>
        </p:txBody>
      </p:sp>
      <p:cxnSp>
        <p:nvCxnSpPr>
          <p:cNvPr id="34" name="Straight Arrow Connector 33"/>
          <p:cNvCxnSpPr>
            <a:stCxn id="13" idx="0"/>
            <a:endCxn id="33" idx="3"/>
          </p:cNvCxnSpPr>
          <p:nvPr/>
        </p:nvCxnSpPr>
        <p:spPr>
          <a:xfrm rot="5400000" flipH="1" flipV="1">
            <a:off x="5662619" y="3845059"/>
            <a:ext cx="744412" cy="28085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0"/>
            <a:endCxn id="33" idx="5"/>
          </p:cNvCxnSpPr>
          <p:nvPr/>
        </p:nvCxnSpPr>
        <p:spPr>
          <a:xfrm rot="16200000" flipV="1">
            <a:off x="6131860" y="3809340"/>
            <a:ext cx="744412" cy="352296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43504" y="3714752"/>
            <a:ext cx="714380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143504" y="3643314"/>
            <a:ext cx="1285884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9045" y="3268019"/>
            <a:ext cx="434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Artificial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added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962745" y="42809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U</a:t>
            </a:r>
            <a:endParaRPr lang="de-DE" sz="2400" dirty="0"/>
          </a:p>
        </p:txBody>
      </p:sp>
      <p:sp>
        <p:nvSpPr>
          <p:cNvPr id="36" name="Textfeld 35"/>
          <p:cNvSpPr txBox="1"/>
          <p:nvPr/>
        </p:nvSpPr>
        <p:spPr>
          <a:xfrm>
            <a:off x="1962745" y="539750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C39-5132-46C9-85A6-9A492F29FA95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331B-75A5-4C1A-8EB9-E74AD230FC8B}" type="slidenum">
              <a:rPr lang="de-DE"/>
              <a:pPr/>
              <a:t>26</a:t>
            </a:fld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</a:t>
            </a:r>
            <a:r>
              <a:rPr lang="de-DE" dirty="0" err="1"/>
              <a:t>B</a:t>
            </a:r>
            <a:r>
              <a:rPr lang="de-DE" dirty="0" err="1" smtClean="0"/>
              <a:t>ipartite</a:t>
            </a:r>
            <a:r>
              <a:rPr lang="de-DE" dirty="0" smtClean="0"/>
              <a:t> Graphs</a:t>
            </a:r>
            <a:endParaRPr lang="de-DE" dirty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E(u)</a:t>
            </a:r>
            <a:r>
              <a:rPr lang="de-DE" sz="2400" dirty="0" smtClean="0"/>
              <a:t>: </a:t>
            </a:r>
            <a:r>
              <a:rPr lang="de-DE" sz="2400" dirty="0" err="1" smtClean="0"/>
              <a:t>edge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/>
              <a:t>Procedure </a:t>
            </a:r>
            <a:r>
              <a:rPr lang="de-DE" sz="2400" dirty="0" smtClean="0">
                <a:solidFill>
                  <a:schemeClr val="accent6"/>
                </a:solidFill>
              </a:rPr>
              <a:t>AlternatingBipartite</a:t>
            </a:r>
            <a:r>
              <a:rPr lang="de-DE" sz="2400" dirty="0" smtClean="0">
                <a:solidFill>
                  <a:schemeClr val="accent2"/>
                </a:solidFill>
              </a:rPr>
              <a:t>DFS</a:t>
            </a:r>
            <a:r>
              <a:rPr lang="de-DE" sz="2400" dirty="0" smtClean="0"/>
              <a:t>(</a:t>
            </a:r>
            <a:r>
              <a:rPr lang="de-DE" sz="2400" dirty="0" smtClean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smtClean="0">
                <a:solidFill>
                  <a:schemeClr val="hlink"/>
                </a:solidFill>
              </a:rPr>
              <a:t>Node, M: Matching</a:t>
            </a:r>
            <a:r>
              <a:rPr lang="de-DE" sz="2400" dirty="0" smtClean="0"/>
              <a:t>)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 = </a:t>
            </a:r>
            <a:r>
              <a:rPr lang="de-DE" sz="2400" dirty="0" smtClean="0">
                <a:solidFill>
                  <a:schemeClr val="hlink"/>
                </a:solidFill>
              </a:rPr>
              <a:t>&lt;</a:t>
            </a:r>
            <a:r>
              <a:rPr lang="en-US" sz="2400" dirty="0">
                <a:solidFill>
                  <a:schemeClr val="hlink"/>
                </a:solidFill>
                <a:latin typeface="cmsy10" pitchFamily="34" charset="0"/>
                <a:cs typeface="Lucida Sans Unicode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  <a:sym typeface="Symbol"/>
              </a:rPr>
              <a:t> </a:t>
            </a:r>
            <a:r>
              <a:rPr lang="de-DE" sz="2400" dirty="0" smtClean="0">
                <a:solidFill>
                  <a:schemeClr val="hlink"/>
                </a:solidFill>
              </a:rPr>
              <a:t>&gt;:</a:t>
            </a:r>
            <a:r>
              <a:rPr lang="de-DE" sz="2400" dirty="0" smtClean="0"/>
              <a:t> </a:t>
            </a:r>
            <a:r>
              <a:rPr lang="de-DE" sz="2400" dirty="0"/>
              <a:t>Array </a:t>
            </a:r>
            <a:r>
              <a:rPr lang="de-DE" sz="2400" dirty="0">
                <a:solidFill>
                  <a:schemeClr val="hlink"/>
                </a:solidFill>
              </a:rPr>
              <a:t>[1..n]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IN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parent = </a:t>
            </a:r>
            <a:r>
              <a:rPr lang="de-DE" sz="2400" dirty="0" smtClean="0">
                <a:solidFill>
                  <a:schemeClr val="hlink"/>
                </a:solidFill>
              </a:rPr>
              <a:t>&lt;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>
                <a:solidFill>
                  <a:schemeClr val="hlink"/>
                </a:solidFill>
              </a:rPr>
              <a:t>&gt;:</a:t>
            </a:r>
            <a:r>
              <a:rPr lang="de-DE" sz="2400" dirty="0" smtClean="0"/>
              <a:t> </a:t>
            </a:r>
            <a:r>
              <a:rPr lang="de-DE" sz="2400" dirty="0"/>
              <a:t>Array </a:t>
            </a:r>
            <a:r>
              <a:rPr lang="de-DE" sz="2400" dirty="0">
                <a:solidFill>
                  <a:schemeClr val="hlink"/>
                </a:solidFill>
              </a:rPr>
              <a:t>[1..n]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Node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smtClean="0">
                <a:solidFill>
                  <a:schemeClr val="hlink"/>
                </a:solidFill>
              </a:rPr>
              <a:t>d[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ey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(s</a:t>
            </a:r>
            <a:r>
              <a:rPr lang="de-DE" sz="2400" dirty="0" smtClean="0">
                <a:solidFill>
                  <a:schemeClr val="hlink"/>
                </a:solidFill>
              </a:rPr>
              <a:t>)]:=</a:t>
            </a:r>
            <a:r>
              <a:rPr lang="de-DE" sz="2400" dirty="0">
                <a:solidFill>
                  <a:schemeClr val="hlink"/>
                </a:solidFill>
              </a:rPr>
              <a:t>0            </a:t>
            </a:r>
            <a:r>
              <a:rPr lang="de-DE" sz="2400" dirty="0">
                <a:solidFill>
                  <a:srgbClr val="FF0000"/>
                </a:solidFill>
              </a:rPr>
              <a:t>// s </a:t>
            </a:r>
            <a:r>
              <a:rPr lang="de-DE" sz="2400" dirty="0" smtClean="0">
                <a:solidFill>
                  <a:srgbClr val="FF0000"/>
                </a:solidFill>
              </a:rPr>
              <a:t>has distance </a:t>
            </a:r>
            <a:r>
              <a:rPr lang="de-DE" sz="2400" dirty="0">
                <a:solidFill>
                  <a:srgbClr val="FF0000"/>
                </a:solidFill>
              </a:rPr>
              <a:t>0 </a:t>
            </a:r>
            <a:r>
              <a:rPr lang="de-DE" sz="2400" dirty="0" smtClean="0">
                <a:solidFill>
                  <a:srgbClr val="FF0000"/>
                </a:solidFill>
              </a:rPr>
              <a:t>to itself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err="1" smtClean="0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(s)]:=</a:t>
            </a:r>
            <a:r>
              <a:rPr lang="de-DE" sz="2400" dirty="0">
                <a:solidFill>
                  <a:schemeClr val="hlink"/>
                </a:solidFill>
              </a:rPr>
              <a:t>s    </a:t>
            </a:r>
            <a:r>
              <a:rPr lang="de-DE" sz="2400" dirty="0">
                <a:solidFill>
                  <a:srgbClr val="FF0000"/>
                </a:solidFill>
              </a:rPr>
              <a:t>// s </a:t>
            </a:r>
            <a:r>
              <a:rPr lang="de-DE" sz="2400" dirty="0" smtClean="0">
                <a:solidFill>
                  <a:srgbClr val="FF0000"/>
                </a:solidFill>
              </a:rPr>
              <a:t>is its own parent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q:=&lt;s&gt;: </a:t>
            </a:r>
            <a:r>
              <a:rPr lang="de-DE" sz="2400" dirty="0" smtClean="0">
                <a:solidFill>
                  <a:schemeClr val="hlink"/>
                </a:solidFill>
              </a:rPr>
              <a:t>Stack</a:t>
            </a:r>
            <a:r>
              <a:rPr lang="de-DE" sz="2400" dirty="0" smtClean="0"/>
              <a:t> </a:t>
            </a:r>
            <a:r>
              <a:rPr lang="de-DE" sz="2400" dirty="0"/>
              <a:t>of </a:t>
            </a:r>
            <a:r>
              <a:rPr lang="de-DE" sz="2400" dirty="0" smtClean="0">
                <a:solidFill>
                  <a:schemeClr val="hlink"/>
                </a:solidFill>
              </a:rPr>
              <a:t>Node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while </a:t>
            </a:r>
            <a:r>
              <a:rPr lang="de-DE" sz="2400" dirty="0">
                <a:solidFill>
                  <a:schemeClr val="hlink"/>
                </a:solidFill>
              </a:rPr>
              <a:t>q </a:t>
            </a:r>
            <a:r>
              <a:rPr lang="de-DE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≠</a:t>
            </a:r>
            <a:r>
              <a:rPr lang="de-DE" sz="2400" dirty="0" smtClean="0">
                <a:solidFill>
                  <a:schemeClr val="hlink"/>
                </a:solidFill>
              </a:rPr>
              <a:t>&lt;&gt;</a:t>
            </a:r>
            <a:r>
              <a:rPr lang="de-DE" sz="2400" dirty="0" smtClean="0"/>
              <a:t> </a:t>
            </a:r>
            <a:r>
              <a:rPr lang="de-DE" sz="2400" dirty="0"/>
              <a:t>do     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rgbClr val="FF0000"/>
                </a:solidFill>
              </a:rPr>
              <a:t>// as long as q is not empty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u:= </a:t>
            </a:r>
            <a:r>
              <a:rPr lang="de-DE" sz="2400" dirty="0" smtClean="0">
                <a:solidFill>
                  <a:schemeClr val="hlink"/>
                </a:solidFill>
              </a:rPr>
              <a:t>q.</a:t>
            </a:r>
            <a:r>
              <a:rPr lang="de-DE" sz="2400" dirty="0" smtClean="0">
                <a:solidFill>
                  <a:schemeClr val="accent2"/>
                </a:solidFill>
              </a:rPr>
              <a:t>pop</a:t>
            </a:r>
            <a:r>
              <a:rPr lang="de-DE" sz="2400" dirty="0" smtClean="0">
                <a:solidFill>
                  <a:schemeClr val="hlink"/>
                </a:solidFill>
              </a:rPr>
              <a:t>()          </a:t>
            </a:r>
            <a:r>
              <a:rPr lang="de-DE" sz="2400" dirty="0" smtClean="0">
                <a:solidFill>
                  <a:srgbClr val="FF0000"/>
                </a:solidFill>
              </a:rPr>
              <a:t>// process nodes according to LIFO rule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    </a:t>
            </a:r>
            <a:r>
              <a:rPr lang="de-DE" sz="2400" dirty="0" smtClean="0"/>
              <a:t>if (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d[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(u)]</a:t>
            </a:r>
            <a:r>
              <a:rPr lang="de-DE" sz="2400" dirty="0" smtClean="0"/>
              <a:t> is even) then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A:=M </a:t>
            </a:r>
            <a:r>
              <a:rPr lang="de-DE" sz="2400" dirty="0" smtClean="0"/>
              <a:t>else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A:=E\M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if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E(u)=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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and (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d[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(u)]</a:t>
            </a:r>
            <a:r>
              <a:rPr lang="de-DE" sz="2400" dirty="0" smtClean="0"/>
              <a:t> is even) then   </a:t>
            </a:r>
            <a:r>
              <a:rPr lang="de-DE" sz="2400" dirty="0" smtClean="0">
                <a:solidFill>
                  <a:srgbClr val="FF0000"/>
                </a:solidFill>
              </a:rPr>
              <a:t>// u unmatched?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</a:t>
            </a:r>
            <a:r>
              <a:rPr lang="de-DE" sz="2400" dirty="0" smtClean="0">
                <a:solidFill>
                  <a:srgbClr val="FF0000"/>
                </a:solidFill>
              </a:rPr>
              <a:t>return augmenting path (via parent[])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else</a:t>
            </a:r>
            <a:br>
              <a:rPr lang="de-DE" sz="2400" dirty="0" smtClean="0"/>
            </a:br>
            <a:r>
              <a:rPr lang="de-DE" sz="2400" dirty="0" smtClean="0"/>
              <a:t>        foreach </a:t>
            </a:r>
            <a:r>
              <a:rPr lang="de-DE" sz="2400" dirty="0" smtClean="0">
                <a:solidFill>
                  <a:schemeClr val="hlink"/>
                </a:solidFill>
              </a:rPr>
              <a:t>{u,v}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∈</a:t>
            </a:r>
            <a:r>
              <a:rPr lang="de-DE" sz="2400" dirty="0" smtClean="0">
                <a:solidFill>
                  <a:schemeClr val="hlink"/>
                </a:solidFill>
              </a:rPr>
              <a:t>A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E(u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400" dirty="0" smtClean="0"/>
              <a:t> </a:t>
            </a:r>
            <a:r>
              <a:rPr lang="de-DE" sz="2400" dirty="0"/>
              <a:t>do</a:t>
            </a:r>
            <a:br>
              <a:rPr lang="de-DE" sz="2400" dirty="0"/>
            </a:br>
            <a:r>
              <a:rPr lang="de-DE" sz="2400" dirty="0"/>
              <a:t>        </a:t>
            </a:r>
            <a:r>
              <a:rPr lang="de-DE" sz="2400" dirty="0" smtClean="0"/>
              <a:t>   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(v))=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/>
              <a:t> </a:t>
            </a:r>
            <a:r>
              <a:rPr lang="de-DE" sz="2400" dirty="0"/>
              <a:t>then  </a:t>
            </a:r>
            <a:r>
              <a:rPr lang="de-DE" sz="2400" dirty="0">
                <a:solidFill>
                  <a:srgbClr val="FF0000"/>
                </a:solidFill>
              </a:rPr>
              <a:t>// v </a:t>
            </a:r>
            <a:r>
              <a:rPr lang="de-DE" sz="2400" dirty="0" smtClean="0">
                <a:solidFill>
                  <a:srgbClr val="FF0000"/>
                </a:solidFill>
              </a:rPr>
              <a:t>not visited so far?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            </a:t>
            </a:r>
            <a:r>
              <a:rPr lang="de-DE" sz="2400" dirty="0" smtClean="0"/>
              <a:t>    </a:t>
            </a:r>
            <a:r>
              <a:rPr lang="de-DE" sz="2400" dirty="0" smtClean="0">
                <a:solidFill>
                  <a:schemeClr val="hlink"/>
                </a:solidFill>
              </a:rPr>
              <a:t>q.</a:t>
            </a:r>
            <a:r>
              <a:rPr lang="de-DE" sz="2400" dirty="0" smtClean="0">
                <a:solidFill>
                  <a:schemeClr val="accent2"/>
                </a:solidFill>
              </a:rPr>
              <a:t>push</a:t>
            </a:r>
            <a:r>
              <a:rPr lang="de-DE" sz="2400" dirty="0" smtClean="0">
                <a:solidFill>
                  <a:schemeClr val="hlink"/>
                </a:solidFill>
              </a:rPr>
              <a:t>(v</a:t>
            </a:r>
            <a:r>
              <a:rPr lang="de-DE" sz="2400" dirty="0">
                <a:solidFill>
                  <a:schemeClr val="hlink"/>
                </a:solidFill>
              </a:rPr>
              <a:t>)  </a:t>
            </a:r>
            <a:r>
              <a:rPr lang="de-DE" sz="2400" dirty="0" smtClean="0">
                <a:solidFill>
                  <a:schemeClr val="hlink"/>
                </a:solidFill>
              </a:rPr>
              <a:t>                   </a:t>
            </a:r>
            <a:r>
              <a:rPr lang="de-DE" sz="2400" dirty="0" smtClean="0">
                <a:solidFill>
                  <a:srgbClr val="FF0000"/>
                </a:solidFill>
              </a:rPr>
              <a:t>// add v to q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        </a:t>
            </a:r>
            <a:r>
              <a:rPr lang="de-DE" sz="2400" dirty="0" smtClean="0">
                <a:solidFill>
                  <a:schemeClr val="hlink"/>
                </a:solidFill>
              </a:rPr>
              <a:t>    d[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(v)]:=d[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(u)]+</a:t>
            </a:r>
            <a:r>
              <a:rPr lang="de-DE" sz="2400" dirty="0">
                <a:solidFill>
                  <a:schemeClr val="hlink"/>
                </a:solidFill>
              </a:rPr>
              <a:t>1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        </a:t>
            </a:r>
            <a:r>
              <a:rPr lang="de-DE" sz="2400" dirty="0" smtClean="0">
                <a:solidFill>
                  <a:schemeClr val="hlink"/>
                </a:solidFill>
              </a:rPr>
              <a:t>    </a:t>
            </a:r>
            <a:r>
              <a:rPr lang="de-DE" sz="2400" dirty="0" err="1" smtClean="0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(v)]:=</a:t>
            </a:r>
            <a:r>
              <a:rPr lang="de-DE" sz="2400" dirty="0">
                <a:solidFill>
                  <a:schemeClr val="hlink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Matching</a:t>
            </a:r>
            <a:r>
              <a:rPr lang="de-DE" dirty="0" smtClean="0"/>
              <a:t> in </a:t>
            </a:r>
            <a:r>
              <a:rPr lang="de-DE" dirty="0" err="1"/>
              <a:t>B</a:t>
            </a:r>
            <a:r>
              <a:rPr lang="de-DE" dirty="0" err="1" smtClean="0"/>
              <a:t>ipartite</a:t>
            </a:r>
            <a:r>
              <a:rPr lang="de-DE" dirty="0" smtClean="0"/>
              <a:t> Graphs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Correctness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AlternatingBipartiteDFS</a:t>
            </a:r>
            <a:r>
              <a:rPr lang="de-DE" dirty="0" smtClean="0">
                <a:solidFill>
                  <a:schemeClr val="accent2"/>
                </a:solidFill>
              </a:rPr>
              <a:t>: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p=(s,u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/>
              <a:t>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but </a:t>
            </a:r>
            <a:r>
              <a:rPr lang="de-DE" dirty="0" err="1" smtClean="0">
                <a:solidFill>
                  <a:schemeClr val="accent2"/>
                </a:solidFill>
              </a:rPr>
              <a:t>AlternatingBipartiteDFS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find </a:t>
            </a:r>
            <a:r>
              <a:rPr lang="de-DE" dirty="0" err="1" smtClean="0"/>
              <a:t>any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last </a:t>
            </a:r>
            <a:r>
              <a:rPr lang="de-DE" dirty="0" err="1" smtClean="0"/>
              <a:t>node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was </a:t>
            </a:r>
            <a:r>
              <a:rPr lang="de-DE" dirty="0" err="1" smtClean="0"/>
              <a:t>explored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. </a:t>
            </a:r>
            <a:r>
              <a:rPr lang="de-DE" dirty="0" err="1" smtClean="0"/>
              <a:t>Certainly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w=v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i&lt;k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also </a:t>
            </a:r>
            <a:r>
              <a:rPr lang="de-DE" dirty="0" err="1" smtClean="0"/>
              <a:t>explored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via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, </a:t>
            </a:r>
            <a:r>
              <a:rPr lang="de-DE" dirty="0" err="1" smtClean="0"/>
              <a:t>leading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contradiction</a:t>
            </a:r>
            <a:r>
              <a:rPr lang="de-DE" dirty="0" smtClean="0"/>
              <a:t>.</a:t>
            </a:r>
          </a:p>
          <a:p>
            <a:r>
              <a:rPr lang="de-DE" dirty="0" smtClean="0"/>
              <a:t>So </a:t>
            </a:r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w=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i&lt;k</a:t>
            </a:r>
            <a:r>
              <a:rPr lang="de-DE" dirty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also </a:t>
            </a:r>
            <a:r>
              <a:rPr lang="de-DE" dirty="0" err="1" smtClean="0"/>
              <a:t>explored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/>
              <a:t> </a:t>
            </a:r>
            <a:r>
              <a:rPr lang="de-DE" dirty="0"/>
              <a:t>via </a:t>
            </a:r>
            <a:r>
              <a:rPr lang="de-DE" dirty="0" smtClean="0"/>
              <a:t>a non-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/>
              <a:t>edge</a:t>
            </a:r>
            <a:r>
              <a:rPr lang="de-DE" dirty="0"/>
              <a:t>, </a:t>
            </a:r>
            <a:r>
              <a:rPr lang="de-DE" dirty="0" smtClean="0"/>
              <a:t>also </a:t>
            </a:r>
            <a:r>
              <a:rPr lang="de-DE" dirty="0" err="1" smtClean="0"/>
              <a:t>leading</a:t>
            </a:r>
            <a:r>
              <a:rPr lang="de-DE" dirty="0" smtClean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contradiction</a:t>
            </a:r>
            <a:r>
              <a:rPr lang="de-DE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2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658"/>
            <a:ext cx="8229600" cy="1143000"/>
          </a:xfrm>
        </p:spPr>
        <p:txBody>
          <a:bodyPr/>
          <a:lstStyle/>
          <a:p>
            <a:r>
              <a:rPr lang="de-DE" dirty="0" smtClean="0"/>
              <a:t>Battle plan for maximum matching algorithms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Prove Berge‘s theorem, which says a matching M is maximum iff it has no augmenting paths. Thus, reduced to repeatedly finding augmenting paths.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(Easier) Show how to find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via alternating DFS. Yields O(n(n+m)) time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>
                    <a:solidFill>
                      <a:srgbClr val="00B0F0"/>
                    </a:solidFill>
                  </a:rPr>
                  <a:t>(Harder) Hopcroft-Karp algorithm for max matching in bipartite graphs in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 smtClean="0">
                    <a:solidFill>
                      <a:srgbClr val="00B0F0"/>
                    </a:solidFill>
                  </a:rPr>
                  <a:t>) time.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Edmond‘s algorithm for finding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general</a:t>
                </a:r>
                <a:r>
                  <a:rPr lang="de-DE" dirty="0" smtClean="0"/>
                  <a:t> graphs. Runtime O(n(n+m))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  <a:blipFill>
                <a:blip r:embed="rId2"/>
                <a:stretch>
                  <a:fillRect l="-1259" t="-3100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4"/>
                </a:solidFill>
              </a:rPr>
              <a:t>Next, we will study the following </a:t>
            </a:r>
            <a:r>
              <a:rPr lang="de-DE" i="1" dirty="0" smtClean="0">
                <a:solidFill>
                  <a:schemeClr val="accent4"/>
                </a:solidFill>
              </a:rPr>
              <a:t>refined</a:t>
            </a:r>
            <a:r>
              <a:rPr lang="de-DE" dirty="0" smtClean="0">
                <a:solidFill>
                  <a:schemeClr val="accent4"/>
                </a:solidFill>
              </a:rPr>
              <a:t> approach: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while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6"/>
                </a:solidFill>
              </a:rPr>
              <a:t>do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- </a:t>
            </a:r>
            <a:r>
              <a:rPr lang="de-DE" dirty="0" err="1"/>
              <a:t>determine</a:t>
            </a:r>
            <a:r>
              <a:rPr lang="de-DE" dirty="0"/>
              <a:t> a </a:t>
            </a:r>
            <a:r>
              <a:rPr lang="de-DE" dirty="0" err="1">
                <a:solidFill>
                  <a:srgbClr val="FF0000"/>
                </a:solidFill>
              </a:rPr>
              <a:t>shortest</a:t>
            </a:r>
            <a:r>
              <a:rPr lang="de-DE" dirty="0"/>
              <a:t> </a:t>
            </a:r>
            <a:r>
              <a:rPr lang="de-DE" dirty="0" err="1"/>
              <a:t>augmenting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 </a:t>
            </a:r>
            <a:r>
              <a:rPr lang="de-DE" dirty="0"/>
              <a:t>w.r.t.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-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>
              <a:buNone/>
            </a:pP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endParaRPr lang="de-DE" dirty="0" smtClean="0"/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: augmenting path found in round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round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C788C-C31F-4DBD-BB75-4E087DC1210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Notation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Definition 5.2: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|M|=|V|/2</a:t>
            </a:r>
            <a:r>
              <a:rPr lang="de-DE" dirty="0" smtClean="0"/>
              <a:t>.</a:t>
            </a:r>
          </a:p>
          <a:p>
            <a:r>
              <a:rPr lang="de-DE" dirty="0" smtClean="0"/>
              <a:t>A matching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is called a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maximum matching</a:t>
            </a:r>
            <a:r>
              <a:rPr lang="de-DE" dirty="0" smtClean="0"/>
              <a:t> if there </a:t>
            </a:r>
            <a:br>
              <a:rPr lang="de-DE" dirty="0" smtClean="0"/>
            </a:br>
            <a:r>
              <a:rPr lang="de-DE" dirty="0" smtClean="0"/>
              <a:t>is no matching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M´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with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|M´|&gt;|M| </a:t>
            </a:r>
            <a:r>
              <a:rPr lang="de-DE" dirty="0" smtClean="0"/>
              <a:t>(example: red edges)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maximal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maximal </a:t>
            </a:r>
            <a:r>
              <a:rPr lang="de-DE" dirty="0" err="1" smtClean="0"/>
              <a:t>w.r.t</a:t>
            </a:r>
            <a:r>
              <a:rPr lang="de-DE" dirty="0" smtClean="0"/>
              <a:t>. „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/>
              <a:t>“, i.e., it cannot be extended (example: green edges)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2817-D4DB-4BB1-ABB5-E67C830F3A75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357950" y="321468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357950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9" name="Straight Arrow Connector 8"/>
          <p:cNvCxnSpPr>
            <a:stCxn id="8" idx="0"/>
            <a:endCxn id="7" idx="4"/>
          </p:cNvCxnSpPr>
          <p:nvPr/>
        </p:nvCxnSpPr>
        <p:spPr>
          <a:xfrm rot="5400000" flipH="1" flipV="1">
            <a:off x="6145222" y="3751264"/>
            <a:ext cx="641356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8072462" y="321468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072462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2" name="Straight Arrow Connector 11"/>
          <p:cNvCxnSpPr>
            <a:stCxn id="11" idx="0"/>
            <a:endCxn id="10" idx="4"/>
          </p:cNvCxnSpPr>
          <p:nvPr/>
        </p:nvCxnSpPr>
        <p:spPr>
          <a:xfrm rot="5400000" flipH="1" flipV="1">
            <a:off x="7859734" y="3751264"/>
            <a:ext cx="641356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215206" y="285749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215206" y="207167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5" name="Straight Arrow Connector 14"/>
          <p:cNvCxnSpPr>
            <a:stCxn id="7" idx="7"/>
            <a:endCxn id="13" idx="2"/>
          </p:cNvCxnSpPr>
          <p:nvPr/>
        </p:nvCxnSpPr>
        <p:spPr>
          <a:xfrm rot="5400000" flipH="1" flipV="1">
            <a:off x="6738290" y="2769388"/>
            <a:ext cx="280858" cy="67297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  <a:endCxn id="13" idx="6"/>
          </p:cNvCxnSpPr>
          <p:nvPr/>
        </p:nvCxnSpPr>
        <p:spPr>
          <a:xfrm rot="16200000" flipV="1">
            <a:off x="7627164" y="2769388"/>
            <a:ext cx="280858" cy="67297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  <a:endCxn id="14" idx="4"/>
          </p:cNvCxnSpPr>
          <p:nvPr/>
        </p:nvCxnSpPr>
        <p:spPr>
          <a:xfrm rot="5400000" flipH="1" flipV="1">
            <a:off x="7038197" y="2572537"/>
            <a:ext cx="569918" cy="1588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1" idx="2"/>
          </p:cNvCxnSpPr>
          <p:nvPr/>
        </p:nvCxnSpPr>
        <p:spPr>
          <a:xfrm>
            <a:off x="6573850" y="4179892"/>
            <a:ext cx="1498612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Lemma 5.13: </a:t>
            </a:r>
            <a:r>
              <a:rPr lang="de-DE" dirty="0" smtClean="0"/>
              <a:t>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be a matching of cardinality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 smtClean="0"/>
              <a:t> and let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be the maximum cardinality of a matching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G=(V,E), s&gt;r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≤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cs typeface="Lucida Sans Unicode"/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⌊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r/(s-r)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cs typeface="Lucida Sans Unicode"/>
              </a:rPr>
              <a:t>+1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, i.e.,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|N|=s</a:t>
            </a:r>
            <a:r>
              <a:rPr lang="de-DE" dirty="0" smtClean="0"/>
              <a:t>.</a:t>
            </a:r>
          </a:p>
          <a:p>
            <a:r>
              <a:rPr lang="de-DE" dirty="0" smtClean="0"/>
              <a:t>By Lemma 5.12,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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s-r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node-disjoint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also </a:t>
            </a:r>
            <a:r>
              <a:rPr lang="de-DE" dirty="0" err="1" smtClean="0"/>
              <a:t>edge-disjoint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≤⌊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r/(s-r)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704F-880B-4FF6-9CE7-A25347C414C4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Lemma 5.14: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cardinality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matching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G=(V,E). </a:t>
            </a:r>
            <a:r>
              <a:rPr lang="de-DE" dirty="0" smtClean="0"/>
              <a:t>Then the sequence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|, 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|,…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paths computed by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refined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contains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+1 </a:t>
            </a:r>
            <a:r>
              <a:rPr lang="de-DE" dirty="0" smtClean="0"/>
              <a:t>different values.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r:=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⌊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s-   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⌋</a:t>
            </a:r>
            <a:r>
              <a:rPr lang="de-DE" dirty="0" smtClean="0"/>
              <a:t>. By construction,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|=i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  <a:r>
              <a:rPr lang="de-DE" dirty="0" smtClean="0"/>
              <a:t>, and therefore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|=r</a:t>
            </a:r>
            <a:r>
              <a:rPr lang="de-DE" dirty="0" smtClean="0"/>
              <a:t>. </a:t>
            </a:r>
            <a:r>
              <a:rPr lang="de-DE" dirty="0" err="1" smtClean="0"/>
              <a:t>From</a:t>
            </a:r>
            <a:r>
              <a:rPr lang="de-DE" dirty="0" smtClean="0"/>
              <a:t> Lemma 5.13 </a:t>
            </a:r>
            <a:r>
              <a:rPr lang="de-DE" dirty="0" err="1" smtClean="0"/>
              <a:t>it</a:t>
            </a:r>
            <a:r>
              <a:rPr lang="de-DE" dirty="0" smtClean="0"/>
              <a:t> follows </a:t>
            </a:r>
            <a:r>
              <a:rPr lang="de-DE" dirty="0" err="1" smtClean="0"/>
              <a:t>that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Thus, for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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smtClean="0"/>
              <a:t>is one of the odd </a:t>
            </a:r>
            <a:r>
              <a:rPr lang="de-DE" dirty="0" smtClean="0">
                <a:solidFill>
                  <a:srgbClr val="FF0000"/>
                </a:solidFill>
              </a:rPr>
              <a:t>(why?) </a:t>
            </a:r>
            <a:r>
              <a:rPr lang="de-DE" dirty="0" smtClean="0"/>
              <a:t>numbers in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[1, 2  s +1], </a:t>
            </a:r>
            <a:r>
              <a:rPr lang="de-DE" dirty="0" smtClean="0"/>
              <a:t>and therefore one of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  <a:sym typeface="Symbol"/>
              </a:rPr>
              <a:t>⌊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cs typeface="Lucida Sans Unicode"/>
                <a:sym typeface="Symbol"/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  <a:sym typeface="Symbol"/>
              </a:rPr>
              <a:t>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+1</a:t>
            </a:r>
            <a:r>
              <a:rPr lang="de-DE" dirty="0" smtClean="0"/>
              <a:t> odd numbers.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r+1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,…,P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contribute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s-r&lt;  s+1 </a:t>
            </a:r>
            <a:r>
              <a:rPr lang="de-DE" dirty="0" smtClean="0"/>
              <a:t>additional lengths.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2ADFF-06B8-4C6D-BD90-2EEE63671E4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31</a:t>
            </a:fld>
            <a:endParaRPr lang="de-DE"/>
          </a:p>
        </p:txBody>
      </p:sp>
      <p:grpSp>
        <p:nvGrpSpPr>
          <p:cNvPr id="50" name="Group 49"/>
          <p:cNvGrpSpPr/>
          <p:nvPr/>
        </p:nvGrpSpPr>
        <p:grpSpPr>
          <a:xfrm>
            <a:off x="1571604" y="5072074"/>
            <a:ext cx="285752" cy="285752"/>
            <a:chOff x="3492500" y="2420938"/>
            <a:chExt cx="503238" cy="360362"/>
          </a:xfrm>
        </p:grpSpPr>
        <p:sp>
          <p:nvSpPr>
            <p:cNvPr id="51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</a:t>
              </a:r>
              <a:endParaRPr lang="de-DE" dirty="0"/>
            </a:p>
          </p:txBody>
        </p:sp>
        <p:sp>
          <p:nvSpPr>
            <p:cNvPr id="53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29526" y="5462798"/>
            <a:ext cx="285752" cy="285752"/>
            <a:chOff x="3492500" y="2420938"/>
            <a:chExt cx="503238" cy="360362"/>
          </a:xfrm>
        </p:grpSpPr>
        <p:sp>
          <p:nvSpPr>
            <p:cNvPr id="59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407762" y="3257800"/>
            <a:ext cx="436045" cy="285752"/>
            <a:chOff x="3492500" y="2420938"/>
            <a:chExt cx="503238" cy="360362"/>
          </a:xfrm>
        </p:grpSpPr>
        <p:sp>
          <p:nvSpPr>
            <p:cNvPr id="63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65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32040" y="2536580"/>
            <a:ext cx="285752" cy="285752"/>
            <a:chOff x="3492500" y="2420938"/>
            <a:chExt cx="503238" cy="360362"/>
          </a:xfrm>
        </p:grpSpPr>
        <p:sp>
          <p:nvSpPr>
            <p:cNvPr id="67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69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57290" y="4000504"/>
            <a:ext cx="6632704" cy="726522"/>
            <a:chOff x="1357290" y="4000504"/>
            <a:chExt cx="6632704" cy="726522"/>
          </a:xfrm>
        </p:grpSpPr>
        <p:sp>
          <p:nvSpPr>
            <p:cNvPr id="17" name="TextBox 16"/>
            <p:cNvSpPr txBox="1"/>
            <p:nvPr/>
          </p:nvSpPr>
          <p:spPr>
            <a:xfrm>
              <a:off x="1357290" y="4071942"/>
              <a:ext cx="1128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</a:rPr>
                <a:t>|P</a:t>
              </a:r>
              <a:r>
                <a:rPr lang="de-DE" sz="2400" baseline="-25000" dirty="0" smtClean="0">
                  <a:solidFill>
                    <a:schemeClr val="accent1">
                      <a:lumMod val="50000"/>
                    </a:schemeClr>
                  </a:solidFill>
                </a:rPr>
                <a:t>r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</a:rPr>
                <a:t>|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sym typeface="Symbol"/>
                </a:rPr>
                <a:t> 2</a:t>
              </a:r>
              <a:endParaRPr lang="de-DE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500298" y="4357694"/>
              <a:ext cx="1571636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714612" y="4000504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</a:rPr>
                <a:t>⌊</a:t>
              </a:r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</a:rPr>
                <a:t>s-   s</a:t>
              </a:r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</a:rPr>
                <a:t>⌋</a:t>
              </a:r>
              <a:endParaRPr lang="de-D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43240" y="4071942"/>
              <a:ext cx="285752" cy="209556"/>
              <a:chOff x="3492500" y="2420938"/>
              <a:chExt cx="503238" cy="360362"/>
            </a:xfrm>
          </p:grpSpPr>
          <p:sp>
            <p:nvSpPr>
              <p:cNvPr id="22" name="Line 4"/>
              <p:cNvSpPr>
                <a:spLocks noChangeShapeType="1"/>
              </p:cNvSpPr>
              <p:nvPr/>
            </p:nvSpPr>
            <p:spPr bwMode="auto">
              <a:xfrm>
                <a:off x="3492500" y="2565400"/>
                <a:ext cx="71438" cy="21590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 flipV="1">
                <a:off x="3563938" y="2420938"/>
                <a:ext cx="71437" cy="36036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 dirty="0" smtClean="0"/>
                  <a:t> </a:t>
                </a:r>
                <a:endParaRPr lang="de-DE" dirty="0"/>
              </a:p>
            </p:txBody>
          </p: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>
                <a:off x="3635375" y="2420938"/>
                <a:ext cx="360363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643174" y="4357694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</a:rPr>
                <a:t>s - ⌊</a:t>
              </a:r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</a:rPr>
                <a:t>s-   s</a:t>
              </a:r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</a:rPr>
                <a:t>⌋</a:t>
              </a:r>
              <a:endParaRPr lang="de-DE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500430" y="4429132"/>
              <a:ext cx="285752" cy="209556"/>
              <a:chOff x="3492500" y="2420938"/>
              <a:chExt cx="503238" cy="360362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3492500" y="2565400"/>
                <a:ext cx="71438" cy="21590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 flipV="1">
                <a:off x="3563938" y="2420938"/>
                <a:ext cx="71437" cy="36036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 dirty="0" smtClean="0"/>
                  <a:t> </a:t>
                </a:r>
                <a:endParaRPr lang="de-DE" dirty="0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3635375" y="2420938"/>
                <a:ext cx="360363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 rot="5400000">
              <a:off x="2143108" y="4286256"/>
              <a:ext cx="571504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2428860" y="4572008"/>
              <a:ext cx="71438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857620" y="4286256"/>
              <a:ext cx="571504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>
              <a:off x="4071934" y="4572008"/>
              <a:ext cx="71438" cy="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071934" y="4071942"/>
              <a:ext cx="39180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Lucida Sans Unicode"/>
                  <a:sym typeface="Symbol"/>
                </a:rPr>
                <a:t>+1</a:t>
              </a:r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</a:rPr>
                <a:t> 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sym typeface="Symbol"/>
                </a:rPr>
                <a:t> 2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  <a:sym typeface="Symbol"/>
                </a:rPr>
                <a:t>⌊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Lucida Sans Unicode"/>
                  <a:sym typeface="Symbol"/>
                </a:rPr>
                <a:t>s /  s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  <a:sym typeface="Symbol"/>
                </a:rPr>
                <a:t>⌋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Lucida Sans Unicode"/>
                  <a:sym typeface="Symbol"/>
                </a:rPr>
                <a:t>+1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sym typeface="Symbol"/>
                </a:rPr>
                <a:t> 2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  <a:sym typeface="Symbol"/>
                </a:rPr>
                <a:t>⌊ 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Lucida Sans Unicode"/>
                  <a:sym typeface="Symbol"/>
                </a:rPr>
                <a:t>s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Lucida Sans Unicode"/>
                  <a:cs typeface="Lucida Sans Unicode"/>
                  <a:sym typeface="Symbol"/>
                </a:rPr>
                <a:t>⌋</a:t>
              </a:r>
              <a:r>
                <a:rPr lang="de-DE" sz="2400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  <a:cs typeface="Lucida Sans Unicode"/>
                  <a:sym typeface="Symbol"/>
                </a:rPr>
                <a:t>+1</a:t>
              </a:r>
              <a:endParaRPr lang="de-DE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643570" y="4143380"/>
              <a:ext cx="276062" cy="285752"/>
              <a:chOff x="3744119" y="2420938"/>
              <a:chExt cx="486173" cy="360362"/>
            </a:xfrm>
          </p:grpSpPr>
          <p:sp>
            <p:nvSpPr>
              <p:cNvPr id="43" name="Line 4"/>
              <p:cNvSpPr>
                <a:spLocks noChangeShapeType="1"/>
              </p:cNvSpPr>
              <p:nvPr/>
            </p:nvSpPr>
            <p:spPr bwMode="auto">
              <a:xfrm>
                <a:off x="3744119" y="2511029"/>
                <a:ext cx="71437" cy="21590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Line 5"/>
              <p:cNvSpPr>
                <a:spLocks noChangeShapeType="1"/>
              </p:cNvSpPr>
              <p:nvPr/>
            </p:nvSpPr>
            <p:spPr bwMode="auto">
              <a:xfrm flipV="1">
                <a:off x="3798491" y="2420938"/>
                <a:ext cx="71437" cy="36036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 dirty="0" smtClean="0"/>
                  <a:t> </a:t>
                </a:r>
                <a:endParaRPr lang="de-DE" dirty="0"/>
              </a:p>
            </p:txBody>
          </p:sp>
          <p:sp>
            <p:nvSpPr>
              <p:cNvPr id="45" name="Line 6"/>
              <p:cNvSpPr>
                <a:spLocks noChangeShapeType="1"/>
              </p:cNvSpPr>
              <p:nvPr/>
            </p:nvSpPr>
            <p:spPr bwMode="auto">
              <a:xfrm>
                <a:off x="3869929" y="2420938"/>
                <a:ext cx="360363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072330" y="4143380"/>
              <a:ext cx="276062" cy="285752"/>
              <a:chOff x="3744119" y="2420938"/>
              <a:chExt cx="486173" cy="360362"/>
            </a:xfrm>
          </p:grpSpPr>
          <p:sp>
            <p:nvSpPr>
              <p:cNvPr id="49" name="Line 4"/>
              <p:cNvSpPr>
                <a:spLocks noChangeShapeType="1"/>
              </p:cNvSpPr>
              <p:nvPr/>
            </p:nvSpPr>
            <p:spPr bwMode="auto">
              <a:xfrm>
                <a:off x="3744119" y="2511029"/>
                <a:ext cx="71437" cy="21590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0" name="Line 5"/>
              <p:cNvSpPr>
                <a:spLocks noChangeShapeType="1"/>
              </p:cNvSpPr>
              <p:nvPr/>
            </p:nvSpPr>
            <p:spPr bwMode="auto">
              <a:xfrm flipV="1">
                <a:off x="3798491" y="2420938"/>
                <a:ext cx="71437" cy="360362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de-DE" dirty="0" smtClean="0"/>
                  <a:t> </a:t>
                </a:r>
                <a:endParaRPr lang="de-DE" dirty="0"/>
              </a:p>
            </p:txBody>
          </p:sp>
          <p:sp>
            <p:nvSpPr>
              <p:cNvPr id="71" name="Line 6"/>
              <p:cNvSpPr>
                <a:spLocks noChangeShapeType="1"/>
              </p:cNvSpPr>
              <p:nvPr/>
            </p:nvSpPr>
            <p:spPr bwMode="auto">
              <a:xfrm>
                <a:off x="3869929" y="2420938"/>
                <a:ext cx="360363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5652120" y="5085184"/>
            <a:ext cx="285752" cy="285752"/>
            <a:chOff x="3492500" y="2420938"/>
            <a:chExt cx="503238" cy="360362"/>
          </a:xfrm>
        </p:grpSpPr>
        <p:sp>
          <p:nvSpPr>
            <p:cNvPr id="73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</a:t>
              </a:r>
              <a:endParaRPr lang="de-DE" dirty="0"/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Lemma 5.15: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 smtClean="0"/>
              <a:t>               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|P´|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|P| + 2|P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P´|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N=M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</a:t>
            </a:r>
            <a:r>
              <a:rPr lang="de-DE" dirty="0" smtClean="0"/>
              <a:t>, 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|N|=|M|+2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By</a:t>
            </a:r>
            <a:r>
              <a:rPr lang="de-DE" dirty="0" smtClean="0"/>
              <a:t> Lemma 5.12,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at least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node-disjoint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,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.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: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N| = |P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P´| = |(P\P´)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(P´\P)|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                 = |P|+|P´|-2|P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P´|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|M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|+|P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2|P|  </a:t>
            </a:r>
            <a:r>
              <a:rPr lang="de-DE" dirty="0" smtClean="0"/>
              <a:t>(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def</a:t>
            </a:r>
            <a:r>
              <a:rPr lang="de-DE" dirty="0" smtClean="0"/>
              <a:t>.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|P|+|P´|-2|P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2|P|</a:t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⇒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   |P´|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2|P|-|P|+2|P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P´|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A313-0756-41BC-BBCB-2DC129946B8C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Recall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/>
              <a:t>r</a:t>
            </a:r>
            <a:r>
              <a:rPr lang="de-DE" dirty="0" err="1" smtClean="0"/>
              <a:t>efined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while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6"/>
                </a:solidFill>
              </a:rPr>
              <a:t>do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determine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FF0000"/>
                </a:solidFill>
              </a:rPr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>
              <a:buNone/>
            </a:pP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 smtClean="0"/>
          </a:p>
          <a:p>
            <a:pPr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 </a:t>
            </a:r>
            <a:r>
              <a:rPr lang="de-DE" dirty="0" smtClean="0"/>
              <a:t> be the sequence of shortest augmenting paths constructed by the algorithm.</a:t>
            </a:r>
          </a:p>
          <a:p>
            <a:r>
              <a:rPr lang="de-DE" dirty="0" smtClean="0"/>
              <a:t>Lemma 5.15: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ED04-8EDE-4256-A801-909230B12B96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Lemma 5.16: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|=|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node-disjoint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smtClean="0"/>
              <a:t>Suppose that there is a sequence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|=|P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 </a:t>
            </a:r>
            <a:r>
              <a:rPr lang="de-DE" dirty="0" smtClean="0"/>
              <a:t>for some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j&gt;i</a:t>
            </a:r>
            <a:r>
              <a:rPr lang="de-DE" dirty="0" smtClean="0"/>
              <a:t> so that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and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are </a:t>
            </a:r>
            <a:r>
              <a:rPr lang="de-DE" dirty="0" smtClean="0">
                <a:solidFill>
                  <a:srgbClr val="FF0000"/>
                </a:solidFill>
              </a:rPr>
              <a:t>not </a:t>
            </a:r>
            <a:r>
              <a:rPr lang="de-DE" dirty="0" smtClean="0"/>
              <a:t>node-disjoint, where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j-i</a:t>
            </a:r>
            <a:r>
              <a:rPr lang="de-DE" dirty="0" smtClean="0"/>
              <a:t> is minimal.</a:t>
            </a:r>
          </a:p>
          <a:p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/>
              <a:t> resp.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are node-disjoint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augmentations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From</a:t>
            </a:r>
            <a:r>
              <a:rPr lang="de-DE" dirty="0" smtClean="0"/>
              <a:t> Lemma 5.15 </a:t>
            </a:r>
            <a:r>
              <a:rPr lang="de-DE" dirty="0" err="1" smtClean="0"/>
              <a:t>it</a:t>
            </a:r>
            <a:r>
              <a:rPr lang="de-DE" dirty="0" smtClean="0"/>
              <a:t> follows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|+2|P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|=|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edge-disjoint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</a:t>
            </a:r>
            <a:r>
              <a:rPr lang="de-DE" dirty="0" smtClean="0">
                <a:solidFill>
                  <a:srgbClr val="FF0000"/>
                </a:solidFill>
              </a:rPr>
              <a:t>matching edges </a:t>
            </a:r>
            <a:r>
              <a:rPr lang="de-DE" dirty="0" smtClean="0"/>
              <a:t>created by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are still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/>
              <a:t>...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/>
              <a:t> because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j-1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node-disjoint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has a node in common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has to have an edge (namely, a matching edge) in common with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, 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and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node-disjoint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75F6-9A33-4218-B235-9C357F9A900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Hopcroft-Karp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Algorithm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while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smtClean="0"/>
              <a:t>augmenting path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6"/>
                </a:solidFill>
              </a:rPr>
              <a:t>do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l:=</a:t>
            </a:r>
            <a:r>
              <a:rPr lang="de-DE" dirty="0" smtClean="0"/>
              <a:t>length of shortest augmenting path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de-DE" dirty="0" smtClean="0"/>
              <a:t> a maximal set of node-disjoint</a:t>
            </a:r>
            <a:br>
              <a:rPr lang="de-DE" dirty="0" smtClean="0"/>
            </a:br>
            <a:r>
              <a:rPr lang="de-DE" dirty="0" smtClean="0"/>
              <a:t>  augmenting paths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smtClean="0"/>
              <a:t>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that have length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...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Corollary</a:t>
            </a:r>
            <a:r>
              <a:rPr lang="de-DE" dirty="0" smtClean="0">
                <a:solidFill>
                  <a:schemeClr val="accent6"/>
                </a:solidFill>
              </a:rPr>
              <a:t> 5.17: </a:t>
            </a:r>
            <a:r>
              <a:rPr lang="de-DE" dirty="0" smtClean="0"/>
              <a:t>The </a:t>
            </a:r>
            <a:r>
              <a:rPr lang="de-DE" dirty="0" err="1" smtClean="0"/>
              <a:t>while</a:t>
            </a:r>
            <a:r>
              <a:rPr lang="de-DE" dirty="0" smtClean="0"/>
              <a:t>-loop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executed</a:t>
            </a:r>
            <a:r>
              <a:rPr lang="de-DE" dirty="0" smtClean="0"/>
              <a:t> at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n) </a:t>
            </a:r>
            <a:r>
              <a:rPr lang="de-DE" dirty="0" err="1" smtClean="0"/>
              <a:t>times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Proof:</a:t>
            </a:r>
            <a:r>
              <a:rPr lang="de-DE" dirty="0" smtClean="0"/>
              <a:t> follows from Lemmas 5.14-5.16. </a:t>
            </a:r>
            <a:r>
              <a:rPr lang="de-DE" dirty="0" smtClean="0">
                <a:solidFill>
                  <a:srgbClr val="FF0000"/>
                </a:solidFill>
              </a:rPr>
              <a:t>(Why?)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9BE5-0B8A-41F2-8942-08253A131824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35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1187624" y="4941168"/>
            <a:ext cx="285752" cy="285752"/>
            <a:chOff x="3492500" y="2420938"/>
            <a:chExt cx="503238" cy="360362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655500" y="31538863"/>
              <a:ext cx="0" cy="0"/>
            </p14:xfrm>
          </p:contentPart>
        </mc:Choice>
        <mc:Fallback xmlns=""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55500" y="3153886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</a:rPr>
              <a:t>Question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quickly</a:t>
            </a:r>
            <a:r>
              <a:rPr lang="de-DE" dirty="0" smtClean="0"/>
              <a:t> find 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?</a:t>
            </a:r>
          </a:p>
          <a:p>
            <a:pPr>
              <a:buNone/>
            </a:pPr>
            <a:endParaRPr lang="de-DE" sz="1300" dirty="0" smtClean="0"/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Graph G </a:t>
            </a:r>
            <a:r>
              <a:rPr lang="de-DE" dirty="0" err="1" smtClean="0">
                <a:solidFill>
                  <a:schemeClr val="accent6"/>
                </a:solidFill>
              </a:rPr>
              <a:t>bipartite</a:t>
            </a:r>
            <a:r>
              <a:rPr lang="de-DE" dirty="0" smtClean="0">
                <a:solidFill>
                  <a:schemeClr val="accent6"/>
                </a:solidFill>
              </a:rPr>
              <a:t>, i.e., G=(U,V,E): </a:t>
            </a:r>
          </a:p>
          <a:p>
            <a:r>
              <a:rPr lang="de-DE" dirty="0" err="1" smtClean="0">
                <a:solidFill>
                  <a:schemeClr val="accent6"/>
                </a:solidFill>
              </a:rPr>
              <a:t>Determining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the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shortest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length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dirty="0" smtClean="0"/>
              <a:t>: </a:t>
            </a:r>
            <a:r>
              <a:rPr lang="de-DE" dirty="0" err="1" smtClean="0">
                <a:solidFill>
                  <a:srgbClr val="FF0000"/>
                </a:solidFill>
              </a:rPr>
              <a:t>alternating</a:t>
            </a:r>
            <a:r>
              <a:rPr lang="de-DE" dirty="0" smtClean="0">
                <a:solidFill>
                  <a:srgbClr val="FF0000"/>
                </a:solidFill>
              </a:rPr>
              <a:t> BFS</a:t>
            </a:r>
            <a:r>
              <a:rPr lang="de-DE" dirty="0" smtClean="0"/>
              <a:t>,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with all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, </a:t>
            </a:r>
            <a:r>
              <a:rPr lang="de-DE" dirty="0" err="1" smtClean="0"/>
              <a:t>until</a:t>
            </a:r>
            <a:r>
              <a:rPr lang="de-DE" dirty="0" smtClean="0"/>
              <a:t> an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9144-F8F3-4F7E-B0D2-85CFDB6DF22C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36</a:t>
            </a:fld>
            <a:endParaRPr lang="de-DE"/>
          </a:p>
        </p:txBody>
      </p:sp>
      <p:grpSp>
        <p:nvGrpSpPr>
          <p:cNvPr id="58" name="Group 57"/>
          <p:cNvGrpSpPr/>
          <p:nvPr/>
        </p:nvGrpSpPr>
        <p:grpSpPr>
          <a:xfrm>
            <a:off x="1214414" y="4500570"/>
            <a:ext cx="3786214" cy="1570050"/>
            <a:chOff x="1214414" y="4357694"/>
            <a:chExt cx="3786214" cy="157005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1857356" y="435769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1857356" y="471488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1857356" y="507207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1857356" y="542926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Oval 4"/>
            <p:cNvSpPr>
              <a:spLocks noChangeArrowheads="1"/>
            </p:cNvSpPr>
            <p:nvPr/>
          </p:nvSpPr>
          <p:spPr bwMode="auto">
            <a:xfrm>
              <a:off x="1857356" y="578645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1214414" y="435769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1214414" y="471488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1214414" y="507207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1214414" y="542926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1214414" y="578645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19" name="Straight Arrow Connector 28"/>
            <p:cNvCxnSpPr>
              <a:stCxn id="12" idx="6"/>
              <a:endCxn id="7" idx="2"/>
            </p:cNvCxnSpPr>
            <p:nvPr/>
          </p:nvCxnSpPr>
          <p:spPr>
            <a:xfrm>
              <a:off x="1346188" y="4428339"/>
              <a:ext cx="511168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8"/>
            <p:cNvCxnSpPr>
              <a:stCxn id="14" idx="7"/>
              <a:endCxn id="8" idx="2"/>
            </p:cNvCxnSpPr>
            <p:nvPr/>
          </p:nvCxnSpPr>
          <p:spPr>
            <a:xfrm rot="5400000" flipH="1" flipV="1">
              <a:off x="1438505" y="4673914"/>
              <a:ext cx="307236" cy="530466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8"/>
            <p:cNvCxnSpPr>
              <a:stCxn id="15" idx="7"/>
              <a:endCxn id="9" idx="2"/>
            </p:cNvCxnSpPr>
            <p:nvPr/>
          </p:nvCxnSpPr>
          <p:spPr>
            <a:xfrm rot="5400000" flipH="1" flipV="1">
              <a:off x="1438505" y="5031104"/>
              <a:ext cx="307236" cy="530466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8"/>
            <p:cNvCxnSpPr>
              <a:stCxn id="16" idx="6"/>
              <a:endCxn id="11" idx="2"/>
            </p:cNvCxnSpPr>
            <p:nvPr/>
          </p:nvCxnSpPr>
          <p:spPr>
            <a:xfrm>
              <a:off x="1346188" y="5857099"/>
              <a:ext cx="511168" cy="1588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28"/>
            <p:cNvCxnSpPr>
              <a:stCxn id="12" idx="5"/>
              <a:endCxn id="8" idx="1"/>
            </p:cNvCxnSpPr>
            <p:nvPr/>
          </p:nvCxnSpPr>
          <p:spPr>
            <a:xfrm rot="16200000" flipH="1">
              <a:off x="1473131" y="4332052"/>
              <a:ext cx="257282" cy="549764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28"/>
            <p:cNvCxnSpPr>
              <a:stCxn id="13" idx="6"/>
              <a:endCxn id="8" idx="2"/>
            </p:cNvCxnSpPr>
            <p:nvPr/>
          </p:nvCxnSpPr>
          <p:spPr>
            <a:xfrm>
              <a:off x="1346188" y="4785529"/>
              <a:ext cx="511168" cy="1588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28"/>
            <p:cNvCxnSpPr>
              <a:stCxn id="13" idx="5"/>
              <a:endCxn id="9" idx="1"/>
            </p:cNvCxnSpPr>
            <p:nvPr/>
          </p:nvCxnSpPr>
          <p:spPr>
            <a:xfrm rot="16200000" flipH="1">
              <a:off x="1473131" y="4689242"/>
              <a:ext cx="257282" cy="549764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28"/>
            <p:cNvCxnSpPr>
              <a:stCxn id="14" idx="6"/>
              <a:endCxn id="10" idx="1"/>
            </p:cNvCxnSpPr>
            <p:nvPr/>
          </p:nvCxnSpPr>
          <p:spPr>
            <a:xfrm>
              <a:off x="1346188" y="5142719"/>
              <a:ext cx="530466" cy="307236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28"/>
            <p:cNvCxnSpPr>
              <a:stCxn id="14" idx="5"/>
              <a:endCxn id="11" idx="1"/>
            </p:cNvCxnSpPr>
            <p:nvPr/>
          </p:nvCxnSpPr>
          <p:spPr>
            <a:xfrm rot="16200000" flipH="1">
              <a:off x="1294536" y="5225027"/>
              <a:ext cx="614472" cy="549764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28"/>
            <p:cNvCxnSpPr>
              <a:stCxn id="16" idx="7"/>
              <a:endCxn id="10" idx="3"/>
            </p:cNvCxnSpPr>
            <p:nvPr/>
          </p:nvCxnSpPr>
          <p:spPr>
            <a:xfrm rot="5400000" flipH="1" flipV="1">
              <a:off x="1473131" y="5403622"/>
              <a:ext cx="257282" cy="549764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4"/>
            <p:cNvSpPr>
              <a:spLocks noChangeArrowheads="1"/>
            </p:cNvSpPr>
            <p:nvPr/>
          </p:nvSpPr>
          <p:spPr bwMode="auto">
            <a:xfrm>
              <a:off x="2857488" y="435769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" name="Oval 4"/>
            <p:cNvSpPr>
              <a:spLocks noChangeArrowheads="1"/>
            </p:cNvSpPr>
            <p:nvPr/>
          </p:nvSpPr>
          <p:spPr bwMode="auto">
            <a:xfrm>
              <a:off x="2857488" y="471488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" name="Oval 4"/>
            <p:cNvSpPr>
              <a:spLocks noChangeArrowheads="1"/>
            </p:cNvSpPr>
            <p:nvPr/>
          </p:nvSpPr>
          <p:spPr bwMode="auto">
            <a:xfrm>
              <a:off x="2857488" y="507207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2" name="Oval 4"/>
            <p:cNvSpPr>
              <a:spLocks noChangeArrowheads="1"/>
            </p:cNvSpPr>
            <p:nvPr/>
          </p:nvSpPr>
          <p:spPr bwMode="auto">
            <a:xfrm>
              <a:off x="2857488" y="542926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3" name="Oval 4"/>
            <p:cNvSpPr>
              <a:spLocks noChangeArrowheads="1"/>
            </p:cNvSpPr>
            <p:nvPr/>
          </p:nvSpPr>
          <p:spPr bwMode="auto">
            <a:xfrm>
              <a:off x="2857488" y="578645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4" name="Oval 4"/>
            <p:cNvSpPr>
              <a:spLocks noChangeArrowheads="1"/>
            </p:cNvSpPr>
            <p:nvPr/>
          </p:nvSpPr>
          <p:spPr bwMode="auto">
            <a:xfrm>
              <a:off x="3500430" y="435769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5" name="Oval 4"/>
            <p:cNvSpPr>
              <a:spLocks noChangeArrowheads="1"/>
            </p:cNvSpPr>
            <p:nvPr/>
          </p:nvSpPr>
          <p:spPr bwMode="auto">
            <a:xfrm>
              <a:off x="3500430" y="471488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Oval 4"/>
            <p:cNvSpPr>
              <a:spLocks noChangeArrowheads="1"/>
            </p:cNvSpPr>
            <p:nvPr/>
          </p:nvSpPr>
          <p:spPr bwMode="auto">
            <a:xfrm>
              <a:off x="3500430" y="507207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7" name="Oval 4"/>
            <p:cNvSpPr>
              <a:spLocks noChangeArrowheads="1"/>
            </p:cNvSpPr>
            <p:nvPr/>
          </p:nvSpPr>
          <p:spPr bwMode="auto">
            <a:xfrm>
              <a:off x="3500430" y="542926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8" name="Oval 4"/>
            <p:cNvSpPr>
              <a:spLocks noChangeArrowheads="1"/>
            </p:cNvSpPr>
            <p:nvPr/>
          </p:nvSpPr>
          <p:spPr bwMode="auto">
            <a:xfrm>
              <a:off x="3500430" y="578645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9" name="Oval 4"/>
            <p:cNvSpPr>
              <a:spLocks noChangeArrowheads="1"/>
            </p:cNvSpPr>
            <p:nvPr/>
          </p:nvSpPr>
          <p:spPr bwMode="auto">
            <a:xfrm>
              <a:off x="4143372" y="435769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" name="Oval 4"/>
            <p:cNvSpPr>
              <a:spLocks noChangeArrowheads="1"/>
            </p:cNvSpPr>
            <p:nvPr/>
          </p:nvSpPr>
          <p:spPr bwMode="auto">
            <a:xfrm>
              <a:off x="4143372" y="471488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1" name="Oval 4"/>
            <p:cNvSpPr>
              <a:spLocks noChangeArrowheads="1"/>
            </p:cNvSpPr>
            <p:nvPr/>
          </p:nvSpPr>
          <p:spPr bwMode="auto">
            <a:xfrm>
              <a:off x="4143372" y="507207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2" name="Oval 4"/>
            <p:cNvSpPr>
              <a:spLocks noChangeArrowheads="1"/>
            </p:cNvSpPr>
            <p:nvPr/>
          </p:nvSpPr>
          <p:spPr bwMode="auto">
            <a:xfrm>
              <a:off x="4143372" y="542926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3" name="Oval 4"/>
            <p:cNvSpPr>
              <a:spLocks noChangeArrowheads="1"/>
            </p:cNvSpPr>
            <p:nvPr/>
          </p:nvSpPr>
          <p:spPr bwMode="auto">
            <a:xfrm>
              <a:off x="4143372" y="578645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4" name="Oval 4"/>
            <p:cNvSpPr>
              <a:spLocks noChangeArrowheads="1"/>
            </p:cNvSpPr>
            <p:nvPr/>
          </p:nvSpPr>
          <p:spPr bwMode="auto">
            <a:xfrm>
              <a:off x="4786314" y="435769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5" name="Oval 4"/>
            <p:cNvSpPr>
              <a:spLocks noChangeArrowheads="1"/>
            </p:cNvSpPr>
            <p:nvPr/>
          </p:nvSpPr>
          <p:spPr bwMode="auto">
            <a:xfrm>
              <a:off x="4786314" y="471488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6" name="Oval 4"/>
            <p:cNvSpPr>
              <a:spLocks noChangeArrowheads="1"/>
            </p:cNvSpPr>
            <p:nvPr/>
          </p:nvSpPr>
          <p:spPr bwMode="auto">
            <a:xfrm>
              <a:off x="4786314" y="507207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7" name="Oval 4"/>
            <p:cNvSpPr>
              <a:spLocks noChangeArrowheads="1"/>
            </p:cNvSpPr>
            <p:nvPr/>
          </p:nvSpPr>
          <p:spPr bwMode="auto">
            <a:xfrm>
              <a:off x="4786314" y="542926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" name="Oval 4"/>
            <p:cNvSpPr>
              <a:spLocks noChangeArrowheads="1"/>
            </p:cNvSpPr>
            <p:nvPr/>
          </p:nvSpPr>
          <p:spPr bwMode="auto">
            <a:xfrm>
              <a:off x="4786314" y="5786454"/>
              <a:ext cx="131774" cy="1412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79" name="Straight Arrow Connector 28"/>
            <p:cNvCxnSpPr>
              <a:stCxn id="60" idx="6"/>
              <a:endCxn id="65" idx="2"/>
            </p:cNvCxnSpPr>
            <p:nvPr/>
          </p:nvCxnSpPr>
          <p:spPr>
            <a:xfrm>
              <a:off x="2989262" y="4785529"/>
              <a:ext cx="511168" cy="1588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28"/>
            <p:cNvCxnSpPr>
              <a:stCxn id="60" idx="5"/>
              <a:endCxn id="66" idx="2"/>
            </p:cNvCxnSpPr>
            <p:nvPr/>
          </p:nvCxnSpPr>
          <p:spPr>
            <a:xfrm rot="16200000" flipH="1">
              <a:off x="3081579" y="4723868"/>
              <a:ext cx="307236" cy="530466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28"/>
            <p:cNvCxnSpPr>
              <a:stCxn id="65" idx="6"/>
              <a:endCxn id="71" idx="2"/>
            </p:cNvCxnSpPr>
            <p:nvPr/>
          </p:nvCxnSpPr>
          <p:spPr>
            <a:xfrm>
              <a:off x="3632204" y="4785529"/>
              <a:ext cx="511168" cy="357190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28"/>
            <p:cNvCxnSpPr>
              <a:stCxn id="66" idx="6"/>
              <a:endCxn id="72" idx="2"/>
            </p:cNvCxnSpPr>
            <p:nvPr/>
          </p:nvCxnSpPr>
          <p:spPr>
            <a:xfrm>
              <a:off x="3632204" y="5142719"/>
              <a:ext cx="511168" cy="357190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28"/>
            <p:cNvCxnSpPr>
              <a:stCxn id="71" idx="6"/>
              <a:endCxn id="77" idx="2"/>
            </p:cNvCxnSpPr>
            <p:nvPr/>
          </p:nvCxnSpPr>
          <p:spPr>
            <a:xfrm>
              <a:off x="4275146" y="5142719"/>
              <a:ext cx="511168" cy="357190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28"/>
            <p:cNvCxnSpPr>
              <a:stCxn id="71" idx="5"/>
              <a:endCxn id="78" idx="1"/>
            </p:cNvCxnSpPr>
            <p:nvPr/>
          </p:nvCxnSpPr>
          <p:spPr>
            <a:xfrm rot="16200000" flipH="1">
              <a:off x="4223494" y="5225027"/>
              <a:ext cx="614472" cy="549764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2786050" y="4643446"/>
              <a:ext cx="285752" cy="285752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Oval 98"/>
            <p:cNvSpPr/>
            <p:nvPr/>
          </p:nvSpPr>
          <p:spPr>
            <a:xfrm>
              <a:off x="4714876" y="5357826"/>
              <a:ext cx="285752" cy="285752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0" name="Oval 99"/>
          <p:cNvSpPr/>
          <p:nvPr/>
        </p:nvSpPr>
        <p:spPr>
          <a:xfrm>
            <a:off x="5357818" y="5072074"/>
            <a:ext cx="285752" cy="28575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TextBox 100"/>
          <p:cNvSpPr txBox="1"/>
          <p:nvPr/>
        </p:nvSpPr>
        <p:spPr>
          <a:xfrm>
            <a:off x="5572132" y="500063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: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endParaRPr lang="de-DE" dirty="0"/>
          </a:p>
        </p:txBody>
      </p:sp>
      <p:sp>
        <p:nvSpPr>
          <p:cNvPr id="102" name="TextBox 101"/>
          <p:cNvSpPr txBox="1"/>
          <p:nvPr/>
        </p:nvSpPr>
        <p:spPr>
          <a:xfrm>
            <a:off x="6215074" y="5643578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here: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l=3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71538" y="41433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81" name="TextBox 80"/>
          <p:cNvSpPr txBox="1"/>
          <p:nvPr/>
        </p:nvSpPr>
        <p:spPr>
          <a:xfrm>
            <a:off x="1785918" y="41433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83" name="TextBox 82"/>
          <p:cNvSpPr txBox="1"/>
          <p:nvPr/>
        </p:nvSpPr>
        <p:spPr>
          <a:xfrm>
            <a:off x="2714612" y="41433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84" name="TextBox 83"/>
          <p:cNvSpPr txBox="1"/>
          <p:nvPr/>
        </p:nvSpPr>
        <p:spPr>
          <a:xfrm>
            <a:off x="3428992" y="41433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86" name="TextBox 85"/>
          <p:cNvSpPr txBox="1"/>
          <p:nvPr/>
        </p:nvSpPr>
        <p:spPr>
          <a:xfrm>
            <a:off x="4714876" y="41433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87" name="TextBox 86"/>
          <p:cNvSpPr txBox="1"/>
          <p:nvPr/>
        </p:nvSpPr>
        <p:spPr>
          <a:xfrm>
            <a:off x="4000496" y="414338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/>
      <p:bldP spid="102" grpId="0"/>
      <p:bldP spid="80" grpId="0"/>
      <p:bldP spid="81" grpId="0"/>
      <p:bldP spid="83" grpId="0"/>
      <p:bldP spid="84" grpId="0"/>
      <p:bldP spid="86" grpId="0"/>
      <p:bldP spid="8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E4E0-8F25-4FF7-A064-D7F99227F24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8331B-75A5-4C1A-8EB9-E74AD230FC8B}" type="slidenum">
              <a:rPr lang="de-DE"/>
              <a:pPr/>
              <a:t>37</a:t>
            </a:fld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s: </a:t>
            </a:r>
            <a:r>
              <a:rPr lang="de-DE" sz="2400" dirty="0" err="1" smtClean="0"/>
              <a:t>artificial</a:t>
            </a:r>
            <a:r>
              <a:rPr lang="de-DE" sz="2400" dirty="0" smtClean="0"/>
              <a:t> </a:t>
            </a:r>
            <a:r>
              <a:rPr lang="de-DE" sz="2400" dirty="0" err="1" smtClean="0"/>
              <a:t>node (see Slide 21)</a:t>
            </a:r>
            <a:r>
              <a:rPr lang="de-DE" sz="2400" dirty="0" smtClean="0"/>
              <a:t>,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E(u)</a:t>
            </a:r>
            <a:r>
              <a:rPr lang="de-DE" sz="2400" dirty="0" smtClean="0"/>
              <a:t>: </a:t>
            </a:r>
            <a:r>
              <a:rPr lang="de-DE" sz="2400" dirty="0" err="1" smtClean="0"/>
              <a:t>edge</a:t>
            </a:r>
            <a:r>
              <a:rPr lang="de-DE" sz="2400" dirty="0" smtClean="0"/>
              <a:t> </a:t>
            </a:r>
            <a:r>
              <a:rPr lang="de-DE" sz="2400" dirty="0" err="1" smtClean="0"/>
              <a:t>set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/>
              <a:t>Procedure </a:t>
            </a:r>
            <a:r>
              <a:rPr lang="de-DE" sz="2400" dirty="0" smtClean="0">
                <a:solidFill>
                  <a:schemeClr val="accent6"/>
                </a:solidFill>
              </a:rPr>
              <a:t>AlternatingBipartite</a:t>
            </a:r>
            <a:r>
              <a:rPr lang="de-DE" sz="2400" dirty="0" smtClean="0">
                <a:solidFill>
                  <a:schemeClr val="accent2"/>
                </a:solidFill>
              </a:rPr>
              <a:t>BFS</a:t>
            </a:r>
            <a:r>
              <a:rPr lang="de-DE" sz="2400" dirty="0" smtClean="0"/>
              <a:t>(</a:t>
            </a:r>
            <a:r>
              <a:rPr lang="de-DE" sz="2400" dirty="0" smtClean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smtClean="0">
                <a:solidFill>
                  <a:schemeClr val="hlink"/>
                </a:solidFill>
              </a:rPr>
              <a:t>Node, M: Matching</a:t>
            </a:r>
            <a:r>
              <a:rPr lang="de-DE" sz="2400" dirty="0" smtClean="0"/>
              <a:t>)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 = </a:t>
            </a:r>
            <a:r>
              <a:rPr lang="de-DE" sz="2400" dirty="0" smtClean="0">
                <a:solidFill>
                  <a:schemeClr val="hlink"/>
                </a:solidFill>
              </a:rPr>
              <a:t>&lt;</a:t>
            </a:r>
            <a:r>
              <a:rPr lang="en-US" sz="2400" dirty="0">
                <a:solidFill>
                  <a:schemeClr val="hlink"/>
                </a:solidFill>
                <a:latin typeface="cmsy10" pitchFamily="34" charset="0"/>
                <a:cs typeface="Lucida Sans Unicode"/>
                <a:sym typeface="Symbol"/>
              </a:rPr>
              <a:t>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  <a:sym typeface="Symbol"/>
              </a:rPr>
              <a:t> </a:t>
            </a:r>
            <a:r>
              <a:rPr lang="de-DE" sz="2400" dirty="0" smtClean="0">
                <a:solidFill>
                  <a:schemeClr val="hlink"/>
                </a:solidFill>
              </a:rPr>
              <a:t>&gt;:</a:t>
            </a:r>
            <a:r>
              <a:rPr lang="de-DE" sz="2400" dirty="0" smtClean="0"/>
              <a:t> </a:t>
            </a:r>
            <a:r>
              <a:rPr lang="de-DE" sz="2400" dirty="0"/>
              <a:t>Array </a:t>
            </a:r>
            <a:r>
              <a:rPr lang="de-DE" sz="2400" dirty="0">
                <a:solidFill>
                  <a:schemeClr val="hlink"/>
                </a:solidFill>
              </a:rPr>
              <a:t>[1..n]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IN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parent = </a:t>
            </a:r>
            <a:r>
              <a:rPr lang="de-DE" sz="2400" dirty="0" smtClean="0">
                <a:solidFill>
                  <a:schemeClr val="hlink"/>
                </a:solidFill>
              </a:rPr>
              <a:t>&lt;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>
                <a:solidFill>
                  <a:schemeClr val="hlink"/>
                </a:solidFill>
              </a:rPr>
              <a:t>,…,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>
                <a:solidFill>
                  <a:schemeClr val="hlink"/>
                </a:solidFill>
              </a:rPr>
              <a:t>&gt;:</a:t>
            </a:r>
            <a:r>
              <a:rPr lang="de-DE" sz="2400" dirty="0" smtClean="0"/>
              <a:t> </a:t>
            </a:r>
            <a:r>
              <a:rPr lang="de-DE" sz="2400" dirty="0"/>
              <a:t>Array </a:t>
            </a:r>
            <a:r>
              <a:rPr lang="de-DE" sz="2400" dirty="0">
                <a:solidFill>
                  <a:schemeClr val="hlink"/>
                </a:solidFill>
              </a:rPr>
              <a:t>[1..n]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Node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smtClean="0">
                <a:solidFill>
                  <a:schemeClr val="hlink"/>
                </a:solidFill>
              </a:rPr>
              <a:t>d[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ey(s</a:t>
            </a:r>
            <a:r>
              <a:rPr lang="de-DE" sz="2400" dirty="0">
                <a:solidFill>
                  <a:schemeClr val="hlink"/>
                </a:solidFill>
              </a:rPr>
              <a:t>)]:=0            </a:t>
            </a:r>
            <a:r>
              <a:rPr lang="de-DE" sz="2400" dirty="0">
                <a:solidFill>
                  <a:srgbClr val="FF0000"/>
                </a:solidFill>
              </a:rPr>
              <a:t>// s </a:t>
            </a:r>
            <a:r>
              <a:rPr lang="de-DE" sz="2400" dirty="0" smtClean="0">
                <a:solidFill>
                  <a:srgbClr val="FF0000"/>
                </a:solidFill>
              </a:rPr>
              <a:t>has distance 0 to itself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>
                <a:solidFill>
                  <a:schemeClr val="hlink"/>
                </a:solidFill>
              </a:rPr>
              <a:t>parent[key(s</a:t>
            </a:r>
            <a:r>
              <a:rPr lang="de-DE" sz="2400" dirty="0">
                <a:solidFill>
                  <a:schemeClr val="hlink"/>
                </a:solidFill>
              </a:rPr>
              <a:t>)]:=s    </a:t>
            </a:r>
            <a:r>
              <a:rPr lang="de-DE" sz="2400" dirty="0">
                <a:solidFill>
                  <a:srgbClr val="FF0000"/>
                </a:solidFill>
              </a:rPr>
              <a:t>// s </a:t>
            </a:r>
            <a:r>
              <a:rPr lang="de-DE" sz="2400" dirty="0" smtClean="0">
                <a:solidFill>
                  <a:srgbClr val="FF0000"/>
                </a:solidFill>
              </a:rPr>
              <a:t>is its own parent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q:=&lt;s&gt;: </a:t>
            </a:r>
            <a:r>
              <a:rPr lang="de-DE" sz="2400" dirty="0" smtClean="0">
                <a:solidFill>
                  <a:schemeClr val="hlink"/>
                </a:solidFill>
              </a:rPr>
              <a:t>Queue</a:t>
            </a:r>
            <a:r>
              <a:rPr lang="de-DE" sz="2400" dirty="0" smtClean="0"/>
              <a:t> </a:t>
            </a:r>
            <a:r>
              <a:rPr lang="de-DE" sz="2400" dirty="0"/>
              <a:t>of </a:t>
            </a:r>
            <a:r>
              <a:rPr lang="de-DE" sz="2400" dirty="0" smtClean="0">
                <a:solidFill>
                  <a:schemeClr val="hlink"/>
                </a:solidFill>
              </a:rPr>
              <a:t>Node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while </a:t>
            </a:r>
            <a:r>
              <a:rPr lang="de-DE" sz="2400" dirty="0">
                <a:solidFill>
                  <a:schemeClr val="hlink"/>
                </a:solidFill>
              </a:rPr>
              <a:t>q </a:t>
            </a:r>
            <a:r>
              <a:rPr lang="de-DE" sz="24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≠</a:t>
            </a:r>
            <a:r>
              <a:rPr lang="de-DE" sz="2400" dirty="0" smtClean="0">
                <a:solidFill>
                  <a:schemeClr val="hlink"/>
                </a:solidFill>
              </a:rPr>
              <a:t>&lt;&gt;</a:t>
            </a:r>
            <a:r>
              <a:rPr lang="de-DE" sz="2400" dirty="0" smtClean="0"/>
              <a:t> </a:t>
            </a:r>
            <a:r>
              <a:rPr lang="de-DE" sz="2400" dirty="0"/>
              <a:t>do     </a:t>
            </a:r>
            <a:r>
              <a:rPr lang="de-DE" sz="2400" dirty="0" smtClean="0"/>
              <a:t>    </a:t>
            </a:r>
            <a:r>
              <a:rPr lang="de-DE" sz="2400" dirty="0" smtClean="0">
                <a:solidFill>
                  <a:srgbClr val="FF0000"/>
                </a:solidFill>
              </a:rPr>
              <a:t>// as long as node is not empty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u:= </a:t>
            </a:r>
            <a:r>
              <a:rPr lang="de-DE" sz="2400" dirty="0" smtClean="0">
                <a:solidFill>
                  <a:schemeClr val="hlink"/>
                </a:solidFill>
              </a:rPr>
              <a:t>q.</a:t>
            </a:r>
            <a:r>
              <a:rPr lang="de-DE" sz="2400" dirty="0" smtClean="0">
                <a:solidFill>
                  <a:schemeClr val="accent2"/>
                </a:solidFill>
              </a:rPr>
              <a:t>dequeue</a:t>
            </a:r>
            <a:r>
              <a:rPr lang="de-DE" sz="2400" dirty="0" smtClean="0">
                <a:solidFill>
                  <a:schemeClr val="hlink"/>
                </a:solidFill>
              </a:rPr>
              <a:t>()    </a:t>
            </a:r>
            <a:r>
              <a:rPr lang="de-DE" sz="2400" dirty="0" smtClean="0">
                <a:solidFill>
                  <a:srgbClr val="FF0000"/>
                </a:solidFill>
              </a:rPr>
              <a:t>// process nodes according to FIFO rule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    </a:t>
            </a:r>
            <a:r>
              <a:rPr lang="de-DE" sz="2400" dirty="0" smtClean="0"/>
              <a:t>if (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d[key(u)]</a:t>
            </a:r>
            <a:r>
              <a:rPr lang="de-DE" sz="2400" dirty="0" smtClean="0"/>
              <a:t> is even) then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A:=M </a:t>
            </a:r>
            <a:r>
              <a:rPr lang="de-DE" sz="2400" dirty="0" smtClean="0"/>
              <a:t>else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A:=E\M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if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E(u)=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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smtClean="0"/>
              <a:t>and (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d[key(u)]</a:t>
            </a:r>
            <a:r>
              <a:rPr lang="de-DE" sz="2400" dirty="0" smtClean="0"/>
              <a:t> is even) then</a:t>
            </a:r>
            <a:br>
              <a:rPr lang="de-DE" sz="2400" dirty="0" smtClean="0"/>
            </a:br>
            <a:r>
              <a:rPr lang="de-DE" sz="2400" dirty="0" smtClean="0"/>
              <a:t>        </a:t>
            </a:r>
            <a:r>
              <a:rPr lang="de-DE" sz="2400" dirty="0" smtClean="0">
                <a:solidFill>
                  <a:srgbClr val="FF0000"/>
                </a:solidFill>
              </a:rPr>
              <a:t>augmenting path (via parent[]), stop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else</a:t>
            </a:r>
            <a:br>
              <a:rPr lang="de-DE" sz="2400" dirty="0" smtClean="0"/>
            </a:br>
            <a:r>
              <a:rPr lang="de-DE" sz="2400" dirty="0" smtClean="0"/>
              <a:t>        foreach </a:t>
            </a:r>
            <a:r>
              <a:rPr lang="de-DE" sz="2400" dirty="0" smtClean="0">
                <a:solidFill>
                  <a:schemeClr val="hlink"/>
                </a:solidFill>
              </a:rPr>
              <a:t>{u,v}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∈</a:t>
            </a:r>
            <a:r>
              <a:rPr lang="de-DE" sz="2400" dirty="0" smtClean="0">
                <a:solidFill>
                  <a:schemeClr val="hlink"/>
                </a:solidFill>
              </a:rPr>
              <a:t>A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E(u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400" dirty="0" smtClean="0"/>
              <a:t> </a:t>
            </a:r>
            <a:r>
              <a:rPr lang="de-DE" sz="2400" dirty="0"/>
              <a:t>do</a:t>
            </a:r>
            <a:br>
              <a:rPr lang="de-DE" sz="2400" dirty="0"/>
            </a:br>
            <a:r>
              <a:rPr lang="de-DE" sz="2400" dirty="0"/>
              <a:t>        </a:t>
            </a:r>
            <a:r>
              <a:rPr lang="de-DE" sz="2400" dirty="0" smtClean="0"/>
              <a:t>   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(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(v))=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⊥</a:t>
            </a:r>
            <a:r>
              <a:rPr lang="de-DE" sz="2400" dirty="0" smtClean="0"/>
              <a:t> </a:t>
            </a:r>
            <a:r>
              <a:rPr lang="de-DE" sz="2400" dirty="0"/>
              <a:t>then  </a:t>
            </a:r>
            <a:r>
              <a:rPr lang="de-DE" sz="2400" dirty="0">
                <a:solidFill>
                  <a:srgbClr val="FF0000"/>
                </a:solidFill>
              </a:rPr>
              <a:t>// v </a:t>
            </a:r>
            <a:r>
              <a:rPr lang="de-DE" sz="2400" dirty="0" smtClean="0">
                <a:solidFill>
                  <a:srgbClr val="FF0000"/>
                </a:solidFill>
              </a:rPr>
              <a:t>not visited so far?</a:t>
            </a:r>
            <a:r>
              <a:rPr lang="de-DE" sz="2400" dirty="0">
                <a:solidFill>
                  <a:srgbClr val="FF0000"/>
                </a:solidFill>
              </a:rPr>
              <a:t/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/>
              <a:t>            </a:t>
            </a:r>
            <a:r>
              <a:rPr lang="de-DE" sz="2400" dirty="0" smtClean="0"/>
              <a:t>    </a:t>
            </a:r>
            <a:r>
              <a:rPr lang="de-DE" sz="2400" dirty="0" smtClean="0">
                <a:solidFill>
                  <a:schemeClr val="hlink"/>
                </a:solidFill>
              </a:rPr>
              <a:t>q.</a:t>
            </a:r>
            <a:r>
              <a:rPr lang="de-DE" sz="2400" dirty="0" smtClean="0">
                <a:solidFill>
                  <a:schemeClr val="accent2"/>
                </a:solidFill>
              </a:rPr>
              <a:t>enqueue</a:t>
            </a:r>
            <a:r>
              <a:rPr lang="de-DE" sz="2400" dirty="0" smtClean="0">
                <a:solidFill>
                  <a:schemeClr val="hlink"/>
                </a:solidFill>
              </a:rPr>
              <a:t>(v</a:t>
            </a:r>
            <a:r>
              <a:rPr lang="de-DE" sz="2400" dirty="0">
                <a:solidFill>
                  <a:schemeClr val="hlink"/>
                </a:solidFill>
              </a:rPr>
              <a:t>)  </a:t>
            </a:r>
            <a:r>
              <a:rPr lang="de-DE" sz="2400" dirty="0" smtClean="0">
                <a:solidFill>
                  <a:srgbClr val="FF0000"/>
                </a:solidFill>
              </a:rPr>
              <a:t>// add v to the queue q</a:t>
            </a:r>
            <a:r>
              <a:rPr lang="de-DE" sz="2400" dirty="0">
                <a:solidFill>
                  <a:schemeClr val="hlink"/>
                </a:solidFill>
              </a:rPr>
              <a:t/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        </a:t>
            </a:r>
            <a:r>
              <a:rPr lang="de-DE" sz="2400" dirty="0" smtClean="0">
                <a:solidFill>
                  <a:schemeClr val="hlink"/>
                </a:solidFill>
              </a:rPr>
              <a:t>    d[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(v</a:t>
            </a:r>
            <a:r>
              <a:rPr lang="de-DE" sz="2400" dirty="0">
                <a:solidFill>
                  <a:schemeClr val="hlink"/>
                </a:solidFill>
              </a:rPr>
              <a:t>)]:=</a:t>
            </a:r>
            <a:r>
              <a:rPr lang="de-DE" sz="2400" dirty="0" smtClean="0">
                <a:solidFill>
                  <a:schemeClr val="hlink"/>
                </a:solidFill>
              </a:rPr>
              <a:t>d[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(u</a:t>
            </a:r>
            <a:r>
              <a:rPr lang="de-DE" sz="2400" dirty="0">
                <a:solidFill>
                  <a:schemeClr val="hlink"/>
                </a:solidFill>
              </a:rPr>
              <a:t>)]+1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        </a:t>
            </a:r>
            <a:r>
              <a:rPr lang="de-DE" sz="2400" dirty="0" smtClean="0">
                <a:solidFill>
                  <a:schemeClr val="hlink"/>
                </a:solidFill>
              </a:rPr>
              <a:t>    </a:t>
            </a:r>
            <a:r>
              <a:rPr lang="de-DE" sz="2400" dirty="0" err="1" smtClean="0">
                <a:solidFill>
                  <a:schemeClr val="hlink"/>
                </a:solidFill>
              </a:rPr>
              <a:t>parent</a:t>
            </a:r>
            <a:r>
              <a:rPr lang="de-DE" sz="2400" dirty="0" smtClean="0">
                <a:solidFill>
                  <a:schemeClr val="hlink"/>
                </a:solidFill>
              </a:rPr>
              <a:t>[</a:t>
            </a:r>
            <a:r>
              <a:rPr lang="de-DE" sz="2400" dirty="0" err="1" smtClean="0">
                <a:solidFill>
                  <a:schemeClr val="hlink"/>
                </a:solidFill>
              </a:rPr>
              <a:t>key</a:t>
            </a:r>
            <a:r>
              <a:rPr lang="de-DE" sz="2400" dirty="0" smtClean="0">
                <a:solidFill>
                  <a:schemeClr val="hlink"/>
                </a:solidFill>
              </a:rPr>
              <a:t>(v</a:t>
            </a:r>
            <a:r>
              <a:rPr lang="de-DE" sz="2400" dirty="0">
                <a:solidFill>
                  <a:schemeClr val="hlink"/>
                </a:solidFill>
              </a:rPr>
              <a:t>)]:=u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Graph G </a:t>
            </a:r>
            <a:r>
              <a:rPr lang="de-DE" dirty="0" err="1" smtClean="0">
                <a:solidFill>
                  <a:schemeClr val="accent6"/>
                </a:solidFill>
              </a:rPr>
              <a:t>bipartite</a:t>
            </a:r>
            <a:r>
              <a:rPr lang="de-DE" dirty="0" smtClean="0">
                <a:solidFill>
                  <a:schemeClr val="accent6"/>
                </a:solidFill>
              </a:rPr>
              <a:t>, i.e., G=(U,V,E): </a:t>
            </a:r>
          </a:p>
          <a:p>
            <a:r>
              <a:rPr lang="de-DE" dirty="0" smtClean="0">
                <a:solidFill>
                  <a:schemeClr val="accent6"/>
                </a:solidFill>
              </a:rPr>
              <a:t>Step 1: Determine the shortest length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dirty="0"/>
              <a:t>.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Run alternating BFS</a:t>
            </a:r>
            <a:r>
              <a:rPr lang="de-DE" dirty="0" smtClean="0"/>
              <a:t>, started with all unmatched nodes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, until an unmatched node is found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or all nodes have been found.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Store the BFS-depth </a:t>
            </a:r>
            <a:r>
              <a:rPr lang="de-DE" dirty="0" smtClean="0"/>
              <a:t>of each node.</a:t>
            </a:r>
          </a:p>
          <a:p>
            <a:r>
              <a:rPr lang="de-DE" dirty="0" smtClean="0">
                <a:solidFill>
                  <a:schemeClr val="accent6"/>
                </a:solidFill>
              </a:rPr>
              <a:t>Step 2: Determine maximal set of shortest augmenting paths.</a:t>
            </a:r>
            <a:endParaRPr lang="de-DE" dirty="0"/>
          </a:p>
          <a:p>
            <a:pPr lvl="1"/>
            <a:r>
              <a:rPr lang="de-DE" dirty="0" smtClean="0"/>
              <a:t>Initially, nodes are unmarked. Perform, in sequence, from each unmatched node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an </a:t>
            </a:r>
            <a:r>
              <a:rPr lang="de-DE" dirty="0" smtClean="0">
                <a:solidFill>
                  <a:srgbClr val="FF0000"/>
                </a:solidFill>
              </a:rPr>
              <a:t>alternating DFS along unmarked nodes of increasing BFS-depth (i.e. BFS-depth increases by 1 with each step along path) </a:t>
            </a:r>
            <a:r>
              <a:rPr lang="de-DE" dirty="0" smtClean="0"/>
              <a:t>up to depth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 </a:t>
            </a:r>
            <a:r>
              <a:rPr lang="de-DE" dirty="0" smtClean="0"/>
              <a:t>until we have found an augmenting path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or all edges have been explored.</a:t>
            </a:r>
          </a:p>
          <a:p>
            <a:pPr lvl="1"/>
            <a:r>
              <a:rPr lang="de-DE" dirty="0" smtClean="0"/>
              <a:t>For every found path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, all nodes in 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are marked and we continue to execute DFS from another unmatched node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Every node at which DFS backtracks (i.e., no augmenting path was found) will be marked.</a:t>
            </a: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dirty="0" smtClean="0"/>
              <a:t>Since every node and edge is only processed once in the BFS and DFS, the runtime is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O(n+m)</a:t>
            </a:r>
            <a:r>
              <a:rPr lang="de-DE" dirty="0" smtClean="0"/>
              <a:t>. 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AFB4-E1FC-4BFE-B770-AAC676520212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Correctness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the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algorithm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for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determining</a:t>
            </a:r>
            <a:r>
              <a:rPr lang="de-DE" dirty="0" smtClean="0">
                <a:solidFill>
                  <a:schemeClr val="accent2"/>
                </a:solidFill>
              </a:rPr>
              <a:t> a maximal </a:t>
            </a:r>
            <a:r>
              <a:rPr lang="de-DE" dirty="0" err="1" smtClean="0">
                <a:solidFill>
                  <a:schemeClr val="accent2"/>
                </a:solidFill>
              </a:rPr>
              <a:t>set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of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shortest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augmenting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paths</a:t>
            </a:r>
            <a:r>
              <a:rPr lang="de-DE" dirty="0" smtClean="0">
                <a:solidFill>
                  <a:schemeClr val="accent2"/>
                </a:solidFill>
              </a:rPr>
              <a:t> (</a:t>
            </a:r>
            <a:r>
              <a:rPr lang="de-DE" dirty="0" err="1" smtClean="0">
                <a:solidFill>
                  <a:schemeClr val="accent2"/>
                </a:solidFill>
              </a:rPr>
              <a:t>here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called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refined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AlternatingBipartiteDFS</a:t>
            </a:r>
            <a:r>
              <a:rPr lang="de-DE" dirty="0" smtClean="0">
                <a:solidFill>
                  <a:schemeClr val="accent2"/>
                </a:solidFill>
              </a:rPr>
              <a:t>):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augmenting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=(u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,u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2k+1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/>
              <a:t>w.r.t.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l=2k+1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discovered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refined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AlternatingBipartiteDFS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smtClean="0"/>
              <a:t>This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happen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do not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consecutive</a:t>
            </a:r>
            <a:r>
              <a:rPr lang="de-DE" dirty="0" smtClean="0"/>
              <a:t> BFS-</a:t>
            </a:r>
            <a:r>
              <a:rPr lang="de-DE" dirty="0" err="1" smtClean="0"/>
              <a:t>depth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Suppose</a:t>
            </a:r>
            <a:r>
              <a:rPr lang="de-DE" dirty="0" smtClean="0"/>
              <a:t> </a:t>
            </a:r>
            <a:r>
              <a:rPr lang="de-DE" dirty="0" err="1" smtClean="0"/>
              <a:t>w.l.o.g</a:t>
            </a:r>
            <a:r>
              <a:rPr lang="de-DE" dirty="0" smtClean="0"/>
              <a:t>.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BFS-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depth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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BFS-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depth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)+1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.</a:t>
            </a:r>
          </a:p>
          <a:p>
            <a:r>
              <a:rPr lang="de-DE" dirty="0" smtClean="0"/>
              <a:t>Case 1: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BFS-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depth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 &gt; BFS-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depth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)+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.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alternating</a:t>
            </a:r>
            <a:r>
              <a:rPr lang="de-DE" dirty="0" smtClean="0"/>
              <a:t> BFS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not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r>
              <a:rPr lang="de-DE" dirty="0" smtClean="0"/>
              <a:t> </a:t>
            </a:r>
            <a:r>
              <a:rPr lang="de-DE" dirty="0" err="1" smtClean="0"/>
              <a:t>correctly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,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happen.</a:t>
            </a:r>
          </a:p>
          <a:p>
            <a:r>
              <a:rPr lang="de-DE" dirty="0" smtClean="0"/>
              <a:t>Case 2: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BFS-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depth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(v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&lt;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BFS-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depth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)+1</a:t>
            </a:r>
            <a:r>
              <a:rPr lang="de-DE" dirty="0"/>
              <a:t>.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construct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shortest</a:t>
            </a:r>
            <a:r>
              <a:rPr lang="de-DE" dirty="0" smtClean="0"/>
              <a:t> </a:t>
            </a:r>
            <a:r>
              <a:rPr lang="de-DE" dirty="0" err="1" smtClean="0"/>
              <a:t>alternating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an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reach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/>
              <a:t>), also </a:t>
            </a:r>
            <a:r>
              <a:rPr lang="de-DE" dirty="0" err="1" smtClean="0"/>
              <a:t>contradicting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assumption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alternating</a:t>
            </a:r>
            <a:r>
              <a:rPr lang="de-DE" dirty="0" smtClean="0"/>
              <a:t> BFS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correctly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57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Notation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Definition 5.3: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undirected</a:t>
            </a:r>
            <a:r>
              <a:rPr lang="de-DE" dirty="0" smtClean="0"/>
              <a:t> graph.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partitioned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non-</a:t>
            </a:r>
            <a:r>
              <a:rPr lang="de-DE" dirty="0" err="1" smtClean="0"/>
              <a:t>empty</a:t>
            </a:r>
            <a:r>
              <a:rPr lang="de-DE" dirty="0" smtClean="0"/>
              <a:t> </a:t>
            </a:r>
            <a:r>
              <a:rPr lang="de-DE" dirty="0" err="1" smtClean="0"/>
              <a:t>subsets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 (i.e.,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∪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V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r>
              <a:rPr lang="de-DE" dirty="0" smtClean="0"/>
              <a:t>)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×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bipartite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(in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also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,E) </a:t>
            </a:r>
            <a:r>
              <a:rPr lang="de-DE" dirty="0" smtClean="0"/>
              <a:t>).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7197-C273-4CC9-8E17-18B284E96728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785918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571736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357554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4143372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929190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715008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500826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286644" y="407194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1785918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2571736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3357554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4143372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4929190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5715008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6500826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7286644" y="54292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3" name="Straight Arrow Connector 22"/>
          <p:cNvCxnSpPr>
            <a:stCxn id="22" idx="0"/>
            <a:endCxn id="12" idx="4"/>
          </p:cNvCxnSpPr>
          <p:nvPr/>
        </p:nvCxnSpPr>
        <p:spPr>
          <a:xfrm rot="16200000" flipV="1">
            <a:off x="6038065" y="4072735"/>
            <a:ext cx="1141422" cy="1571636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0"/>
            <a:endCxn id="10" idx="4"/>
          </p:cNvCxnSpPr>
          <p:nvPr/>
        </p:nvCxnSpPr>
        <p:spPr>
          <a:xfrm rot="5400000" flipH="1" flipV="1">
            <a:off x="3680611" y="4858553"/>
            <a:ext cx="1141422" cy="158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0"/>
            <a:endCxn id="8" idx="4"/>
          </p:cNvCxnSpPr>
          <p:nvPr/>
        </p:nvCxnSpPr>
        <p:spPr>
          <a:xfrm rot="16200000" flipV="1">
            <a:off x="3287702" y="3679826"/>
            <a:ext cx="1141422" cy="235745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0"/>
            <a:endCxn id="11" idx="4"/>
          </p:cNvCxnSpPr>
          <p:nvPr/>
        </p:nvCxnSpPr>
        <p:spPr>
          <a:xfrm rot="5400000" flipH="1" flipV="1">
            <a:off x="3287702" y="3679826"/>
            <a:ext cx="1141422" cy="235745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0"/>
            <a:endCxn id="12" idx="4"/>
          </p:cNvCxnSpPr>
          <p:nvPr/>
        </p:nvCxnSpPr>
        <p:spPr>
          <a:xfrm rot="5400000" flipH="1" flipV="1">
            <a:off x="4859338" y="4465644"/>
            <a:ext cx="1141422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0"/>
            <a:endCxn id="13" idx="4"/>
          </p:cNvCxnSpPr>
          <p:nvPr/>
        </p:nvCxnSpPr>
        <p:spPr>
          <a:xfrm rot="5400000" flipH="1" flipV="1">
            <a:off x="4859338" y="3679826"/>
            <a:ext cx="1141422" cy="235745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" idx="0"/>
            <a:endCxn id="7" idx="4"/>
          </p:cNvCxnSpPr>
          <p:nvPr/>
        </p:nvCxnSpPr>
        <p:spPr>
          <a:xfrm rot="5400000" flipH="1" flipV="1">
            <a:off x="1323157" y="4858553"/>
            <a:ext cx="1141422" cy="158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0"/>
            <a:endCxn id="7" idx="4"/>
          </p:cNvCxnSpPr>
          <p:nvPr/>
        </p:nvCxnSpPr>
        <p:spPr>
          <a:xfrm rot="16200000" flipV="1">
            <a:off x="2108975" y="4072735"/>
            <a:ext cx="1141422" cy="1571636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0"/>
            <a:endCxn id="14" idx="4"/>
          </p:cNvCxnSpPr>
          <p:nvPr/>
        </p:nvCxnSpPr>
        <p:spPr>
          <a:xfrm rot="5400000" flipH="1" flipV="1">
            <a:off x="6038065" y="4072735"/>
            <a:ext cx="1141422" cy="1571636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9" idx="0"/>
            <a:endCxn id="14" idx="4"/>
          </p:cNvCxnSpPr>
          <p:nvPr/>
        </p:nvCxnSpPr>
        <p:spPr>
          <a:xfrm rot="5400000" flipH="1" flipV="1">
            <a:off x="5645156" y="3679826"/>
            <a:ext cx="1141422" cy="235745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0"/>
            <a:endCxn id="14" idx="4"/>
          </p:cNvCxnSpPr>
          <p:nvPr/>
        </p:nvCxnSpPr>
        <p:spPr>
          <a:xfrm rot="5400000" flipH="1" flipV="1">
            <a:off x="6430974" y="4465644"/>
            <a:ext cx="1141422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6" idx="0"/>
            <a:endCxn id="9" idx="4"/>
          </p:cNvCxnSpPr>
          <p:nvPr/>
        </p:nvCxnSpPr>
        <p:spPr>
          <a:xfrm rot="5400000" flipH="1" flipV="1">
            <a:off x="2501884" y="4465644"/>
            <a:ext cx="1141422" cy="785818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7" idx="0"/>
            <a:endCxn id="11" idx="4"/>
          </p:cNvCxnSpPr>
          <p:nvPr/>
        </p:nvCxnSpPr>
        <p:spPr>
          <a:xfrm rot="5400000" flipH="1" flipV="1">
            <a:off x="3680611" y="4072735"/>
            <a:ext cx="1141422" cy="1571636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0" idx="0"/>
            <a:endCxn id="9" idx="4"/>
          </p:cNvCxnSpPr>
          <p:nvPr/>
        </p:nvCxnSpPr>
        <p:spPr>
          <a:xfrm rot="16200000" flipV="1">
            <a:off x="4073520" y="3679826"/>
            <a:ext cx="1141422" cy="235745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Shortest augmenting Paths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Corollary</a:t>
            </a:r>
            <a:r>
              <a:rPr lang="de-DE" dirty="0" smtClean="0">
                <a:solidFill>
                  <a:schemeClr val="accent6"/>
                </a:solidFill>
              </a:rPr>
              <a:t> 5.18: </a:t>
            </a:r>
            <a:r>
              <a:rPr lang="de-DE" dirty="0" smtClean="0"/>
              <a:t>In bipartite graphs, a maximum matching can be computed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n (n+m)) </a:t>
            </a:r>
            <a:r>
              <a:rPr lang="de-DE" dirty="0" smtClean="0"/>
              <a:t>time.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Is this also possible for arbitrary graphs?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Yes, but it´s much more complicated:</a:t>
            </a:r>
          </a:p>
          <a:p>
            <a:r>
              <a:rPr lang="de-DE" dirty="0" smtClean="0"/>
              <a:t>Vijay V. Vazirani. A theory of alternating paths and blossoms for proving correctness of the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  V E) </a:t>
            </a:r>
            <a:r>
              <a:rPr lang="de-DE" dirty="0" smtClean="0"/>
              <a:t>general graph maximum matching algorithm.</a:t>
            </a:r>
            <a:br>
              <a:rPr lang="de-DE" dirty="0" smtClean="0"/>
            </a:br>
            <a:r>
              <a:rPr lang="de-DE" dirty="0" smtClean="0"/>
              <a:t>Combinatorica 14(1), pp. 71-109 (1994).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5CF1-77C2-4C22-B994-1A964F612CD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40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5868144" y="2060848"/>
            <a:ext cx="428628" cy="285752"/>
            <a:chOff x="3492500" y="2420938"/>
            <a:chExt cx="503238" cy="360362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380312" y="4437112"/>
            <a:ext cx="428628" cy="285752"/>
            <a:chOff x="3492500" y="2420938"/>
            <a:chExt cx="503238" cy="360362"/>
          </a:xfrm>
        </p:grpSpPr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658"/>
            <a:ext cx="8229600" cy="1143000"/>
          </a:xfrm>
        </p:spPr>
        <p:txBody>
          <a:bodyPr/>
          <a:lstStyle/>
          <a:p>
            <a:r>
              <a:rPr lang="de-DE" dirty="0" smtClean="0"/>
              <a:t>Battle plan for maximum matching algorithms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Prove Berge‘s theorem, which says a matching M is maximum iff it has no augmenting paths. Thus, reduced to repeatedly finding augmenting paths.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(Easier) Show how to find augmenting paths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via alternating DFS. Yields O(n(n+m)) time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(Harder) Hopcroft-Karp algorithm for max matching in </a:t>
                </a:r>
                <a:r>
                  <a:rPr lang="de-DE" dirty="0" smtClean="0">
                    <a:solidFill>
                      <a:srgbClr val="FF0000"/>
                    </a:solidFill>
                  </a:rPr>
                  <a:t>bipartite</a:t>
                </a:r>
                <a:r>
                  <a:rPr lang="de-DE" dirty="0" smtClean="0"/>
                  <a:t> graphs in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 smtClean="0"/>
                  <a:t>) time.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>
                    <a:solidFill>
                      <a:srgbClr val="00B0F0"/>
                    </a:solidFill>
                  </a:rPr>
                  <a:t>(Harder) Edmond‘s algorithm for finding augmenting paths in general graphs. Runtime O(n(n+m)) for max matching.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42627"/>
                <a:ext cx="8229600" cy="4525963"/>
              </a:xfrm>
              <a:blipFill>
                <a:blip r:embed="rId2"/>
                <a:stretch>
                  <a:fillRect l="-1259" t="-3100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8FFF-41E9-4C37-A599-9A6B2AAEBB1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7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Problem: </a:t>
            </a:r>
            <a:r>
              <a:rPr lang="de-DE" dirty="0" smtClean="0"/>
              <a:t>BFS no longer works for finding augmenting paths in non-bipartite graphs!</a:t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Example: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317-2A70-4957-9D6C-D00CFE7A48BF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42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643042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00364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7686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15008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15008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7233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2071670" y="4500570"/>
            <a:ext cx="9286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9" idx="2"/>
          </p:cNvCxnSpPr>
          <p:nvPr/>
        </p:nvCxnSpPr>
        <p:spPr>
          <a:xfrm>
            <a:off x="3428992" y="4500570"/>
            <a:ext cx="92869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0" idx="2"/>
          </p:cNvCxnSpPr>
          <p:nvPr/>
        </p:nvCxnSpPr>
        <p:spPr>
          <a:xfrm rot="5400000" flipH="1" flipV="1">
            <a:off x="4902138" y="3536158"/>
            <a:ext cx="634275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5"/>
            <a:endCxn id="11" idx="2"/>
          </p:cNvCxnSpPr>
          <p:nvPr/>
        </p:nvCxnSpPr>
        <p:spPr>
          <a:xfrm rot="16200000" flipH="1">
            <a:off x="4973576" y="4402079"/>
            <a:ext cx="491399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1" idx="0"/>
          </p:cNvCxnSpPr>
          <p:nvPr/>
        </p:nvCxnSpPr>
        <p:spPr>
          <a:xfrm rot="5400000">
            <a:off x="5429256" y="4429132"/>
            <a:ext cx="100013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2" idx="2"/>
          </p:cNvCxnSpPr>
          <p:nvPr/>
        </p:nvCxnSpPr>
        <p:spPr>
          <a:xfrm>
            <a:off x="6143636" y="3714752"/>
            <a:ext cx="9286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5984" y="52149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: current matching</a:t>
            </a:r>
            <a:endParaRPr lang="de-D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500166" y="5429264"/>
            <a:ext cx="64294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Alternating BFS from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via node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misses augmenting path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1-2-3-5-4-6</a:t>
            </a:r>
            <a:r>
              <a:rPr lang="de-DE" dirty="0" smtClean="0"/>
              <a:t> since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de-DE" dirty="0" smtClean="0"/>
              <a:t>has already been visited</a:t>
            </a: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Example: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DEDD-89A1-4AA5-88C7-E80AA7C5A8EA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43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643042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00364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7686" y="42862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15008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15008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72330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2071670" y="4500570"/>
            <a:ext cx="9286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9" idx="2"/>
          </p:cNvCxnSpPr>
          <p:nvPr/>
        </p:nvCxnSpPr>
        <p:spPr>
          <a:xfrm>
            <a:off x="3428992" y="4500570"/>
            <a:ext cx="92869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0" idx="2"/>
          </p:cNvCxnSpPr>
          <p:nvPr/>
        </p:nvCxnSpPr>
        <p:spPr>
          <a:xfrm rot="5400000" flipH="1" flipV="1">
            <a:off x="4902138" y="3536158"/>
            <a:ext cx="634275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5"/>
            <a:endCxn id="11" idx="2"/>
          </p:cNvCxnSpPr>
          <p:nvPr/>
        </p:nvCxnSpPr>
        <p:spPr>
          <a:xfrm rot="16200000" flipH="1">
            <a:off x="4973576" y="4402079"/>
            <a:ext cx="491399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1" idx="0"/>
          </p:cNvCxnSpPr>
          <p:nvPr/>
        </p:nvCxnSpPr>
        <p:spPr>
          <a:xfrm rot="5400000">
            <a:off x="5429256" y="4429132"/>
            <a:ext cx="100013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6"/>
            <a:endCxn id="12" idx="2"/>
          </p:cNvCxnSpPr>
          <p:nvPr/>
        </p:nvCxnSpPr>
        <p:spPr>
          <a:xfrm>
            <a:off x="6143636" y="3714752"/>
            <a:ext cx="9286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5984" y="52149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: current matching</a:t>
            </a:r>
            <a:endParaRPr lang="de-D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500166" y="5429264"/>
            <a:ext cx="64294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If we allow nodes to be visited multiple times, then there are other problems</a:t>
            </a:r>
          </a:p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Example: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7106-77DE-412E-BC70-6409653A73F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44</a:t>
            </a:fld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214310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0430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5775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215074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15074" y="514351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2571736" y="4714884"/>
            <a:ext cx="9286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9" idx="2"/>
          </p:cNvCxnSpPr>
          <p:nvPr/>
        </p:nvCxnSpPr>
        <p:spPr>
          <a:xfrm>
            <a:off x="3929058" y="4714884"/>
            <a:ext cx="92869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0" idx="2"/>
          </p:cNvCxnSpPr>
          <p:nvPr/>
        </p:nvCxnSpPr>
        <p:spPr>
          <a:xfrm rot="5400000" flipH="1" flipV="1">
            <a:off x="5402204" y="3750472"/>
            <a:ext cx="634275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5"/>
            <a:endCxn id="11" idx="2"/>
          </p:cNvCxnSpPr>
          <p:nvPr/>
        </p:nvCxnSpPr>
        <p:spPr>
          <a:xfrm rot="16200000" flipH="1">
            <a:off x="5473642" y="4616393"/>
            <a:ext cx="491399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1" idx="0"/>
          </p:cNvCxnSpPr>
          <p:nvPr/>
        </p:nvCxnSpPr>
        <p:spPr>
          <a:xfrm rot="5400000">
            <a:off x="5929322" y="4643446"/>
            <a:ext cx="100013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86050" y="542926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: current matching</a:t>
            </a:r>
            <a:endParaRPr lang="de-D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00232" y="5643578"/>
            <a:ext cx="64294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500430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3" idx="4"/>
            <a:endCxn id="8" idx="0"/>
          </p:cNvCxnSpPr>
          <p:nvPr/>
        </p:nvCxnSpPr>
        <p:spPr>
          <a:xfrm rot="5400000">
            <a:off x="3357554" y="4143380"/>
            <a:ext cx="7143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Then it seems that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1-2-3-4-5-3-2-6 </a:t>
            </a:r>
            <a:r>
              <a:rPr lang="de-DE" dirty="0" smtClean="0"/>
              <a:t>is an augmenting path although the example below does not contain any.</a:t>
            </a:r>
          </a:p>
          <a:p>
            <a:pPr>
              <a:buNone/>
            </a:pP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2EDC-86BB-4E79-9D56-881187BF91B5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45</a:t>
            </a:fld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2143108" y="47148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0430" y="47148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857752" y="471488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215074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15074" y="535782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2571736" y="4929198"/>
            <a:ext cx="92869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9" idx="2"/>
          </p:cNvCxnSpPr>
          <p:nvPr/>
        </p:nvCxnSpPr>
        <p:spPr>
          <a:xfrm>
            <a:off x="3929058" y="4929198"/>
            <a:ext cx="92869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10" idx="2"/>
          </p:cNvCxnSpPr>
          <p:nvPr/>
        </p:nvCxnSpPr>
        <p:spPr>
          <a:xfrm rot="5400000" flipH="1" flipV="1">
            <a:off x="5402204" y="3964786"/>
            <a:ext cx="634275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5"/>
            <a:endCxn id="11" idx="2"/>
          </p:cNvCxnSpPr>
          <p:nvPr/>
        </p:nvCxnSpPr>
        <p:spPr>
          <a:xfrm rot="16200000" flipH="1">
            <a:off x="5473642" y="4830707"/>
            <a:ext cx="491399" cy="99146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1" idx="0"/>
          </p:cNvCxnSpPr>
          <p:nvPr/>
        </p:nvCxnSpPr>
        <p:spPr>
          <a:xfrm rot="5400000">
            <a:off x="5929322" y="4857760"/>
            <a:ext cx="100013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86050" y="564357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: current matching</a:t>
            </a:r>
            <a:endParaRPr lang="de-D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00232" y="5857892"/>
            <a:ext cx="64294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500430" y="357187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3" idx="4"/>
            <a:endCxn id="8" idx="0"/>
          </p:cNvCxnSpPr>
          <p:nvPr/>
        </p:nvCxnSpPr>
        <p:spPr>
          <a:xfrm rot="5400000">
            <a:off x="3357554" y="4357694"/>
            <a:ext cx="7143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Edmonds´ Algorithm:</a:t>
            </a:r>
          </a:p>
          <a:p>
            <a:r>
              <a:rPr lang="de-DE" dirty="0" smtClean="0"/>
              <a:t>Build a </a:t>
            </a:r>
            <a:r>
              <a:rPr lang="de-DE" dirty="0" smtClean="0">
                <a:solidFill>
                  <a:srgbClr val="FF0000"/>
                </a:solidFill>
              </a:rPr>
              <a:t>tree</a:t>
            </a:r>
            <a:r>
              <a:rPr lang="de-DE" dirty="0" smtClean="0"/>
              <a:t> of alternating paths via </a:t>
            </a:r>
            <a:r>
              <a:rPr lang="de-DE" dirty="0" smtClean="0">
                <a:solidFill>
                  <a:srgbClr val="FF0000"/>
                </a:solidFill>
              </a:rPr>
              <a:t>alternating BFS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root and all nodes of even distance from the root are the </a:t>
            </a:r>
            <a:r>
              <a:rPr lang="de-DE" dirty="0" smtClean="0">
                <a:solidFill>
                  <a:srgbClr val="FF0000"/>
                </a:solidFill>
              </a:rPr>
              <a:t>outer </a:t>
            </a:r>
            <a:r>
              <a:rPr lang="de-DE" dirty="0" smtClean="0"/>
              <a:t>nodes.</a:t>
            </a:r>
          </a:p>
          <a:p>
            <a:r>
              <a:rPr lang="de-DE" dirty="0" smtClean="0"/>
              <a:t>The other nodes are the </a:t>
            </a:r>
            <a:r>
              <a:rPr lang="de-DE" dirty="0" smtClean="0">
                <a:solidFill>
                  <a:srgbClr val="FF0000"/>
                </a:solidFill>
              </a:rPr>
              <a:t>inner</a:t>
            </a:r>
            <a:r>
              <a:rPr lang="de-DE" dirty="0" smtClean="0"/>
              <a:t> nodes.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B779-B714-4229-ABD6-A3EB76F48E6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46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071670" y="414338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00364" y="450057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57620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57752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72198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8" idx="2"/>
          </p:cNvCxnSpPr>
          <p:nvPr/>
        </p:nvCxnSpPr>
        <p:spPr>
          <a:xfrm rot="16200000" flipH="1">
            <a:off x="2573005" y="4251806"/>
            <a:ext cx="230904" cy="623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5"/>
            <a:endCxn id="9" idx="2"/>
          </p:cNvCxnSpPr>
          <p:nvPr/>
        </p:nvCxnSpPr>
        <p:spPr>
          <a:xfrm rot="16200000" flipH="1">
            <a:off x="3430261" y="4680434"/>
            <a:ext cx="302342" cy="552375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5"/>
            <a:endCxn id="10" idx="2"/>
          </p:cNvCxnSpPr>
          <p:nvPr/>
        </p:nvCxnSpPr>
        <p:spPr>
          <a:xfrm rot="16200000" flipH="1">
            <a:off x="4394674" y="5001905"/>
            <a:ext cx="230904" cy="6952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5214942" y="5464983"/>
            <a:ext cx="85725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00364" y="385762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stCxn id="7" idx="7"/>
            <a:endCxn id="27" idx="2"/>
          </p:cNvCxnSpPr>
          <p:nvPr/>
        </p:nvCxnSpPr>
        <p:spPr>
          <a:xfrm rot="5400000" flipH="1" flipV="1">
            <a:off x="2608724" y="3804050"/>
            <a:ext cx="159466" cy="623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000496" y="385762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7" idx="6"/>
            <a:endCxn id="37" idx="2"/>
          </p:cNvCxnSpPr>
          <p:nvPr/>
        </p:nvCxnSpPr>
        <p:spPr>
          <a:xfrm>
            <a:off x="3357554" y="4036223"/>
            <a:ext cx="64294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786314" y="435769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9" idx="7"/>
            <a:endCxn id="43" idx="2"/>
          </p:cNvCxnSpPr>
          <p:nvPr/>
        </p:nvCxnSpPr>
        <p:spPr>
          <a:xfrm rot="5400000" flipH="1" flipV="1">
            <a:off x="4251798" y="4446992"/>
            <a:ext cx="445218" cy="623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2160" y="4221088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prstDash val="sysDash"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Edmonds´ Algorithm:</a:t>
            </a:r>
          </a:p>
          <a:p>
            <a:r>
              <a:rPr lang="de-DE" dirty="0" smtClean="0"/>
              <a:t>Build a </a:t>
            </a:r>
            <a:r>
              <a:rPr lang="de-DE" dirty="0" smtClean="0">
                <a:solidFill>
                  <a:srgbClr val="FF0000"/>
                </a:solidFill>
              </a:rPr>
              <a:t>tree</a:t>
            </a:r>
            <a:r>
              <a:rPr lang="de-DE" dirty="0" smtClean="0"/>
              <a:t> of alternating paths via </a:t>
            </a:r>
            <a:r>
              <a:rPr lang="de-DE" dirty="0" smtClean="0">
                <a:solidFill>
                  <a:srgbClr val="FF0000"/>
                </a:solidFill>
              </a:rPr>
              <a:t>alternating BFS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root and all nodes of even distance from the root are the </a:t>
            </a:r>
            <a:r>
              <a:rPr lang="de-DE" dirty="0" smtClean="0">
                <a:solidFill>
                  <a:srgbClr val="FF0000"/>
                </a:solidFill>
              </a:rPr>
              <a:t>outer </a:t>
            </a:r>
            <a:r>
              <a:rPr lang="de-DE" dirty="0" smtClean="0"/>
              <a:t>nodes.</a:t>
            </a:r>
          </a:p>
          <a:p>
            <a:r>
              <a:rPr lang="de-DE" dirty="0" smtClean="0"/>
              <a:t>The other nodes are the </a:t>
            </a:r>
            <a:r>
              <a:rPr lang="de-DE" dirty="0" smtClean="0">
                <a:solidFill>
                  <a:srgbClr val="FF0000"/>
                </a:solidFill>
              </a:rPr>
              <a:t>inner</a:t>
            </a:r>
            <a:r>
              <a:rPr lang="de-DE" dirty="0" smtClean="0"/>
              <a:t> nodes.</a:t>
            </a:r>
          </a:p>
          <a:p>
            <a:r>
              <a:rPr lang="de-DE" dirty="0" smtClean="0"/>
              <a:t>If the search ends in an unmatched inner node, then there is an </a:t>
            </a:r>
            <a:r>
              <a:rPr lang="de-DE" dirty="0" smtClean="0">
                <a:solidFill>
                  <a:srgbClr val="FF0000"/>
                </a:solidFill>
              </a:rPr>
              <a:t>augmenting path </a:t>
            </a:r>
            <a:r>
              <a:rPr lang="de-DE" dirty="0" smtClean="0"/>
              <a:t>to that node, as one can easily check.</a:t>
            </a:r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4F7-A5D5-46AA-9D73-AB8899109B83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47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071670" y="414338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00364" y="450057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57620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57752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72198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5"/>
            <a:endCxn id="8" idx="2"/>
          </p:cNvCxnSpPr>
          <p:nvPr/>
        </p:nvCxnSpPr>
        <p:spPr>
          <a:xfrm rot="16200000" flipH="1">
            <a:off x="2573005" y="4251806"/>
            <a:ext cx="230904" cy="623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5"/>
            <a:endCxn id="9" idx="2"/>
          </p:cNvCxnSpPr>
          <p:nvPr/>
        </p:nvCxnSpPr>
        <p:spPr>
          <a:xfrm rot="16200000" flipH="1">
            <a:off x="3430261" y="4680434"/>
            <a:ext cx="302342" cy="552375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5"/>
            <a:endCxn id="10" idx="2"/>
          </p:cNvCxnSpPr>
          <p:nvPr/>
        </p:nvCxnSpPr>
        <p:spPr>
          <a:xfrm rot="16200000" flipH="1">
            <a:off x="4394674" y="5001905"/>
            <a:ext cx="230904" cy="6952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5214942" y="5464983"/>
            <a:ext cx="85725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000364" y="385762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>
            <a:stCxn id="7" idx="7"/>
            <a:endCxn id="27" idx="2"/>
          </p:cNvCxnSpPr>
          <p:nvPr/>
        </p:nvCxnSpPr>
        <p:spPr>
          <a:xfrm rot="5400000" flipH="1" flipV="1">
            <a:off x="2608724" y="3804050"/>
            <a:ext cx="159466" cy="623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000496" y="385762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7" idx="6"/>
            <a:endCxn id="37" idx="2"/>
          </p:cNvCxnSpPr>
          <p:nvPr/>
        </p:nvCxnSpPr>
        <p:spPr>
          <a:xfrm>
            <a:off x="3357554" y="4036223"/>
            <a:ext cx="642942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786314" y="4357694"/>
            <a:ext cx="357190" cy="35719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>
            <a:stCxn id="9" idx="7"/>
            <a:endCxn id="43" idx="2"/>
          </p:cNvCxnSpPr>
          <p:nvPr/>
        </p:nvCxnSpPr>
        <p:spPr>
          <a:xfrm rot="5400000" flipH="1" flipV="1">
            <a:off x="4251798" y="4446992"/>
            <a:ext cx="445218" cy="6238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sz="2900" dirty="0" smtClean="0">
                <a:solidFill>
                  <a:schemeClr val="accent6"/>
                </a:solidFill>
              </a:rPr>
              <a:t>Edmonds´ Algorithm:</a:t>
            </a:r>
          </a:p>
          <a:p>
            <a:r>
              <a:rPr lang="de-DE" sz="2900" dirty="0" smtClean="0"/>
              <a:t>Build a </a:t>
            </a:r>
            <a:r>
              <a:rPr lang="de-DE" sz="2900" dirty="0" smtClean="0">
                <a:solidFill>
                  <a:srgbClr val="FF0000"/>
                </a:solidFill>
              </a:rPr>
              <a:t>tree</a:t>
            </a:r>
            <a:r>
              <a:rPr lang="de-DE" sz="2900" dirty="0" smtClean="0"/>
              <a:t> of alternating paths via </a:t>
            </a:r>
            <a:r>
              <a:rPr lang="de-DE" sz="2900" dirty="0" smtClean="0">
                <a:solidFill>
                  <a:srgbClr val="FF0000"/>
                </a:solidFill>
              </a:rPr>
              <a:t>alternating BFS</a:t>
            </a:r>
            <a:r>
              <a:rPr lang="de-DE" sz="2900" dirty="0" smtClean="0"/>
              <a:t>.</a:t>
            </a:r>
          </a:p>
          <a:p>
            <a:r>
              <a:rPr lang="de-DE" sz="2900" dirty="0" smtClean="0"/>
              <a:t>The root and all nodes of even distance from the root are the </a:t>
            </a:r>
            <a:r>
              <a:rPr lang="de-DE" sz="2900" dirty="0" smtClean="0">
                <a:solidFill>
                  <a:srgbClr val="FF0000"/>
                </a:solidFill>
              </a:rPr>
              <a:t>outer </a:t>
            </a:r>
            <a:r>
              <a:rPr lang="de-DE" sz="2900" dirty="0" smtClean="0"/>
              <a:t>nodes.</a:t>
            </a:r>
          </a:p>
          <a:p>
            <a:r>
              <a:rPr lang="de-DE" sz="2900" dirty="0" smtClean="0"/>
              <a:t>The other nodes are the </a:t>
            </a:r>
            <a:r>
              <a:rPr lang="de-DE" sz="2900" dirty="0" smtClean="0">
                <a:solidFill>
                  <a:srgbClr val="FF0000"/>
                </a:solidFill>
              </a:rPr>
              <a:t>inner</a:t>
            </a:r>
            <a:r>
              <a:rPr lang="de-DE" sz="2900" dirty="0" smtClean="0"/>
              <a:t> nodes.</a:t>
            </a:r>
          </a:p>
          <a:p>
            <a:r>
              <a:rPr lang="de-DE" sz="2900" dirty="0" smtClean="0"/>
              <a:t>If the search ends in an unmatched inner node, then there is an </a:t>
            </a:r>
            <a:r>
              <a:rPr lang="de-DE" sz="2900" dirty="0" smtClean="0">
                <a:solidFill>
                  <a:srgbClr val="FF0000"/>
                </a:solidFill>
              </a:rPr>
              <a:t>augmenting path </a:t>
            </a:r>
            <a:r>
              <a:rPr lang="de-DE" sz="2900" dirty="0" smtClean="0"/>
              <a:t>to that node, as one can easily check.</a:t>
            </a:r>
          </a:p>
          <a:p>
            <a:r>
              <a:rPr lang="de-DE" sz="2900" dirty="0" smtClean="0"/>
              <a:t>If the BFS is currently at an outer node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900" dirty="0" smtClean="0"/>
              <a:t>, then all unmatched edges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{u,v}</a:t>
            </a:r>
            <a:r>
              <a:rPr lang="de-DE" sz="2900" dirty="0" smtClean="0"/>
              <a:t> for some node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900" dirty="0" smtClean="0"/>
              <a:t> that is not already in the tree are added to the tree. Such a node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900" dirty="0" smtClean="0"/>
              <a:t> is then an inner node. If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900" dirty="0" smtClean="0"/>
              <a:t> is not matched, we have found an augmenting path. Otherwise, if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2900" dirty="0" smtClean="0"/>
              <a:t> is not already in the tree, we also add the unique matching edge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{v,w} </a:t>
            </a:r>
            <a:r>
              <a:rPr lang="de-DE" sz="2900" dirty="0" smtClean="0"/>
              <a:t> to the tree and declare </a:t>
            </a:r>
            <a:r>
              <a:rPr lang="de-DE" sz="2900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2900" dirty="0" smtClean="0"/>
              <a:t> an outer node.</a:t>
            </a:r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9AFC-CD83-4634-B3F8-E55021FB2D4F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48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357290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14546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71802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929058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6314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1714480" y="553642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2571736" y="553642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3428992" y="553642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4286248" y="553642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86314" y="57150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18" name="Oval 17"/>
          <p:cNvSpPr/>
          <p:nvPr/>
        </p:nvSpPr>
        <p:spPr>
          <a:xfrm>
            <a:off x="5643570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1" idx="6"/>
            <a:endCxn id="18" idx="2"/>
          </p:cNvCxnSpPr>
          <p:nvPr/>
        </p:nvCxnSpPr>
        <p:spPr>
          <a:xfrm>
            <a:off x="5143504" y="553642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43570" y="57150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24" name="Oval 23"/>
          <p:cNvSpPr/>
          <p:nvPr/>
        </p:nvSpPr>
        <p:spPr>
          <a:xfrm>
            <a:off x="6500826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18" idx="6"/>
            <a:endCxn id="24" idx="2"/>
          </p:cNvCxnSpPr>
          <p:nvPr/>
        </p:nvCxnSpPr>
        <p:spPr>
          <a:xfrm>
            <a:off x="6000760" y="553642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72264" y="571501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4" grpId="0" animBg="1"/>
      <p:bldP spid="2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4714876" y="3643314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If for some outer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 smtClean="0"/>
              <a:t> an edge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sz="2400" dirty="0" smtClean="0"/>
              <a:t>is found where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400" dirty="0" smtClean="0"/>
              <a:t> is already an outer node, then we have a cycle, which is also called a </a:t>
            </a:r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The cycle will then be merged into a single outer node, and we continue with the BFS.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Example:</a:t>
            </a:r>
            <a:endParaRPr lang="de-DE" sz="2400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49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357290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14546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71802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929058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86314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72132" y="385762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643702" y="407194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43702" y="507207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5" name="Oval 14"/>
          <p:cNvSpPr/>
          <p:nvPr/>
        </p:nvSpPr>
        <p:spPr>
          <a:xfrm>
            <a:off x="5572132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16" name="Straight Connector 15"/>
          <p:cNvCxnSpPr>
            <a:stCxn id="7" idx="6"/>
            <a:endCxn id="8" idx="2"/>
          </p:cNvCxnSpPr>
          <p:nvPr/>
        </p:nvCxnSpPr>
        <p:spPr>
          <a:xfrm>
            <a:off x="1714480" y="482204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9" idx="2"/>
          </p:cNvCxnSpPr>
          <p:nvPr/>
        </p:nvCxnSpPr>
        <p:spPr>
          <a:xfrm>
            <a:off x="2571736" y="482204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0" idx="2"/>
          </p:cNvCxnSpPr>
          <p:nvPr/>
        </p:nvCxnSpPr>
        <p:spPr>
          <a:xfrm>
            <a:off x="3428992" y="482204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>
            <a:off x="4286248" y="482204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1" idx="7"/>
            <a:endCxn id="12" idx="3"/>
          </p:cNvCxnSpPr>
          <p:nvPr/>
        </p:nvCxnSpPr>
        <p:spPr>
          <a:xfrm rot="5400000" flipH="1" flipV="1">
            <a:off x="5091195" y="4162509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6"/>
            <a:endCxn id="13" idx="1"/>
          </p:cNvCxnSpPr>
          <p:nvPr/>
        </p:nvCxnSpPr>
        <p:spPr>
          <a:xfrm>
            <a:off x="5929322" y="4036223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1"/>
            <a:endCxn id="11" idx="5"/>
          </p:cNvCxnSpPr>
          <p:nvPr/>
        </p:nvCxnSpPr>
        <p:spPr>
          <a:xfrm flipH="1" flipV="1">
            <a:off x="5091195" y="4948327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6"/>
            <a:endCxn id="14" idx="3"/>
          </p:cNvCxnSpPr>
          <p:nvPr/>
        </p:nvCxnSpPr>
        <p:spPr>
          <a:xfrm flipV="1">
            <a:off x="5929322" y="5376955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0"/>
            <a:endCxn id="13" idx="4"/>
          </p:cNvCxnSpPr>
          <p:nvPr/>
        </p:nvCxnSpPr>
        <p:spPr>
          <a:xfrm flipV="1">
            <a:off x="6822297" y="4429132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331640" y="5301208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sp>
        <p:nvSpPr>
          <p:cNvPr id="54" name="TextBox 53"/>
          <p:cNvSpPr txBox="1"/>
          <p:nvPr/>
        </p:nvSpPr>
        <p:spPr>
          <a:xfrm>
            <a:off x="5436096" y="4437112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2407" y="40789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31" name="TextBox 30"/>
          <p:cNvSpPr txBox="1"/>
          <p:nvPr/>
        </p:nvSpPr>
        <p:spPr>
          <a:xfrm>
            <a:off x="6286512" y="49480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2771800" y="566124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995936" y="5013176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8"/>
          <p:cNvCxnSpPr/>
          <p:nvPr/>
        </p:nvCxnSpPr>
        <p:spPr>
          <a:xfrm flipV="1">
            <a:off x="6932496" y="3779037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8"/>
          <p:cNvCxnSpPr/>
          <p:nvPr/>
        </p:nvCxnSpPr>
        <p:spPr>
          <a:xfrm>
            <a:off x="6948583" y="5376955"/>
            <a:ext cx="428628" cy="356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28"/>
          <p:cNvCxnSpPr/>
          <p:nvPr/>
        </p:nvCxnSpPr>
        <p:spPr>
          <a:xfrm>
            <a:off x="4493722" y="4178531"/>
            <a:ext cx="344901" cy="517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8"/>
          <p:cNvCxnSpPr/>
          <p:nvPr/>
        </p:nvCxnSpPr>
        <p:spPr>
          <a:xfrm>
            <a:off x="5483612" y="3460752"/>
            <a:ext cx="162886" cy="43915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28"/>
          <p:cNvCxnSpPr/>
          <p:nvPr/>
        </p:nvCxnSpPr>
        <p:spPr>
          <a:xfrm flipH="1">
            <a:off x="5586161" y="5715016"/>
            <a:ext cx="120674" cy="48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Theorem 5.4: </a:t>
            </a:r>
            <a:r>
              <a:rPr lang="de-DE" dirty="0" smtClean="0"/>
              <a:t>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|V|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subgraph</a:t>
            </a:r>
            <a:r>
              <a:rPr lang="de-DE" dirty="0" smtClean="0"/>
              <a:t> </a:t>
            </a:r>
            <a:r>
              <a:rPr lang="de-DE" dirty="0" err="1" smtClean="0"/>
              <a:t>induced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V\S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(CC)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odd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⇒</a:t>
            </a:r>
            <a:r>
              <a:rPr lang="de-DE" dirty="0" smtClean="0"/>
              <a:t>“: (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direction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prove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)</a:t>
            </a:r>
          </a:p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|V| </a:t>
            </a:r>
            <a:r>
              <a:rPr lang="de-DE" dirty="0" smtClean="0"/>
              <a:t>is odd: certainly, no perfect matching possible</a:t>
            </a:r>
          </a:p>
          <a:p>
            <a:r>
              <a:rPr lang="de-DE" dirty="0" smtClean="0"/>
              <a:t>Assume there is an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so that the subgraph induced by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V\S</a:t>
            </a:r>
            <a:r>
              <a:rPr lang="de-DE" dirty="0" smtClean="0"/>
              <a:t> contains more than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 </a:t>
            </a:r>
            <a:r>
              <a:rPr lang="de-DE" dirty="0" smtClean="0"/>
              <a:t>connected components of odd size</a:t>
            </a:r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AC8-FF19-4694-8380-956438930AA2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4714876" y="3643314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If for some outer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 smtClean="0"/>
              <a:t> an edge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sz="2400" dirty="0" smtClean="0"/>
              <a:t>is found where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400" dirty="0" smtClean="0"/>
              <a:t> is already an outer node, then we have a cycle, which is also called a </a:t>
            </a:r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The cycle will then be merged into a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outer</a:t>
            </a:r>
            <a:r>
              <a:rPr lang="de-DE" sz="2400" dirty="0" smtClean="0"/>
              <a:t> node, and we continue with the BFS.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Example:</a:t>
            </a:r>
            <a:endParaRPr lang="de-DE" sz="2400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50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357290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14546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71802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929058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7" idx="6"/>
            <a:endCxn id="8" idx="2"/>
          </p:cNvCxnSpPr>
          <p:nvPr/>
        </p:nvCxnSpPr>
        <p:spPr>
          <a:xfrm>
            <a:off x="1714480" y="482204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9" idx="2"/>
          </p:cNvCxnSpPr>
          <p:nvPr/>
        </p:nvCxnSpPr>
        <p:spPr>
          <a:xfrm>
            <a:off x="2571736" y="482204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0" idx="2"/>
          </p:cNvCxnSpPr>
          <p:nvPr/>
        </p:nvCxnSpPr>
        <p:spPr>
          <a:xfrm>
            <a:off x="3428992" y="482204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</p:cNvCxnSpPr>
          <p:nvPr/>
        </p:nvCxnSpPr>
        <p:spPr>
          <a:xfrm>
            <a:off x="4286248" y="482204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331640" y="5301208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cxnSp>
        <p:nvCxnSpPr>
          <p:cNvPr id="36" name="Straight Connector 28"/>
          <p:cNvCxnSpPr/>
          <p:nvPr/>
        </p:nvCxnSpPr>
        <p:spPr>
          <a:xfrm flipV="1">
            <a:off x="6932496" y="3779037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8"/>
          <p:cNvCxnSpPr/>
          <p:nvPr/>
        </p:nvCxnSpPr>
        <p:spPr>
          <a:xfrm>
            <a:off x="6948583" y="5376955"/>
            <a:ext cx="428628" cy="356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8"/>
          <p:cNvCxnSpPr/>
          <p:nvPr/>
        </p:nvCxnSpPr>
        <p:spPr>
          <a:xfrm>
            <a:off x="4493722" y="4178531"/>
            <a:ext cx="344901" cy="517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5148626" y="4221876"/>
            <a:ext cx="1992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</a:t>
            </a:r>
            <a:r>
              <a:rPr lang="de-DE" dirty="0" err="1" smtClean="0"/>
              <a:t>erge</a:t>
            </a:r>
            <a:r>
              <a:rPr lang="de-DE" dirty="0" smtClean="0"/>
              <a:t> all </a:t>
            </a:r>
            <a:r>
              <a:rPr lang="de-DE" dirty="0" err="1" smtClean="0"/>
              <a:t>nodes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inside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blossom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an</a:t>
            </a:r>
            <a:br>
              <a:rPr lang="de-DE" dirty="0" smtClean="0"/>
            </a:br>
            <a:r>
              <a:rPr lang="de-DE" dirty="0" err="1" smtClean="0">
                <a:solidFill>
                  <a:srgbClr val="FF0000"/>
                </a:solidFill>
              </a:rPr>
              <a:t>outer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endParaRPr lang="de-DE" dirty="0"/>
          </a:p>
        </p:txBody>
      </p:sp>
      <p:cxnSp>
        <p:nvCxnSpPr>
          <p:cNvPr id="21" name="Straight Connector 28"/>
          <p:cNvCxnSpPr/>
          <p:nvPr/>
        </p:nvCxnSpPr>
        <p:spPr>
          <a:xfrm>
            <a:off x="5483612" y="3460752"/>
            <a:ext cx="162886" cy="43915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H="1">
            <a:off x="5586161" y="5715016"/>
            <a:ext cx="120674" cy="48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9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If for some outer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 smtClean="0"/>
              <a:t> an edge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{u,v} </a:t>
            </a:r>
            <a:r>
              <a:rPr lang="de-DE" sz="2400" dirty="0" smtClean="0"/>
              <a:t>is found where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400" dirty="0" smtClean="0"/>
              <a:t> is already an outer node, then we have a cycle, which is also called a </a:t>
            </a:r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r>
              <a:rPr lang="de-DE" sz="2400" dirty="0" smtClean="0"/>
              <a:t>.</a:t>
            </a:r>
          </a:p>
          <a:p>
            <a:r>
              <a:rPr lang="de-DE" sz="2400" dirty="0" smtClean="0"/>
              <a:t>The cycle will then be merged into a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outer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and we continue with the BFS.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Example:</a:t>
            </a:r>
            <a:endParaRPr lang="de-DE" sz="2400" dirty="0">
              <a:solidFill>
                <a:schemeClr val="accent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51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1357290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14546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71802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929058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7" idx="6"/>
            <a:endCxn id="8" idx="2"/>
          </p:cNvCxnSpPr>
          <p:nvPr/>
        </p:nvCxnSpPr>
        <p:spPr>
          <a:xfrm>
            <a:off x="1714480" y="482204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9" idx="2"/>
          </p:cNvCxnSpPr>
          <p:nvPr/>
        </p:nvCxnSpPr>
        <p:spPr>
          <a:xfrm>
            <a:off x="2571736" y="482204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6"/>
            <a:endCxn id="10" idx="2"/>
          </p:cNvCxnSpPr>
          <p:nvPr/>
        </p:nvCxnSpPr>
        <p:spPr>
          <a:xfrm>
            <a:off x="3428992" y="482204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</p:cNvCxnSpPr>
          <p:nvPr/>
        </p:nvCxnSpPr>
        <p:spPr>
          <a:xfrm>
            <a:off x="4286248" y="4822041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331640" y="5301208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cxnSp>
        <p:nvCxnSpPr>
          <p:cNvPr id="36" name="Straight Connector 28"/>
          <p:cNvCxnSpPr/>
          <p:nvPr/>
        </p:nvCxnSpPr>
        <p:spPr>
          <a:xfrm flipV="1">
            <a:off x="5127552" y="4524384"/>
            <a:ext cx="273099" cy="1808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8"/>
          <p:cNvCxnSpPr/>
          <p:nvPr/>
        </p:nvCxnSpPr>
        <p:spPr>
          <a:xfrm>
            <a:off x="5132874" y="4959397"/>
            <a:ext cx="184818" cy="1753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8"/>
          <p:cNvCxnSpPr>
            <a:endCxn id="24" idx="1"/>
          </p:cNvCxnSpPr>
          <p:nvPr/>
        </p:nvCxnSpPr>
        <p:spPr>
          <a:xfrm>
            <a:off x="4674088" y="4493366"/>
            <a:ext cx="195516" cy="2023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8"/>
          <p:cNvSpPr/>
          <p:nvPr/>
        </p:nvSpPr>
        <p:spPr>
          <a:xfrm>
            <a:off x="4817295" y="4643446"/>
            <a:ext cx="357190" cy="35719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347864" y="5481367"/>
            <a:ext cx="4705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r</a:t>
            </a:r>
            <a:r>
              <a:rPr lang="de-DE" sz="2400" dirty="0" err="1" smtClean="0"/>
              <a:t>esulting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: </a:t>
            </a:r>
            <a:r>
              <a:rPr lang="de-DE" sz="2400" dirty="0" err="1" smtClean="0">
                <a:solidFill>
                  <a:srgbClr val="FF0000"/>
                </a:solidFill>
              </a:rPr>
              <a:t>contracted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graph</a:t>
            </a:r>
            <a:endParaRPr lang="de-DE" sz="2400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8"/>
          <p:cNvCxnSpPr>
            <a:endCxn id="24" idx="0"/>
          </p:cNvCxnSpPr>
          <p:nvPr/>
        </p:nvCxnSpPr>
        <p:spPr>
          <a:xfrm>
            <a:off x="4967278" y="4365104"/>
            <a:ext cx="28612" cy="27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4811716" y="4974097"/>
            <a:ext cx="93920" cy="2236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1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Lemma 5.19: </a:t>
            </a:r>
            <a:r>
              <a:rPr lang="de-DE" sz="2400" dirty="0" smtClean="0"/>
              <a:t>The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G´</a:t>
            </a:r>
            <a:r>
              <a:rPr lang="de-DE" sz="2400" dirty="0" smtClean="0"/>
              <a:t> </a:t>
            </a:r>
            <a:r>
              <a:rPr lang="de-DE" sz="2400" dirty="0" err="1" smtClean="0"/>
              <a:t>has</a:t>
            </a:r>
            <a:r>
              <a:rPr lang="de-DE" sz="2400" dirty="0" smtClean="0"/>
              <a:t> an </a:t>
            </a:r>
            <a:r>
              <a:rPr lang="de-DE" sz="2400" dirty="0" err="1" smtClean="0"/>
              <a:t>augmenting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original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sz="2400" dirty="0" smtClean="0"/>
              <a:t> </a:t>
            </a:r>
            <a:r>
              <a:rPr lang="de-DE" sz="2400" dirty="0" err="1" smtClean="0"/>
              <a:t>has</a:t>
            </a:r>
            <a:r>
              <a:rPr lang="de-DE" sz="2400" dirty="0" smtClean="0"/>
              <a:t> an </a:t>
            </a:r>
            <a:r>
              <a:rPr lang="de-DE" sz="2400" dirty="0" err="1" smtClean="0"/>
              <a:t>augmenting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Proof </a:t>
            </a:r>
            <a:r>
              <a:rPr lang="de-DE" sz="2400" dirty="0" err="1" smtClean="0">
                <a:solidFill>
                  <a:schemeClr val="accent2"/>
                </a:solidFill>
              </a:rPr>
              <a:t>sketch</a:t>
            </a:r>
            <a:r>
              <a:rPr lang="de-DE" sz="2400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52</a:t>
            </a:fld>
            <a:endParaRPr lang="de-DE"/>
          </a:p>
        </p:txBody>
      </p:sp>
      <p:sp>
        <p:nvSpPr>
          <p:cNvPr id="21" name="Oval 6"/>
          <p:cNvSpPr/>
          <p:nvPr/>
        </p:nvSpPr>
        <p:spPr>
          <a:xfrm>
            <a:off x="2219106" y="497859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Oval 7"/>
          <p:cNvSpPr/>
          <p:nvPr/>
        </p:nvSpPr>
        <p:spPr>
          <a:xfrm>
            <a:off x="3076362" y="497859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Oval 8"/>
          <p:cNvSpPr/>
          <p:nvPr/>
        </p:nvSpPr>
        <p:spPr>
          <a:xfrm>
            <a:off x="3933618" y="497859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Oval 9"/>
          <p:cNvSpPr/>
          <p:nvPr/>
        </p:nvSpPr>
        <p:spPr>
          <a:xfrm>
            <a:off x="4790874" y="497859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15"/>
          <p:cNvCxnSpPr>
            <a:stCxn id="21" idx="6"/>
            <a:endCxn id="22" idx="2"/>
          </p:cNvCxnSpPr>
          <p:nvPr/>
        </p:nvCxnSpPr>
        <p:spPr>
          <a:xfrm>
            <a:off x="2576296" y="5157192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8"/>
          <p:cNvCxnSpPr>
            <a:stCxn id="22" idx="6"/>
            <a:endCxn id="24" idx="2"/>
          </p:cNvCxnSpPr>
          <p:nvPr/>
        </p:nvCxnSpPr>
        <p:spPr>
          <a:xfrm>
            <a:off x="3433552" y="5157192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2"/>
          <p:cNvCxnSpPr>
            <a:stCxn id="24" idx="6"/>
            <a:endCxn id="25" idx="2"/>
          </p:cNvCxnSpPr>
          <p:nvPr/>
        </p:nvCxnSpPr>
        <p:spPr>
          <a:xfrm>
            <a:off x="4290808" y="5157192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5"/>
          <p:cNvCxnSpPr>
            <a:stCxn id="25" idx="6"/>
          </p:cNvCxnSpPr>
          <p:nvPr/>
        </p:nvCxnSpPr>
        <p:spPr>
          <a:xfrm>
            <a:off x="5148064" y="5157192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8"/>
          <p:cNvCxnSpPr/>
          <p:nvPr/>
        </p:nvCxnSpPr>
        <p:spPr>
          <a:xfrm flipV="1">
            <a:off x="5989368" y="4859535"/>
            <a:ext cx="273099" cy="1808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8"/>
          <p:cNvCxnSpPr/>
          <p:nvPr/>
        </p:nvCxnSpPr>
        <p:spPr>
          <a:xfrm>
            <a:off x="5994690" y="5294548"/>
            <a:ext cx="303222" cy="21253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8"/>
          <p:cNvCxnSpPr>
            <a:endCxn id="35" idx="1"/>
          </p:cNvCxnSpPr>
          <p:nvPr/>
        </p:nvCxnSpPr>
        <p:spPr>
          <a:xfrm>
            <a:off x="5535904" y="4807299"/>
            <a:ext cx="195516" cy="2236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8"/>
          <p:cNvSpPr/>
          <p:nvPr/>
        </p:nvSpPr>
        <p:spPr>
          <a:xfrm>
            <a:off x="5679111" y="4978597"/>
            <a:ext cx="357190" cy="35719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TextBox 52"/>
          <p:cNvSpPr txBox="1"/>
          <p:nvPr/>
        </p:nvSpPr>
        <p:spPr>
          <a:xfrm>
            <a:off x="2193456" y="5636359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cxnSp>
        <p:nvCxnSpPr>
          <p:cNvPr id="20" name="Straight Connector 28"/>
          <p:cNvCxnSpPr/>
          <p:nvPr/>
        </p:nvCxnSpPr>
        <p:spPr>
          <a:xfrm>
            <a:off x="5846015" y="4700255"/>
            <a:ext cx="28612" cy="27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8"/>
          <p:cNvCxnSpPr/>
          <p:nvPr/>
        </p:nvCxnSpPr>
        <p:spPr>
          <a:xfrm flipV="1">
            <a:off x="5690453" y="5309248"/>
            <a:ext cx="93920" cy="22360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3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Example</a:t>
            </a:r>
            <a:r>
              <a:rPr lang="de-DE" sz="2400" dirty="0" smtClean="0">
                <a:solidFill>
                  <a:schemeClr val="accent2"/>
                </a:solidFill>
              </a:rPr>
              <a:t>: </a:t>
            </a:r>
            <a:r>
              <a:rPr lang="de-DE" sz="2400" dirty="0" err="1" smtClean="0"/>
              <a:t>case</a:t>
            </a:r>
            <a:r>
              <a:rPr lang="de-DE" sz="2400" dirty="0" smtClean="0"/>
              <a:t> 1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53</a:t>
            </a:fld>
            <a:endParaRPr lang="de-DE"/>
          </a:p>
        </p:txBody>
      </p:sp>
      <p:sp>
        <p:nvSpPr>
          <p:cNvPr id="20" name="Oval 47"/>
          <p:cNvSpPr/>
          <p:nvPr/>
        </p:nvSpPr>
        <p:spPr>
          <a:xfrm>
            <a:off x="4716016" y="3734023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6"/>
          <p:cNvSpPr/>
          <p:nvPr/>
        </p:nvSpPr>
        <p:spPr>
          <a:xfrm>
            <a:off x="1358430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 7"/>
          <p:cNvSpPr/>
          <p:nvPr/>
        </p:nvSpPr>
        <p:spPr>
          <a:xfrm>
            <a:off x="2215686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Oval 8"/>
          <p:cNvSpPr/>
          <p:nvPr/>
        </p:nvSpPr>
        <p:spPr>
          <a:xfrm>
            <a:off x="3072942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Oval 9"/>
          <p:cNvSpPr/>
          <p:nvPr/>
        </p:nvSpPr>
        <p:spPr>
          <a:xfrm>
            <a:off x="3930198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Oval 10"/>
          <p:cNvSpPr/>
          <p:nvPr/>
        </p:nvSpPr>
        <p:spPr>
          <a:xfrm>
            <a:off x="4787454" y="4734155"/>
            <a:ext cx="357190" cy="35719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Oval 11"/>
          <p:cNvSpPr/>
          <p:nvPr/>
        </p:nvSpPr>
        <p:spPr>
          <a:xfrm>
            <a:off x="5573272" y="394833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Oval 12"/>
          <p:cNvSpPr/>
          <p:nvPr/>
        </p:nvSpPr>
        <p:spPr>
          <a:xfrm>
            <a:off x="6644842" y="4162651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Oval 13"/>
          <p:cNvSpPr/>
          <p:nvPr/>
        </p:nvSpPr>
        <p:spPr>
          <a:xfrm>
            <a:off x="6644842" y="516278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2" name="Oval 14"/>
          <p:cNvSpPr/>
          <p:nvPr/>
        </p:nvSpPr>
        <p:spPr>
          <a:xfrm>
            <a:off x="5573272" y="544853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43" name="Straight Connector 15"/>
          <p:cNvCxnSpPr>
            <a:stCxn id="23" idx="6"/>
            <a:endCxn id="26" idx="2"/>
          </p:cNvCxnSpPr>
          <p:nvPr/>
        </p:nvCxnSpPr>
        <p:spPr>
          <a:xfrm>
            <a:off x="1715620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8"/>
          <p:cNvCxnSpPr>
            <a:stCxn id="26" idx="6"/>
            <a:endCxn id="31" idx="2"/>
          </p:cNvCxnSpPr>
          <p:nvPr/>
        </p:nvCxnSpPr>
        <p:spPr>
          <a:xfrm>
            <a:off x="2572876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2"/>
          <p:cNvCxnSpPr>
            <a:stCxn id="31" idx="6"/>
            <a:endCxn id="36" idx="2"/>
          </p:cNvCxnSpPr>
          <p:nvPr/>
        </p:nvCxnSpPr>
        <p:spPr>
          <a:xfrm>
            <a:off x="3430132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5"/>
          <p:cNvCxnSpPr>
            <a:stCxn id="36" idx="6"/>
            <a:endCxn id="37" idx="2"/>
          </p:cNvCxnSpPr>
          <p:nvPr/>
        </p:nvCxnSpPr>
        <p:spPr>
          <a:xfrm>
            <a:off x="4287388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28"/>
          <p:cNvCxnSpPr>
            <a:stCxn id="37" idx="7"/>
            <a:endCxn id="39" idx="3"/>
          </p:cNvCxnSpPr>
          <p:nvPr/>
        </p:nvCxnSpPr>
        <p:spPr>
          <a:xfrm rot="5400000" flipH="1" flipV="1">
            <a:off x="5092335" y="4253218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/>
          <p:cNvCxnSpPr>
            <a:stCxn id="39" idx="6"/>
            <a:endCxn id="40" idx="1"/>
          </p:cNvCxnSpPr>
          <p:nvPr/>
        </p:nvCxnSpPr>
        <p:spPr>
          <a:xfrm>
            <a:off x="5930462" y="4126932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>
            <a:stCxn id="42" idx="1"/>
            <a:endCxn id="37" idx="5"/>
          </p:cNvCxnSpPr>
          <p:nvPr/>
        </p:nvCxnSpPr>
        <p:spPr>
          <a:xfrm flipH="1" flipV="1">
            <a:off x="5092335" y="5039036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7"/>
          <p:cNvCxnSpPr>
            <a:stCxn id="42" idx="6"/>
            <a:endCxn id="41" idx="3"/>
          </p:cNvCxnSpPr>
          <p:nvPr/>
        </p:nvCxnSpPr>
        <p:spPr>
          <a:xfrm flipV="1">
            <a:off x="5930462" y="5467664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0"/>
          <p:cNvCxnSpPr>
            <a:stCxn id="41" idx="0"/>
            <a:endCxn id="40" idx="4"/>
          </p:cNvCxnSpPr>
          <p:nvPr/>
        </p:nvCxnSpPr>
        <p:spPr>
          <a:xfrm flipV="1">
            <a:off x="6823437" y="4519841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2"/>
          <p:cNvSpPr txBox="1"/>
          <p:nvPr/>
        </p:nvSpPr>
        <p:spPr>
          <a:xfrm>
            <a:off x="1332780" y="5391917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sp>
        <p:nvSpPr>
          <p:cNvPr id="53" name="TextBox 53"/>
          <p:cNvSpPr txBox="1"/>
          <p:nvPr/>
        </p:nvSpPr>
        <p:spPr>
          <a:xfrm>
            <a:off x="5437236" y="4527821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4" name="TextBox 29"/>
          <p:cNvSpPr txBox="1"/>
          <p:nvPr/>
        </p:nvSpPr>
        <p:spPr>
          <a:xfrm>
            <a:off x="6353547" y="41696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55" name="TextBox 30"/>
          <p:cNvSpPr txBox="1"/>
          <p:nvPr/>
        </p:nvSpPr>
        <p:spPr>
          <a:xfrm>
            <a:off x="6287652" y="503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56" name="TextBox 32"/>
          <p:cNvSpPr txBox="1"/>
          <p:nvPr/>
        </p:nvSpPr>
        <p:spPr>
          <a:xfrm>
            <a:off x="2772940" y="575195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57" name="Straight Arrow Connector 33"/>
          <p:cNvCxnSpPr/>
          <p:nvPr/>
        </p:nvCxnSpPr>
        <p:spPr>
          <a:xfrm flipV="1">
            <a:off x="3997076" y="5103885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8"/>
          <p:cNvCxnSpPr/>
          <p:nvPr/>
        </p:nvCxnSpPr>
        <p:spPr>
          <a:xfrm flipV="1">
            <a:off x="6933636" y="3869746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8"/>
          <p:cNvCxnSpPr/>
          <p:nvPr/>
        </p:nvCxnSpPr>
        <p:spPr>
          <a:xfrm>
            <a:off x="6949723" y="5467664"/>
            <a:ext cx="428628" cy="356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8"/>
          <p:cNvCxnSpPr/>
          <p:nvPr/>
        </p:nvCxnSpPr>
        <p:spPr>
          <a:xfrm>
            <a:off x="4494862" y="4269240"/>
            <a:ext cx="344901" cy="5172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8"/>
          <p:cNvCxnSpPr>
            <a:endCxn id="39" idx="1"/>
          </p:cNvCxnSpPr>
          <p:nvPr/>
        </p:nvCxnSpPr>
        <p:spPr>
          <a:xfrm>
            <a:off x="5437236" y="3567314"/>
            <a:ext cx="188345" cy="4333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28"/>
          <p:cNvCxnSpPr/>
          <p:nvPr/>
        </p:nvCxnSpPr>
        <p:spPr>
          <a:xfrm flipH="1">
            <a:off x="5576307" y="5805725"/>
            <a:ext cx="120674" cy="48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981258" y="3748304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r>
              <a:rPr lang="de-DE" dirty="0" smtClean="0"/>
              <a:t>rivial </a:t>
            </a:r>
            <a:r>
              <a:rPr lang="de-DE" dirty="0" err="1" smtClean="0"/>
              <a:t>case</a:t>
            </a:r>
            <a:r>
              <a:rPr lang="de-DE" dirty="0" smtClean="0"/>
              <a:t>: </a:t>
            </a:r>
            <a:r>
              <a:rPr lang="de-DE" dirty="0" err="1" smtClean="0"/>
              <a:t>edge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leaves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4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Example</a:t>
            </a:r>
            <a:r>
              <a:rPr lang="de-DE" sz="2400" dirty="0" smtClean="0">
                <a:solidFill>
                  <a:schemeClr val="accent2"/>
                </a:solidFill>
              </a:rPr>
              <a:t>: </a:t>
            </a:r>
            <a:r>
              <a:rPr lang="de-DE" sz="2400" dirty="0" err="1" smtClean="0"/>
              <a:t>case</a:t>
            </a:r>
            <a:r>
              <a:rPr lang="de-DE" sz="2400" dirty="0" smtClean="0"/>
              <a:t> 2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54</a:t>
            </a:fld>
            <a:endParaRPr lang="de-DE"/>
          </a:p>
        </p:txBody>
      </p:sp>
      <p:sp>
        <p:nvSpPr>
          <p:cNvPr id="20" name="Oval 47"/>
          <p:cNvSpPr/>
          <p:nvPr/>
        </p:nvSpPr>
        <p:spPr>
          <a:xfrm>
            <a:off x="4716016" y="3734023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6"/>
          <p:cNvSpPr/>
          <p:nvPr/>
        </p:nvSpPr>
        <p:spPr>
          <a:xfrm>
            <a:off x="1358430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 7"/>
          <p:cNvSpPr/>
          <p:nvPr/>
        </p:nvSpPr>
        <p:spPr>
          <a:xfrm>
            <a:off x="2215686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Oval 8"/>
          <p:cNvSpPr/>
          <p:nvPr/>
        </p:nvSpPr>
        <p:spPr>
          <a:xfrm>
            <a:off x="3072942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Oval 9"/>
          <p:cNvSpPr/>
          <p:nvPr/>
        </p:nvSpPr>
        <p:spPr>
          <a:xfrm>
            <a:off x="3930198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Oval 10"/>
          <p:cNvSpPr/>
          <p:nvPr/>
        </p:nvSpPr>
        <p:spPr>
          <a:xfrm>
            <a:off x="4787454" y="4734155"/>
            <a:ext cx="357190" cy="35719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Oval 11"/>
          <p:cNvSpPr/>
          <p:nvPr/>
        </p:nvSpPr>
        <p:spPr>
          <a:xfrm>
            <a:off x="5573272" y="394833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Oval 12"/>
          <p:cNvSpPr/>
          <p:nvPr/>
        </p:nvSpPr>
        <p:spPr>
          <a:xfrm>
            <a:off x="6644842" y="4162651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Oval 13"/>
          <p:cNvSpPr/>
          <p:nvPr/>
        </p:nvSpPr>
        <p:spPr>
          <a:xfrm>
            <a:off x="6644842" y="516278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2" name="Oval 14"/>
          <p:cNvSpPr/>
          <p:nvPr/>
        </p:nvSpPr>
        <p:spPr>
          <a:xfrm>
            <a:off x="5573272" y="544853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43" name="Straight Connector 15"/>
          <p:cNvCxnSpPr>
            <a:stCxn id="23" idx="6"/>
            <a:endCxn id="26" idx="2"/>
          </p:cNvCxnSpPr>
          <p:nvPr/>
        </p:nvCxnSpPr>
        <p:spPr>
          <a:xfrm>
            <a:off x="1715620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8"/>
          <p:cNvCxnSpPr>
            <a:stCxn id="26" idx="6"/>
            <a:endCxn id="31" idx="2"/>
          </p:cNvCxnSpPr>
          <p:nvPr/>
        </p:nvCxnSpPr>
        <p:spPr>
          <a:xfrm>
            <a:off x="2572876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2"/>
          <p:cNvCxnSpPr>
            <a:stCxn id="31" idx="6"/>
            <a:endCxn id="36" idx="2"/>
          </p:cNvCxnSpPr>
          <p:nvPr/>
        </p:nvCxnSpPr>
        <p:spPr>
          <a:xfrm>
            <a:off x="3430132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5"/>
          <p:cNvCxnSpPr>
            <a:stCxn id="36" idx="6"/>
            <a:endCxn id="37" idx="2"/>
          </p:cNvCxnSpPr>
          <p:nvPr/>
        </p:nvCxnSpPr>
        <p:spPr>
          <a:xfrm>
            <a:off x="4287388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28"/>
          <p:cNvCxnSpPr>
            <a:stCxn id="37" idx="7"/>
            <a:endCxn id="39" idx="3"/>
          </p:cNvCxnSpPr>
          <p:nvPr/>
        </p:nvCxnSpPr>
        <p:spPr>
          <a:xfrm rot="5400000" flipH="1" flipV="1">
            <a:off x="5092335" y="4253218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/>
          <p:cNvCxnSpPr>
            <a:stCxn id="39" idx="6"/>
            <a:endCxn id="40" idx="1"/>
          </p:cNvCxnSpPr>
          <p:nvPr/>
        </p:nvCxnSpPr>
        <p:spPr>
          <a:xfrm>
            <a:off x="5930462" y="4126932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>
            <a:stCxn id="42" idx="1"/>
            <a:endCxn id="37" idx="5"/>
          </p:cNvCxnSpPr>
          <p:nvPr/>
        </p:nvCxnSpPr>
        <p:spPr>
          <a:xfrm flipH="1" flipV="1">
            <a:off x="5092335" y="5039036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7"/>
          <p:cNvCxnSpPr>
            <a:stCxn id="42" idx="6"/>
            <a:endCxn id="41" idx="3"/>
          </p:cNvCxnSpPr>
          <p:nvPr/>
        </p:nvCxnSpPr>
        <p:spPr>
          <a:xfrm flipV="1">
            <a:off x="5930462" y="5467664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0"/>
          <p:cNvCxnSpPr>
            <a:stCxn id="41" idx="0"/>
            <a:endCxn id="40" idx="4"/>
          </p:cNvCxnSpPr>
          <p:nvPr/>
        </p:nvCxnSpPr>
        <p:spPr>
          <a:xfrm flipV="1">
            <a:off x="6823437" y="4519841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2"/>
          <p:cNvSpPr txBox="1"/>
          <p:nvPr/>
        </p:nvSpPr>
        <p:spPr>
          <a:xfrm>
            <a:off x="1332780" y="5391917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sp>
        <p:nvSpPr>
          <p:cNvPr id="53" name="TextBox 53"/>
          <p:cNvSpPr txBox="1"/>
          <p:nvPr/>
        </p:nvSpPr>
        <p:spPr>
          <a:xfrm>
            <a:off x="5437236" y="4527821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4" name="TextBox 29"/>
          <p:cNvSpPr txBox="1"/>
          <p:nvPr/>
        </p:nvSpPr>
        <p:spPr>
          <a:xfrm>
            <a:off x="6353547" y="41696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55" name="TextBox 30"/>
          <p:cNvSpPr txBox="1"/>
          <p:nvPr/>
        </p:nvSpPr>
        <p:spPr>
          <a:xfrm>
            <a:off x="6287652" y="503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56" name="TextBox 32"/>
          <p:cNvSpPr txBox="1"/>
          <p:nvPr/>
        </p:nvSpPr>
        <p:spPr>
          <a:xfrm>
            <a:off x="2772940" y="575195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57" name="Straight Arrow Connector 33"/>
          <p:cNvCxnSpPr/>
          <p:nvPr/>
        </p:nvCxnSpPr>
        <p:spPr>
          <a:xfrm flipV="1">
            <a:off x="3997076" y="5103885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8"/>
          <p:cNvCxnSpPr/>
          <p:nvPr/>
        </p:nvCxnSpPr>
        <p:spPr>
          <a:xfrm flipV="1">
            <a:off x="6933636" y="3869746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8"/>
          <p:cNvCxnSpPr/>
          <p:nvPr/>
        </p:nvCxnSpPr>
        <p:spPr>
          <a:xfrm>
            <a:off x="6949723" y="5467664"/>
            <a:ext cx="428628" cy="356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8"/>
          <p:cNvCxnSpPr/>
          <p:nvPr/>
        </p:nvCxnSpPr>
        <p:spPr>
          <a:xfrm>
            <a:off x="4494862" y="4269240"/>
            <a:ext cx="344901" cy="517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8"/>
          <p:cNvCxnSpPr>
            <a:endCxn id="39" idx="1"/>
          </p:cNvCxnSpPr>
          <p:nvPr/>
        </p:nvCxnSpPr>
        <p:spPr>
          <a:xfrm>
            <a:off x="5437236" y="3567314"/>
            <a:ext cx="188345" cy="43333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28"/>
          <p:cNvCxnSpPr/>
          <p:nvPr/>
        </p:nvCxnSpPr>
        <p:spPr>
          <a:xfrm flipH="1">
            <a:off x="5576307" y="5805725"/>
            <a:ext cx="120674" cy="48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ihandform 12"/>
          <p:cNvSpPr/>
          <p:nvPr/>
        </p:nvSpPr>
        <p:spPr>
          <a:xfrm>
            <a:off x="4949687" y="3921723"/>
            <a:ext cx="2380878" cy="2128943"/>
          </a:xfrm>
          <a:custGeom>
            <a:avLst/>
            <a:gdLst>
              <a:gd name="connsiteX0" fmla="*/ 0 w 2380878"/>
              <a:gd name="connsiteY0" fmla="*/ 1256564 h 2128943"/>
              <a:gd name="connsiteX1" fmla="*/ 695739 w 2380878"/>
              <a:gd name="connsiteY1" fmla="*/ 2106360 h 2128943"/>
              <a:gd name="connsiteX2" fmla="*/ 2216426 w 2380878"/>
              <a:gd name="connsiteY2" fmla="*/ 1738612 h 2128943"/>
              <a:gd name="connsiteX3" fmla="*/ 2216426 w 2380878"/>
              <a:gd name="connsiteY3" fmla="*/ 237803 h 2128943"/>
              <a:gd name="connsiteX4" fmla="*/ 1123122 w 2380878"/>
              <a:gd name="connsiteY4" fmla="*/ 24112 h 212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0878" h="2128943">
                <a:moveTo>
                  <a:pt x="0" y="1256564"/>
                </a:moveTo>
                <a:cubicBezTo>
                  <a:pt x="163167" y="1641291"/>
                  <a:pt x="326335" y="2026019"/>
                  <a:pt x="695739" y="2106360"/>
                </a:cubicBezTo>
                <a:cubicBezTo>
                  <a:pt x="1065143" y="2186701"/>
                  <a:pt x="1962978" y="2050038"/>
                  <a:pt x="2216426" y="1738612"/>
                </a:cubicBezTo>
                <a:cubicBezTo>
                  <a:pt x="2469874" y="1427186"/>
                  <a:pt x="2398643" y="523553"/>
                  <a:pt x="2216426" y="237803"/>
                </a:cubicBezTo>
                <a:cubicBezTo>
                  <a:pt x="2034209" y="-47947"/>
                  <a:pt x="1578665" y="-11918"/>
                  <a:pt x="1123122" y="24112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9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Example</a:t>
            </a:r>
            <a:r>
              <a:rPr lang="de-DE" sz="2400" dirty="0" smtClean="0">
                <a:solidFill>
                  <a:schemeClr val="accent2"/>
                </a:solidFill>
              </a:rPr>
              <a:t>: </a:t>
            </a:r>
            <a:r>
              <a:rPr lang="de-DE" sz="2400" dirty="0" err="1" smtClean="0"/>
              <a:t>case</a:t>
            </a:r>
            <a:r>
              <a:rPr lang="de-DE" sz="2400" dirty="0" smtClean="0"/>
              <a:t> 3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55</a:t>
            </a:fld>
            <a:endParaRPr lang="de-DE"/>
          </a:p>
        </p:txBody>
      </p:sp>
      <p:sp>
        <p:nvSpPr>
          <p:cNvPr id="20" name="Oval 47"/>
          <p:cNvSpPr/>
          <p:nvPr/>
        </p:nvSpPr>
        <p:spPr>
          <a:xfrm>
            <a:off x="4716016" y="3734023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6"/>
          <p:cNvSpPr/>
          <p:nvPr/>
        </p:nvSpPr>
        <p:spPr>
          <a:xfrm>
            <a:off x="1358430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 7"/>
          <p:cNvSpPr/>
          <p:nvPr/>
        </p:nvSpPr>
        <p:spPr>
          <a:xfrm>
            <a:off x="2215686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Oval 8"/>
          <p:cNvSpPr/>
          <p:nvPr/>
        </p:nvSpPr>
        <p:spPr>
          <a:xfrm>
            <a:off x="3072942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Oval 9"/>
          <p:cNvSpPr/>
          <p:nvPr/>
        </p:nvSpPr>
        <p:spPr>
          <a:xfrm>
            <a:off x="3930198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Oval 10"/>
          <p:cNvSpPr/>
          <p:nvPr/>
        </p:nvSpPr>
        <p:spPr>
          <a:xfrm>
            <a:off x="4787454" y="4734155"/>
            <a:ext cx="357190" cy="35719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Oval 11"/>
          <p:cNvSpPr/>
          <p:nvPr/>
        </p:nvSpPr>
        <p:spPr>
          <a:xfrm>
            <a:off x="5573272" y="394833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Oval 12"/>
          <p:cNvSpPr/>
          <p:nvPr/>
        </p:nvSpPr>
        <p:spPr>
          <a:xfrm>
            <a:off x="6644842" y="4162651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Oval 13"/>
          <p:cNvSpPr/>
          <p:nvPr/>
        </p:nvSpPr>
        <p:spPr>
          <a:xfrm>
            <a:off x="6644842" y="516278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2" name="Oval 14"/>
          <p:cNvSpPr/>
          <p:nvPr/>
        </p:nvSpPr>
        <p:spPr>
          <a:xfrm>
            <a:off x="5573272" y="544853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43" name="Straight Connector 15"/>
          <p:cNvCxnSpPr>
            <a:stCxn id="23" idx="6"/>
            <a:endCxn id="26" idx="2"/>
          </p:cNvCxnSpPr>
          <p:nvPr/>
        </p:nvCxnSpPr>
        <p:spPr>
          <a:xfrm>
            <a:off x="1715620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8"/>
          <p:cNvCxnSpPr>
            <a:stCxn id="26" idx="6"/>
            <a:endCxn id="31" idx="2"/>
          </p:cNvCxnSpPr>
          <p:nvPr/>
        </p:nvCxnSpPr>
        <p:spPr>
          <a:xfrm>
            <a:off x="2572876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2"/>
          <p:cNvCxnSpPr>
            <a:stCxn id="31" idx="6"/>
            <a:endCxn id="36" idx="2"/>
          </p:cNvCxnSpPr>
          <p:nvPr/>
        </p:nvCxnSpPr>
        <p:spPr>
          <a:xfrm>
            <a:off x="3430132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5"/>
          <p:cNvCxnSpPr>
            <a:stCxn id="36" idx="6"/>
            <a:endCxn id="37" idx="2"/>
          </p:cNvCxnSpPr>
          <p:nvPr/>
        </p:nvCxnSpPr>
        <p:spPr>
          <a:xfrm>
            <a:off x="4287388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28"/>
          <p:cNvCxnSpPr>
            <a:stCxn id="37" idx="7"/>
            <a:endCxn id="39" idx="3"/>
          </p:cNvCxnSpPr>
          <p:nvPr/>
        </p:nvCxnSpPr>
        <p:spPr>
          <a:xfrm rot="5400000" flipH="1" flipV="1">
            <a:off x="5092335" y="4253218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/>
          <p:cNvCxnSpPr>
            <a:stCxn id="39" idx="6"/>
            <a:endCxn id="40" idx="1"/>
          </p:cNvCxnSpPr>
          <p:nvPr/>
        </p:nvCxnSpPr>
        <p:spPr>
          <a:xfrm>
            <a:off x="5930462" y="4126932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>
            <a:stCxn id="42" idx="1"/>
            <a:endCxn id="37" idx="5"/>
          </p:cNvCxnSpPr>
          <p:nvPr/>
        </p:nvCxnSpPr>
        <p:spPr>
          <a:xfrm flipH="1" flipV="1">
            <a:off x="5092335" y="5039036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7"/>
          <p:cNvCxnSpPr>
            <a:stCxn id="42" idx="6"/>
            <a:endCxn id="41" idx="3"/>
          </p:cNvCxnSpPr>
          <p:nvPr/>
        </p:nvCxnSpPr>
        <p:spPr>
          <a:xfrm flipV="1">
            <a:off x="5930462" y="5467664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0"/>
          <p:cNvCxnSpPr>
            <a:stCxn id="41" idx="0"/>
            <a:endCxn id="40" idx="4"/>
          </p:cNvCxnSpPr>
          <p:nvPr/>
        </p:nvCxnSpPr>
        <p:spPr>
          <a:xfrm flipV="1">
            <a:off x="6823437" y="4519841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2"/>
          <p:cNvSpPr txBox="1"/>
          <p:nvPr/>
        </p:nvSpPr>
        <p:spPr>
          <a:xfrm>
            <a:off x="1332780" y="5391917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sp>
        <p:nvSpPr>
          <p:cNvPr id="53" name="TextBox 53"/>
          <p:cNvSpPr txBox="1"/>
          <p:nvPr/>
        </p:nvSpPr>
        <p:spPr>
          <a:xfrm>
            <a:off x="5437236" y="4527821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4" name="TextBox 29"/>
          <p:cNvSpPr txBox="1"/>
          <p:nvPr/>
        </p:nvSpPr>
        <p:spPr>
          <a:xfrm>
            <a:off x="6353547" y="41696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55" name="TextBox 30"/>
          <p:cNvSpPr txBox="1"/>
          <p:nvPr/>
        </p:nvSpPr>
        <p:spPr>
          <a:xfrm>
            <a:off x="6287652" y="503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56" name="TextBox 32"/>
          <p:cNvSpPr txBox="1"/>
          <p:nvPr/>
        </p:nvSpPr>
        <p:spPr>
          <a:xfrm>
            <a:off x="2772940" y="575195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57" name="Straight Arrow Connector 33"/>
          <p:cNvCxnSpPr/>
          <p:nvPr/>
        </p:nvCxnSpPr>
        <p:spPr>
          <a:xfrm flipV="1">
            <a:off x="3997076" y="5103885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8"/>
          <p:cNvCxnSpPr/>
          <p:nvPr/>
        </p:nvCxnSpPr>
        <p:spPr>
          <a:xfrm flipV="1">
            <a:off x="6933636" y="3869746"/>
            <a:ext cx="370506" cy="34495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8"/>
          <p:cNvCxnSpPr/>
          <p:nvPr/>
        </p:nvCxnSpPr>
        <p:spPr>
          <a:xfrm>
            <a:off x="6949723" y="5467664"/>
            <a:ext cx="428628" cy="356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8"/>
          <p:cNvCxnSpPr/>
          <p:nvPr/>
        </p:nvCxnSpPr>
        <p:spPr>
          <a:xfrm>
            <a:off x="4494862" y="4269240"/>
            <a:ext cx="344901" cy="517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4917089" y="3795211"/>
            <a:ext cx="1845578" cy="850720"/>
          </a:xfrm>
          <a:custGeom>
            <a:avLst/>
            <a:gdLst>
              <a:gd name="connsiteX0" fmla="*/ 0 w 1845578"/>
              <a:gd name="connsiteY0" fmla="*/ 850720 h 850720"/>
              <a:gd name="connsiteX1" fmla="*/ 704675 w 1845578"/>
              <a:gd name="connsiteY1" fmla="*/ 28599 h 850720"/>
              <a:gd name="connsiteX2" fmla="*/ 1845578 w 1845578"/>
              <a:gd name="connsiteY2" fmla="*/ 267685 h 8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5578" h="850720">
                <a:moveTo>
                  <a:pt x="0" y="850720"/>
                </a:moveTo>
                <a:cubicBezTo>
                  <a:pt x="198539" y="488245"/>
                  <a:pt x="397079" y="125771"/>
                  <a:pt x="704675" y="28599"/>
                </a:cubicBezTo>
                <a:cubicBezTo>
                  <a:pt x="1012271" y="-68573"/>
                  <a:pt x="1428924" y="99556"/>
                  <a:pt x="1845578" y="267685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Straight Connector 28"/>
          <p:cNvCxnSpPr>
            <a:endCxn id="39" idx="1"/>
          </p:cNvCxnSpPr>
          <p:nvPr/>
        </p:nvCxnSpPr>
        <p:spPr>
          <a:xfrm>
            <a:off x="5437236" y="3567314"/>
            <a:ext cx="188345" cy="4333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28"/>
          <p:cNvCxnSpPr/>
          <p:nvPr/>
        </p:nvCxnSpPr>
        <p:spPr>
          <a:xfrm flipH="1">
            <a:off x="5576307" y="5805725"/>
            <a:ext cx="120674" cy="48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1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Example</a:t>
            </a:r>
            <a:r>
              <a:rPr lang="de-DE" sz="2400" dirty="0" smtClean="0">
                <a:solidFill>
                  <a:schemeClr val="accent2"/>
                </a:solidFill>
              </a:rPr>
              <a:t>: </a:t>
            </a:r>
            <a:r>
              <a:rPr lang="de-DE" sz="2400" dirty="0" err="1" smtClean="0"/>
              <a:t>case</a:t>
            </a:r>
            <a:r>
              <a:rPr lang="de-DE" sz="2400" dirty="0" smtClean="0"/>
              <a:t> 4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56</a:t>
            </a:fld>
            <a:endParaRPr lang="de-DE"/>
          </a:p>
        </p:txBody>
      </p:sp>
      <p:sp>
        <p:nvSpPr>
          <p:cNvPr id="20" name="Oval 47"/>
          <p:cNvSpPr/>
          <p:nvPr/>
        </p:nvSpPr>
        <p:spPr>
          <a:xfrm>
            <a:off x="4716016" y="3734023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6"/>
          <p:cNvSpPr/>
          <p:nvPr/>
        </p:nvSpPr>
        <p:spPr>
          <a:xfrm>
            <a:off x="1358430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 7"/>
          <p:cNvSpPr/>
          <p:nvPr/>
        </p:nvSpPr>
        <p:spPr>
          <a:xfrm>
            <a:off x="2215686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Oval 8"/>
          <p:cNvSpPr/>
          <p:nvPr/>
        </p:nvSpPr>
        <p:spPr>
          <a:xfrm>
            <a:off x="3072942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Oval 9"/>
          <p:cNvSpPr/>
          <p:nvPr/>
        </p:nvSpPr>
        <p:spPr>
          <a:xfrm>
            <a:off x="3930198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Oval 10"/>
          <p:cNvSpPr/>
          <p:nvPr/>
        </p:nvSpPr>
        <p:spPr>
          <a:xfrm>
            <a:off x="4787454" y="4734155"/>
            <a:ext cx="357190" cy="35719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Oval 11"/>
          <p:cNvSpPr/>
          <p:nvPr/>
        </p:nvSpPr>
        <p:spPr>
          <a:xfrm>
            <a:off x="5573272" y="394833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Oval 12"/>
          <p:cNvSpPr/>
          <p:nvPr/>
        </p:nvSpPr>
        <p:spPr>
          <a:xfrm>
            <a:off x="6644842" y="4162651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Oval 13"/>
          <p:cNvSpPr/>
          <p:nvPr/>
        </p:nvSpPr>
        <p:spPr>
          <a:xfrm>
            <a:off x="6644842" y="516278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2" name="Oval 14"/>
          <p:cNvSpPr/>
          <p:nvPr/>
        </p:nvSpPr>
        <p:spPr>
          <a:xfrm>
            <a:off x="5573272" y="544853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43" name="Straight Connector 15"/>
          <p:cNvCxnSpPr>
            <a:stCxn id="23" idx="6"/>
            <a:endCxn id="26" idx="2"/>
          </p:cNvCxnSpPr>
          <p:nvPr/>
        </p:nvCxnSpPr>
        <p:spPr>
          <a:xfrm>
            <a:off x="1715620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8"/>
          <p:cNvCxnSpPr>
            <a:stCxn id="26" idx="6"/>
            <a:endCxn id="31" idx="2"/>
          </p:cNvCxnSpPr>
          <p:nvPr/>
        </p:nvCxnSpPr>
        <p:spPr>
          <a:xfrm>
            <a:off x="2572876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2"/>
          <p:cNvCxnSpPr>
            <a:stCxn id="31" idx="6"/>
            <a:endCxn id="36" idx="2"/>
          </p:cNvCxnSpPr>
          <p:nvPr/>
        </p:nvCxnSpPr>
        <p:spPr>
          <a:xfrm>
            <a:off x="3430132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5"/>
          <p:cNvCxnSpPr>
            <a:stCxn id="36" idx="6"/>
            <a:endCxn id="37" idx="2"/>
          </p:cNvCxnSpPr>
          <p:nvPr/>
        </p:nvCxnSpPr>
        <p:spPr>
          <a:xfrm>
            <a:off x="4287388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28"/>
          <p:cNvCxnSpPr>
            <a:stCxn id="37" idx="7"/>
            <a:endCxn id="39" idx="3"/>
          </p:cNvCxnSpPr>
          <p:nvPr/>
        </p:nvCxnSpPr>
        <p:spPr>
          <a:xfrm rot="5400000" flipH="1" flipV="1">
            <a:off x="5092335" y="4253218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/>
          <p:cNvCxnSpPr>
            <a:stCxn id="39" idx="6"/>
            <a:endCxn id="40" idx="1"/>
          </p:cNvCxnSpPr>
          <p:nvPr/>
        </p:nvCxnSpPr>
        <p:spPr>
          <a:xfrm>
            <a:off x="5930462" y="4126932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>
            <a:stCxn id="42" idx="1"/>
            <a:endCxn id="37" idx="5"/>
          </p:cNvCxnSpPr>
          <p:nvPr/>
        </p:nvCxnSpPr>
        <p:spPr>
          <a:xfrm flipH="1" flipV="1">
            <a:off x="5092335" y="5039036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7"/>
          <p:cNvCxnSpPr>
            <a:stCxn id="42" idx="6"/>
            <a:endCxn id="41" idx="3"/>
          </p:cNvCxnSpPr>
          <p:nvPr/>
        </p:nvCxnSpPr>
        <p:spPr>
          <a:xfrm flipV="1">
            <a:off x="5930462" y="5467664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0"/>
          <p:cNvCxnSpPr>
            <a:stCxn id="41" idx="0"/>
            <a:endCxn id="40" idx="4"/>
          </p:cNvCxnSpPr>
          <p:nvPr/>
        </p:nvCxnSpPr>
        <p:spPr>
          <a:xfrm flipV="1">
            <a:off x="6823437" y="4519841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2"/>
          <p:cNvSpPr txBox="1"/>
          <p:nvPr/>
        </p:nvSpPr>
        <p:spPr>
          <a:xfrm>
            <a:off x="1332780" y="5391917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sp>
        <p:nvSpPr>
          <p:cNvPr id="53" name="TextBox 53"/>
          <p:cNvSpPr txBox="1"/>
          <p:nvPr/>
        </p:nvSpPr>
        <p:spPr>
          <a:xfrm>
            <a:off x="5437236" y="4527821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4" name="TextBox 29"/>
          <p:cNvSpPr txBox="1"/>
          <p:nvPr/>
        </p:nvSpPr>
        <p:spPr>
          <a:xfrm>
            <a:off x="6353547" y="41696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55" name="TextBox 30"/>
          <p:cNvSpPr txBox="1"/>
          <p:nvPr/>
        </p:nvSpPr>
        <p:spPr>
          <a:xfrm>
            <a:off x="6287652" y="503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56" name="TextBox 32"/>
          <p:cNvSpPr txBox="1"/>
          <p:nvPr/>
        </p:nvSpPr>
        <p:spPr>
          <a:xfrm>
            <a:off x="2772940" y="575195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57" name="Straight Arrow Connector 33"/>
          <p:cNvCxnSpPr/>
          <p:nvPr/>
        </p:nvCxnSpPr>
        <p:spPr>
          <a:xfrm flipV="1">
            <a:off x="3997076" y="5103885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8"/>
          <p:cNvCxnSpPr/>
          <p:nvPr/>
        </p:nvCxnSpPr>
        <p:spPr>
          <a:xfrm flipV="1">
            <a:off x="6933636" y="3869746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8"/>
          <p:cNvCxnSpPr/>
          <p:nvPr/>
        </p:nvCxnSpPr>
        <p:spPr>
          <a:xfrm>
            <a:off x="6949723" y="5467664"/>
            <a:ext cx="428628" cy="35630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8"/>
          <p:cNvCxnSpPr/>
          <p:nvPr/>
        </p:nvCxnSpPr>
        <p:spPr>
          <a:xfrm>
            <a:off x="4494862" y="4269240"/>
            <a:ext cx="344901" cy="517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ihandform 7"/>
          <p:cNvSpPr/>
          <p:nvPr/>
        </p:nvSpPr>
        <p:spPr>
          <a:xfrm>
            <a:off x="4971617" y="5161854"/>
            <a:ext cx="1778466" cy="826383"/>
          </a:xfrm>
          <a:custGeom>
            <a:avLst/>
            <a:gdLst>
              <a:gd name="connsiteX0" fmla="*/ 0 w 1778466"/>
              <a:gd name="connsiteY0" fmla="*/ 0 h 826383"/>
              <a:gd name="connsiteX1" fmla="*/ 683703 w 1778466"/>
              <a:gd name="connsiteY1" fmla="*/ 813732 h 826383"/>
              <a:gd name="connsiteX2" fmla="*/ 1778466 w 1778466"/>
              <a:gd name="connsiteY2" fmla="*/ 419449 h 82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8466" h="826383">
                <a:moveTo>
                  <a:pt x="0" y="0"/>
                </a:moveTo>
                <a:cubicBezTo>
                  <a:pt x="193646" y="371912"/>
                  <a:pt x="387292" y="743824"/>
                  <a:pt x="683703" y="813732"/>
                </a:cubicBezTo>
                <a:cubicBezTo>
                  <a:pt x="980114" y="883640"/>
                  <a:pt x="1379290" y="651544"/>
                  <a:pt x="1778466" y="419449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Straight Connector 28"/>
          <p:cNvCxnSpPr>
            <a:endCxn id="39" idx="1"/>
          </p:cNvCxnSpPr>
          <p:nvPr/>
        </p:nvCxnSpPr>
        <p:spPr>
          <a:xfrm>
            <a:off x="5437236" y="3567314"/>
            <a:ext cx="188345" cy="4333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28"/>
          <p:cNvCxnSpPr/>
          <p:nvPr/>
        </p:nvCxnSpPr>
        <p:spPr>
          <a:xfrm flipH="1">
            <a:off x="5576307" y="5805725"/>
            <a:ext cx="120674" cy="4883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8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err="1" smtClean="0">
                <a:solidFill>
                  <a:schemeClr val="accent2"/>
                </a:solidFill>
              </a:rPr>
              <a:t>Example</a:t>
            </a:r>
            <a:r>
              <a:rPr lang="de-DE" sz="2400" dirty="0" smtClean="0">
                <a:solidFill>
                  <a:schemeClr val="accent2"/>
                </a:solidFill>
              </a:rPr>
              <a:t>: </a:t>
            </a:r>
            <a:r>
              <a:rPr lang="de-DE" sz="2400" dirty="0" err="1" smtClean="0"/>
              <a:t>case</a:t>
            </a:r>
            <a:r>
              <a:rPr lang="de-DE" sz="2400" dirty="0" smtClean="0"/>
              <a:t> 5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57</a:t>
            </a:fld>
            <a:endParaRPr lang="de-DE"/>
          </a:p>
        </p:txBody>
      </p:sp>
      <p:sp>
        <p:nvSpPr>
          <p:cNvPr id="20" name="Oval 47"/>
          <p:cNvSpPr/>
          <p:nvPr/>
        </p:nvSpPr>
        <p:spPr>
          <a:xfrm>
            <a:off x="4716016" y="3734023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6"/>
          <p:cNvSpPr/>
          <p:nvPr/>
        </p:nvSpPr>
        <p:spPr>
          <a:xfrm>
            <a:off x="1358430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Oval 7"/>
          <p:cNvSpPr/>
          <p:nvPr/>
        </p:nvSpPr>
        <p:spPr>
          <a:xfrm>
            <a:off x="2215686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Oval 8"/>
          <p:cNvSpPr/>
          <p:nvPr/>
        </p:nvSpPr>
        <p:spPr>
          <a:xfrm>
            <a:off x="3072942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Oval 9"/>
          <p:cNvSpPr/>
          <p:nvPr/>
        </p:nvSpPr>
        <p:spPr>
          <a:xfrm>
            <a:off x="3930198" y="473415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Oval 10"/>
          <p:cNvSpPr/>
          <p:nvPr/>
        </p:nvSpPr>
        <p:spPr>
          <a:xfrm>
            <a:off x="4787454" y="4734155"/>
            <a:ext cx="357190" cy="35719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Oval 11"/>
          <p:cNvSpPr/>
          <p:nvPr/>
        </p:nvSpPr>
        <p:spPr>
          <a:xfrm>
            <a:off x="5573272" y="394833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Oval 12"/>
          <p:cNvSpPr/>
          <p:nvPr/>
        </p:nvSpPr>
        <p:spPr>
          <a:xfrm>
            <a:off x="6644842" y="4162651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Oval 13"/>
          <p:cNvSpPr/>
          <p:nvPr/>
        </p:nvSpPr>
        <p:spPr>
          <a:xfrm>
            <a:off x="6644842" y="516278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42" name="Oval 14"/>
          <p:cNvSpPr/>
          <p:nvPr/>
        </p:nvSpPr>
        <p:spPr>
          <a:xfrm>
            <a:off x="5573272" y="544853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43" name="Straight Connector 15"/>
          <p:cNvCxnSpPr>
            <a:stCxn id="23" idx="6"/>
            <a:endCxn id="26" idx="2"/>
          </p:cNvCxnSpPr>
          <p:nvPr/>
        </p:nvCxnSpPr>
        <p:spPr>
          <a:xfrm>
            <a:off x="1715620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8"/>
          <p:cNvCxnSpPr>
            <a:stCxn id="26" idx="6"/>
            <a:endCxn id="31" idx="2"/>
          </p:cNvCxnSpPr>
          <p:nvPr/>
        </p:nvCxnSpPr>
        <p:spPr>
          <a:xfrm>
            <a:off x="2572876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22"/>
          <p:cNvCxnSpPr>
            <a:stCxn id="31" idx="6"/>
            <a:endCxn id="36" idx="2"/>
          </p:cNvCxnSpPr>
          <p:nvPr/>
        </p:nvCxnSpPr>
        <p:spPr>
          <a:xfrm>
            <a:off x="3430132" y="4912750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5"/>
          <p:cNvCxnSpPr>
            <a:stCxn id="36" idx="6"/>
            <a:endCxn id="37" idx="2"/>
          </p:cNvCxnSpPr>
          <p:nvPr/>
        </p:nvCxnSpPr>
        <p:spPr>
          <a:xfrm>
            <a:off x="4287388" y="4912750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28"/>
          <p:cNvCxnSpPr>
            <a:stCxn id="37" idx="7"/>
            <a:endCxn id="39" idx="3"/>
          </p:cNvCxnSpPr>
          <p:nvPr/>
        </p:nvCxnSpPr>
        <p:spPr>
          <a:xfrm rot="5400000" flipH="1" flipV="1">
            <a:off x="5092335" y="4253218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31"/>
          <p:cNvCxnSpPr>
            <a:stCxn id="39" idx="6"/>
            <a:endCxn id="40" idx="1"/>
          </p:cNvCxnSpPr>
          <p:nvPr/>
        </p:nvCxnSpPr>
        <p:spPr>
          <a:xfrm>
            <a:off x="5930462" y="4126932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4"/>
          <p:cNvCxnSpPr>
            <a:stCxn id="42" idx="1"/>
            <a:endCxn id="37" idx="5"/>
          </p:cNvCxnSpPr>
          <p:nvPr/>
        </p:nvCxnSpPr>
        <p:spPr>
          <a:xfrm flipH="1" flipV="1">
            <a:off x="5092335" y="5039036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37"/>
          <p:cNvCxnSpPr>
            <a:stCxn id="42" idx="6"/>
            <a:endCxn id="41" idx="3"/>
          </p:cNvCxnSpPr>
          <p:nvPr/>
        </p:nvCxnSpPr>
        <p:spPr>
          <a:xfrm flipV="1">
            <a:off x="5930462" y="5467664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40"/>
          <p:cNvCxnSpPr>
            <a:stCxn id="41" idx="0"/>
            <a:endCxn id="40" idx="4"/>
          </p:cNvCxnSpPr>
          <p:nvPr/>
        </p:nvCxnSpPr>
        <p:spPr>
          <a:xfrm flipV="1">
            <a:off x="6823437" y="4519841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2"/>
          <p:cNvSpPr txBox="1"/>
          <p:nvPr/>
        </p:nvSpPr>
        <p:spPr>
          <a:xfrm>
            <a:off x="1332780" y="5391917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o: outer, i: inner</a:t>
            </a:r>
            <a:endParaRPr lang="de-DE" dirty="0"/>
          </a:p>
        </p:txBody>
      </p:sp>
      <p:sp>
        <p:nvSpPr>
          <p:cNvPr id="53" name="TextBox 53"/>
          <p:cNvSpPr txBox="1"/>
          <p:nvPr/>
        </p:nvSpPr>
        <p:spPr>
          <a:xfrm>
            <a:off x="5437236" y="4527821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54" name="TextBox 29"/>
          <p:cNvSpPr txBox="1"/>
          <p:nvPr/>
        </p:nvSpPr>
        <p:spPr>
          <a:xfrm>
            <a:off x="6353547" y="41696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55" name="TextBox 30"/>
          <p:cNvSpPr txBox="1"/>
          <p:nvPr/>
        </p:nvSpPr>
        <p:spPr>
          <a:xfrm>
            <a:off x="6287652" y="50388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56" name="TextBox 32"/>
          <p:cNvSpPr txBox="1"/>
          <p:nvPr/>
        </p:nvSpPr>
        <p:spPr>
          <a:xfrm>
            <a:off x="2772940" y="575195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57" name="Straight Arrow Connector 33"/>
          <p:cNvCxnSpPr/>
          <p:nvPr/>
        </p:nvCxnSpPr>
        <p:spPr>
          <a:xfrm flipV="1">
            <a:off x="3997076" y="5103885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8"/>
          <p:cNvCxnSpPr/>
          <p:nvPr/>
        </p:nvCxnSpPr>
        <p:spPr>
          <a:xfrm flipV="1">
            <a:off x="6933636" y="3869746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8"/>
          <p:cNvCxnSpPr/>
          <p:nvPr/>
        </p:nvCxnSpPr>
        <p:spPr>
          <a:xfrm>
            <a:off x="6949723" y="5467664"/>
            <a:ext cx="428628" cy="35630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8"/>
          <p:cNvCxnSpPr/>
          <p:nvPr/>
        </p:nvCxnSpPr>
        <p:spPr>
          <a:xfrm>
            <a:off x="4494862" y="4269240"/>
            <a:ext cx="344901" cy="5172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8"/>
          <p:cNvCxnSpPr>
            <a:endCxn id="39" idx="1"/>
          </p:cNvCxnSpPr>
          <p:nvPr/>
        </p:nvCxnSpPr>
        <p:spPr>
          <a:xfrm>
            <a:off x="5437236" y="3567314"/>
            <a:ext cx="188345" cy="4333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28"/>
          <p:cNvCxnSpPr/>
          <p:nvPr/>
        </p:nvCxnSpPr>
        <p:spPr>
          <a:xfrm flipH="1">
            <a:off x="5576307" y="5805725"/>
            <a:ext cx="120674" cy="48834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4989443" y="3789987"/>
            <a:ext cx="2300309" cy="2118826"/>
          </a:xfrm>
          <a:custGeom>
            <a:avLst/>
            <a:gdLst>
              <a:gd name="connsiteX0" fmla="*/ 0 w 2300309"/>
              <a:gd name="connsiteY0" fmla="*/ 836678 h 2118826"/>
              <a:gd name="connsiteX1" fmla="*/ 606287 w 2300309"/>
              <a:gd name="connsiteY1" fmla="*/ 46517 h 2118826"/>
              <a:gd name="connsiteX2" fmla="*/ 2141883 w 2300309"/>
              <a:gd name="connsiteY2" fmla="*/ 275117 h 2118826"/>
              <a:gd name="connsiteX3" fmla="*/ 2117035 w 2300309"/>
              <a:gd name="connsiteY3" fmla="*/ 1775926 h 2118826"/>
              <a:gd name="connsiteX4" fmla="*/ 954157 w 2300309"/>
              <a:gd name="connsiteY4" fmla="*/ 2118826 h 21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0309" h="2118826">
                <a:moveTo>
                  <a:pt x="0" y="836678"/>
                </a:moveTo>
                <a:cubicBezTo>
                  <a:pt x="124653" y="488394"/>
                  <a:pt x="249307" y="140110"/>
                  <a:pt x="606287" y="46517"/>
                </a:cubicBezTo>
                <a:cubicBezTo>
                  <a:pt x="963267" y="-47076"/>
                  <a:pt x="1890092" y="-13118"/>
                  <a:pt x="2141883" y="275117"/>
                </a:cubicBezTo>
                <a:cubicBezTo>
                  <a:pt x="2393674" y="563352"/>
                  <a:pt x="2314989" y="1468641"/>
                  <a:pt x="2117035" y="1775926"/>
                </a:cubicBezTo>
                <a:cubicBezTo>
                  <a:pt x="1919081" y="2083211"/>
                  <a:pt x="1436619" y="2101018"/>
                  <a:pt x="954157" y="2118826"/>
                </a:cubicBezTo>
              </a:path>
            </a:pathLst>
          </a:custGeom>
          <a:noFill/>
          <a:ln>
            <a:solidFill>
              <a:srgbClr val="00B0F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4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accent2"/>
                </a:solidFill>
              </a:rPr>
              <a:t>Invariant: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contracted</a:t>
            </a:r>
            <a:r>
              <a:rPr lang="de-DE" sz="2400" dirty="0" smtClean="0"/>
              <a:t> </a:t>
            </a:r>
            <a:r>
              <a:rPr lang="de-DE" sz="2400" dirty="0" err="1" smtClean="0"/>
              <a:t>node</a:t>
            </a:r>
            <a:r>
              <a:rPr lang="de-DE" sz="2400" dirty="0" smtClean="0"/>
              <a:t>,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smtClean="0">
                <a:solidFill>
                  <a:srgbClr val="FF0000"/>
                </a:solidFill>
              </a:rPr>
              <a:t>internal</a:t>
            </a:r>
            <a:r>
              <a:rPr lang="de-DE" sz="2400" dirty="0" smtClean="0"/>
              <a:t> </a:t>
            </a:r>
            <a:r>
              <a:rPr lang="de-DE" sz="2400" dirty="0" err="1" smtClean="0"/>
              <a:t>alternating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any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edges</a:t>
            </a:r>
            <a:r>
              <a:rPr lang="de-DE" sz="2400" dirty="0" smtClean="0"/>
              <a:t>,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non-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ending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a </a:t>
            </a:r>
            <a:r>
              <a:rPr lang="de-DE" sz="2400" dirty="0" err="1" smtClean="0"/>
              <a:t>matched</a:t>
            </a:r>
            <a:r>
              <a:rPr lang="de-DE" sz="2400" dirty="0" smtClean="0"/>
              <a:t> </a:t>
            </a:r>
            <a:r>
              <a:rPr lang="de-DE" sz="2400" dirty="0" err="1" smtClean="0"/>
              <a:t>edge</a:t>
            </a:r>
            <a:r>
              <a:rPr lang="de-DE" sz="2400" dirty="0" smtClean="0"/>
              <a:t>.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2400" dirty="0" smtClean="0"/>
              <a:t>The </a:t>
            </a:r>
            <a:r>
              <a:rPr lang="de-DE" sz="2400" dirty="0" err="1" smtClean="0"/>
              <a:t>base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blossom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also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starting</a:t>
            </a:r>
            <a:r>
              <a:rPr lang="de-DE" sz="2400" dirty="0" smtClean="0"/>
              <a:t> </a:t>
            </a:r>
            <a:r>
              <a:rPr lang="de-DE" sz="2400" dirty="0" err="1" smtClean="0"/>
              <a:t>point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an </a:t>
            </a:r>
            <a:r>
              <a:rPr lang="de-DE" sz="2400" dirty="0" err="1" smtClean="0"/>
              <a:t>augmenting</a:t>
            </a:r>
            <a:r>
              <a:rPr lang="de-DE" sz="2400" dirty="0" smtClean="0"/>
              <a:t> </a:t>
            </a:r>
            <a:r>
              <a:rPr lang="de-DE" sz="2400" dirty="0" err="1" smtClean="0"/>
              <a:t>path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5B02-A835-433A-AD40-ACD0E996533C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58</a:t>
            </a:fld>
            <a:endParaRPr lang="de-DE"/>
          </a:p>
        </p:txBody>
      </p:sp>
      <p:sp>
        <p:nvSpPr>
          <p:cNvPr id="61" name="Oval 47"/>
          <p:cNvSpPr/>
          <p:nvPr/>
        </p:nvSpPr>
        <p:spPr>
          <a:xfrm>
            <a:off x="3376594" y="3645024"/>
            <a:ext cx="2643206" cy="235745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10"/>
          <p:cNvSpPr/>
          <p:nvPr/>
        </p:nvSpPr>
        <p:spPr>
          <a:xfrm>
            <a:off x="3448032" y="4645156"/>
            <a:ext cx="357190" cy="35719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7" name="Oval 11"/>
          <p:cNvSpPr/>
          <p:nvPr/>
        </p:nvSpPr>
        <p:spPr>
          <a:xfrm>
            <a:off x="4233850" y="385933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8" name="Oval 12"/>
          <p:cNvSpPr/>
          <p:nvPr/>
        </p:nvSpPr>
        <p:spPr>
          <a:xfrm>
            <a:off x="5305420" y="407365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9" name="Oval 13"/>
          <p:cNvSpPr/>
          <p:nvPr/>
        </p:nvSpPr>
        <p:spPr>
          <a:xfrm>
            <a:off x="5305420" y="507378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0" name="Oval 14"/>
          <p:cNvSpPr/>
          <p:nvPr/>
        </p:nvSpPr>
        <p:spPr>
          <a:xfrm>
            <a:off x="4233850" y="535953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75" name="Straight Connector 28"/>
          <p:cNvCxnSpPr>
            <a:stCxn id="66" idx="7"/>
            <a:endCxn id="67" idx="3"/>
          </p:cNvCxnSpPr>
          <p:nvPr/>
        </p:nvCxnSpPr>
        <p:spPr>
          <a:xfrm rot="5400000" flipH="1" flipV="1">
            <a:off x="3752913" y="4164219"/>
            <a:ext cx="533246" cy="53324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31"/>
          <p:cNvCxnSpPr>
            <a:stCxn id="67" idx="6"/>
            <a:endCxn id="68" idx="1"/>
          </p:cNvCxnSpPr>
          <p:nvPr/>
        </p:nvCxnSpPr>
        <p:spPr>
          <a:xfrm>
            <a:off x="4591040" y="4037933"/>
            <a:ext cx="766689" cy="8802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34"/>
          <p:cNvCxnSpPr>
            <a:stCxn id="70" idx="1"/>
            <a:endCxn id="66" idx="5"/>
          </p:cNvCxnSpPr>
          <p:nvPr/>
        </p:nvCxnSpPr>
        <p:spPr>
          <a:xfrm flipH="1" flipV="1">
            <a:off x="3752913" y="4950037"/>
            <a:ext cx="533246" cy="4618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37"/>
          <p:cNvCxnSpPr>
            <a:stCxn id="70" idx="6"/>
            <a:endCxn id="69" idx="3"/>
          </p:cNvCxnSpPr>
          <p:nvPr/>
        </p:nvCxnSpPr>
        <p:spPr>
          <a:xfrm flipV="1">
            <a:off x="4591040" y="5378665"/>
            <a:ext cx="766689" cy="159466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40"/>
          <p:cNvCxnSpPr>
            <a:stCxn id="69" idx="0"/>
            <a:endCxn id="68" idx="4"/>
          </p:cNvCxnSpPr>
          <p:nvPr/>
        </p:nvCxnSpPr>
        <p:spPr>
          <a:xfrm flipV="1">
            <a:off x="5484015" y="4430842"/>
            <a:ext cx="0" cy="642942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53"/>
          <p:cNvSpPr txBox="1"/>
          <p:nvPr/>
        </p:nvSpPr>
        <p:spPr>
          <a:xfrm>
            <a:off x="4097814" y="4438822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blossom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82" name="TextBox 29"/>
          <p:cNvSpPr txBox="1"/>
          <p:nvPr/>
        </p:nvSpPr>
        <p:spPr>
          <a:xfrm>
            <a:off x="5014125" y="40806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</a:t>
            </a:r>
            <a:endParaRPr lang="de-DE" dirty="0"/>
          </a:p>
        </p:txBody>
      </p:sp>
      <p:sp>
        <p:nvSpPr>
          <p:cNvPr id="83" name="TextBox 30"/>
          <p:cNvSpPr txBox="1"/>
          <p:nvPr/>
        </p:nvSpPr>
        <p:spPr>
          <a:xfrm>
            <a:off x="4948230" y="49498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84" name="TextBox 32"/>
          <p:cNvSpPr txBox="1"/>
          <p:nvPr/>
        </p:nvSpPr>
        <p:spPr>
          <a:xfrm>
            <a:off x="1433518" y="566295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base </a:t>
            </a:r>
            <a:r>
              <a:rPr lang="de-DE" dirty="0" smtClean="0"/>
              <a:t>of blossom</a:t>
            </a:r>
            <a:endParaRPr lang="de-DE" dirty="0"/>
          </a:p>
        </p:txBody>
      </p:sp>
      <p:cxnSp>
        <p:nvCxnSpPr>
          <p:cNvPr id="85" name="Straight Arrow Connector 33"/>
          <p:cNvCxnSpPr/>
          <p:nvPr/>
        </p:nvCxnSpPr>
        <p:spPr>
          <a:xfrm flipV="1">
            <a:off x="2657654" y="5014886"/>
            <a:ext cx="864096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28"/>
          <p:cNvCxnSpPr/>
          <p:nvPr/>
        </p:nvCxnSpPr>
        <p:spPr>
          <a:xfrm flipV="1">
            <a:off x="5594214" y="3780747"/>
            <a:ext cx="370506" cy="34495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28"/>
          <p:cNvCxnSpPr/>
          <p:nvPr/>
        </p:nvCxnSpPr>
        <p:spPr>
          <a:xfrm>
            <a:off x="5610301" y="5378665"/>
            <a:ext cx="428628" cy="35630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ihandform 89"/>
          <p:cNvSpPr/>
          <p:nvPr/>
        </p:nvSpPr>
        <p:spPr>
          <a:xfrm>
            <a:off x="3632195" y="5072855"/>
            <a:ext cx="1778466" cy="826383"/>
          </a:xfrm>
          <a:custGeom>
            <a:avLst/>
            <a:gdLst>
              <a:gd name="connsiteX0" fmla="*/ 0 w 1778466"/>
              <a:gd name="connsiteY0" fmla="*/ 0 h 826383"/>
              <a:gd name="connsiteX1" fmla="*/ 683703 w 1778466"/>
              <a:gd name="connsiteY1" fmla="*/ 813732 h 826383"/>
              <a:gd name="connsiteX2" fmla="*/ 1778466 w 1778466"/>
              <a:gd name="connsiteY2" fmla="*/ 419449 h 82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8466" h="826383">
                <a:moveTo>
                  <a:pt x="0" y="0"/>
                </a:moveTo>
                <a:cubicBezTo>
                  <a:pt x="193646" y="371912"/>
                  <a:pt x="387292" y="743824"/>
                  <a:pt x="683703" y="813732"/>
                </a:cubicBezTo>
                <a:cubicBezTo>
                  <a:pt x="980114" y="883640"/>
                  <a:pt x="1379290" y="651544"/>
                  <a:pt x="1778466" y="419449"/>
                </a:cubicBezTo>
              </a:path>
            </a:pathLst>
          </a:custGeom>
          <a:noFill/>
          <a:ln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7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val 97"/>
          <p:cNvSpPr/>
          <p:nvPr/>
        </p:nvSpPr>
        <p:spPr>
          <a:xfrm>
            <a:off x="4929190" y="4929198"/>
            <a:ext cx="2357454" cy="157163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Example: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r>
              <a:rPr lang="de-DE" sz="2400" dirty="0" smtClean="0"/>
              <a:t>BFS from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/>
              <a:t> yields: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0234-BD1F-467F-9BD7-2F564002EDD9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59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17" idx="6"/>
            <a:endCxn id="23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11" idx="6"/>
            <a:endCxn id="3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0" idx="6"/>
            <a:endCxn id="4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3" idx="4"/>
            <a:endCxn id="40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1" idx="3"/>
            <a:endCxn id="4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714480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571736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42899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286248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9" idx="6"/>
            <a:endCxn id="60" idx="2"/>
          </p:cNvCxnSpPr>
          <p:nvPr/>
        </p:nvCxnSpPr>
        <p:spPr>
          <a:xfrm>
            <a:off x="2071670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0" idx="6"/>
            <a:endCxn id="61" idx="2"/>
          </p:cNvCxnSpPr>
          <p:nvPr/>
        </p:nvCxnSpPr>
        <p:spPr>
          <a:xfrm>
            <a:off x="2928926" y="5393545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6"/>
            <a:endCxn id="62" idx="2"/>
          </p:cNvCxnSpPr>
          <p:nvPr/>
        </p:nvCxnSpPr>
        <p:spPr>
          <a:xfrm>
            <a:off x="3786182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521494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6286512" y="521495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68" idx="6"/>
            <a:endCxn id="70" idx="2"/>
          </p:cNvCxnSpPr>
          <p:nvPr/>
        </p:nvCxnSpPr>
        <p:spPr>
          <a:xfrm>
            <a:off x="5572132" y="5393545"/>
            <a:ext cx="7143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3" idx="1"/>
            <a:endCxn id="68" idx="5"/>
          </p:cNvCxnSpPr>
          <p:nvPr/>
        </p:nvCxnSpPr>
        <p:spPr>
          <a:xfrm rot="16200000" flipV="1">
            <a:off x="5769856" y="5269798"/>
            <a:ext cx="461808" cy="961874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429388" y="592933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>
            <a:stCxn id="70" idx="4"/>
            <a:endCxn id="73" idx="0"/>
          </p:cNvCxnSpPr>
          <p:nvPr/>
        </p:nvCxnSpPr>
        <p:spPr>
          <a:xfrm rot="5400000">
            <a:off x="6429388" y="5750735"/>
            <a:ext cx="35719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2" idx="6"/>
            <a:endCxn id="68" idx="2"/>
          </p:cNvCxnSpPr>
          <p:nvPr/>
        </p:nvCxnSpPr>
        <p:spPr>
          <a:xfrm>
            <a:off x="4643438" y="5393545"/>
            <a:ext cx="57150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8" idx="7"/>
            <a:endCxn id="53" idx="2"/>
          </p:cNvCxnSpPr>
          <p:nvPr/>
        </p:nvCxnSpPr>
        <p:spPr>
          <a:xfrm flipV="1">
            <a:off x="5519823" y="4687715"/>
            <a:ext cx="924385" cy="5795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444208" y="450912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53" idx="6"/>
            <a:endCxn id="67" idx="2"/>
          </p:cNvCxnSpPr>
          <p:nvPr/>
        </p:nvCxnSpPr>
        <p:spPr>
          <a:xfrm>
            <a:off x="6801398" y="4687715"/>
            <a:ext cx="50690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308304" y="450912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4355976" y="5589240"/>
            <a:ext cx="86409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411760" y="58052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 of blossom</a:t>
            </a:r>
            <a:endParaRPr lang="de-DE" dirty="0"/>
          </a:p>
        </p:txBody>
      </p:sp>
      <p:cxnSp>
        <p:nvCxnSpPr>
          <p:cNvPr id="19" name="Straight Arrow Connector 18"/>
          <p:cNvCxnSpPr>
            <a:stCxn id="67" idx="4"/>
            <a:endCxn id="67" idx="4"/>
          </p:cNvCxnSpPr>
          <p:nvPr/>
        </p:nvCxnSpPr>
        <p:spPr>
          <a:xfrm>
            <a:off x="7486899" y="486631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786578" y="4929198"/>
            <a:ext cx="665742" cy="10200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149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Theorem 5.4: </a:t>
            </a:r>
            <a:r>
              <a:rPr lang="de-DE" dirty="0" smtClean="0"/>
              <a:t>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G=(V,E)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|V|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 smtClean="0"/>
              <a:t>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subgraph</a:t>
            </a:r>
            <a:r>
              <a:rPr lang="de-DE" dirty="0" smtClean="0"/>
              <a:t> </a:t>
            </a:r>
            <a:r>
              <a:rPr lang="de-DE" dirty="0" err="1" smtClean="0"/>
              <a:t>induced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V\S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|S|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(CC)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odd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Proof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r>
              <a:rPr lang="de-DE" dirty="0" smtClean="0"/>
              <a:t>„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⇒</a:t>
            </a:r>
            <a:r>
              <a:rPr lang="de-DE" dirty="0" smtClean="0"/>
              <a:t>“: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74DC-3D8A-48C0-9EEE-3968197517CB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7" name="TextBox 46"/>
          <p:cNvSpPr txBox="1"/>
          <p:nvPr/>
        </p:nvSpPr>
        <p:spPr>
          <a:xfrm>
            <a:off x="5429256" y="3357562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 </a:t>
            </a:r>
            <a:r>
              <a:rPr lang="de-DE" dirty="0" err="1" smtClean="0"/>
              <a:t>odd</a:t>
            </a:r>
            <a:r>
              <a:rPr lang="de-DE" dirty="0" smtClean="0"/>
              <a:t> CCs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 k&gt;|S|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4500562" y="3571876"/>
            <a:ext cx="857256" cy="142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V="1">
            <a:off x="5643570" y="3714752"/>
            <a:ext cx="571504" cy="357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786446" y="4286256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/>
              <a:t> </a:t>
            </a:r>
            <a:r>
              <a:rPr lang="de-DE" dirty="0" err="1" smtClean="0"/>
              <a:t>unmatched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nodes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4348" y="4786322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Not all     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matched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9" name="Oval 4"/>
          <p:cNvSpPr>
            <a:spLocks noChangeArrowheads="1"/>
          </p:cNvSpPr>
          <p:nvPr/>
        </p:nvSpPr>
        <p:spPr bwMode="auto">
          <a:xfrm>
            <a:off x="1547664" y="4869160"/>
            <a:ext cx="142876" cy="14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8" name="Group 37"/>
          <p:cNvGrpSpPr/>
          <p:nvPr/>
        </p:nvGrpSpPr>
        <p:grpSpPr>
          <a:xfrm>
            <a:off x="2285984" y="3500438"/>
            <a:ext cx="3429024" cy="2357454"/>
            <a:chOff x="2285984" y="3500438"/>
            <a:chExt cx="3429024" cy="2357454"/>
          </a:xfrm>
        </p:grpSpPr>
        <p:cxnSp>
          <p:nvCxnSpPr>
            <p:cNvPr id="32" name="Straight Arrow Connector 31"/>
            <p:cNvCxnSpPr>
              <a:endCxn id="13" idx="3"/>
            </p:cNvCxnSpPr>
            <p:nvPr/>
          </p:nvCxnSpPr>
          <p:spPr>
            <a:xfrm flipV="1">
              <a:off x="4572000" y="4416875"/>
              <a:ext cx="278880" cy="8369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500430" y="3500438"/>
              <a:ext cx="92869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accent4"/>
                  </a:solidFill>
                </a:rPr>
                <a:t>1</a:t>
              </a:r>
              <a:endParaRPr lang="de-DE" dirty="0">
                <a:solidFill>
                  <a:schemeClr val="accent4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357554" y="4214818"/>
              <a:ext cx="1285884" cy="9286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smtClean="0">
                  <a:solidFill>
                    <a:schemeClr val="accent4"/>
                  </a:solidFill>
                </a:rPr>
                <a:t>S</a:t>
              </a:r>
              <a:endParaRPr lang="de-DE" sz="3200" dirty="0">
                <a:solidFill>
                  <a:schemeClr val="accent4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714876" y="3929066"/>
              <a:ext cx="92869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accent4"/>
                  </a:solidFill>
                </a:rPr>
                <a:t>2</a:t>
              </a:r>
              <a:endParaRPr lang="de-DE" dirty="0">
                <a:solidFill>
                  <a:schemeClr val="accent4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786314" y="4857760"/>
              <a:ext cx="92869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accent4"/>
                  </a:solidFill>
                </a:rPr>
                <a:t>3</a:t>
              </a:r>
              <a:endParaRPr lang="de-DE" dirty="0">
                <a:solidFill>
                  <a:schemeClr val="accent4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714744" y="5286388"/>
              <a:ext cx="92869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accent4"/>
                  </a:solidFill>
                </a:rPr>
                <a:t>4</a:t>
              </a:r>
              <a:endParaRPr lang="de-DE" dirty="0">
                <a:solidFill>
                  <a:schemeClr val="accent4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285984" y="3929066"/>
              <a:ext cx="92869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accent4"/>
                  </a:solidFill>
                </a:rPr>
                <a:t>k</a:t>
              </a:r>
              <a:endParaRPr lang="de-DE" dirty="0">
                <a:solidFill>
                  <a:schemeClr val="accent4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4071934" y="3857628"/>
              <a:ext cx="142876" cy="14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4786314" y="4143380"/>
              <a:ext cx="142876" cy="14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4857752" y="5072074"/>
              <a:ext cx="142876" cy="14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3929058" y="5357826"/>
              <a:ext cx="142876" cy="14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3000364" y="4071942"/>
              <a:ext cx="142876" cy="14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3714744" y="4143380"/>
              <a:ext cx="14287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 flipV="1">
              <a:off x="4107653" y="4107661"/>
              <a:ext cx="142876" cy="7143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2" idx="0"/>
            </p:cNvCxnSpPr>
            <p:nvPr/>
          </p:nvCxnSpPr>
          <p:spPr>
            <a:xfrm rot="5400000" flipH="1" flipV="1">
              <a:off x="3929058" y="4143380"/>
              <a:ext cx="14287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2" idx="7"/>
              <a:endCxn id="13" idx="2"/>
            </p:cNvCxnSpPr>
            <p:nvPr/>
          </p:nvCxnSpPr>
          <p:spPr>
            <a:xfrm rot="5400000" flipH="1" flipV="1">
              <a:off x="4516998" y="4152945"/>
              <a:ext cx="136004" cy="25975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572000" y="4857760"/>
              <a:ext cx="285752" cy="14287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500562" y="5000636"/>
              <a:ext cx="285752" cy="14287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15" idx="0"/>
            </p:cNvCxnSpPr>
            <p:nvPr/>
          </p:nvCxnSpPr>
          <p:spPr>
            <a:xfrm rot="16200000" flipH="1">
              <a:off x="4089795" y="5197092"/>
              <a:ext cx="142874" cy="35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5"/>
            </p:cNvCxnSpPr>
            <p:nvPr/>
          </p:nvCxnSpPr>
          <p:spPr>
            <a:xfrm rot="16200000" flipH="1">
              <a:off x="3158406" y="4337142"/>
              <a:ext cx="155134" cy="31459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3222973" y="4206524"/>
              <a:ext cx="155134" cy="31459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0800000">
              <a:off x="5000628" y="4286256"/>
              <a:ext cx="714380" cy="2857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10800000" flipV="1">
              <a:off x="5000628" y="4714884"/>
              <a:ext cx="714380" cy="35719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2696958">
              <a:off x="2920644" y="4690333"/>
              <a:ext cx="9813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smtClean="0"/>
                <a:t>. . . .</a:t>
              </a:r>
              <a:endParaRPr lang="de-DE" sz="3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3" grpId="0"/>
      <p:bldP spid="58" grpId="0"/>
      <p:bldP spid="5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val 97"/>
          <p:cNvSpPr/>
          <p:nvPr/>
        </p:nvSpPr>
        <p:spPr>
          <a:xfrm>
            <a:off x="5000628" y="4786322"/>
            <a:ext cx="2857520" cy="157163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Example: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r>
              <a:rPr lang="de-DE" sz="2400" dirty="0" smtClean="0"/>
              <a:t>BFS from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/>
              <a:t> yields: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90FF-56ED-4736-9ABE-60D9943D0664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60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17" idx="6"/>
            <a:endCxn id="23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11" idx="6"/>
            <a:endCxn id="3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0" idx="6"/>
            <a:endCxn id="4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3" idx="4"/>
            <a:endCxn id="40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1" idx="3"/>
            <a:endCxn id="4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714480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571736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42899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286248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9" idx="6"/>
            <a:endCxn id="60" idx="2"/>
          </p:cNvCxnSpPr>
          <p:nvPr/>
        </p:nvCxnSpPr>
        <p:spPr>
          <a:xfrm>
            <a:off x="2071670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0" idx="6"/>
            <a:endCxn id="61" idx="2"/>
          </p:cNvCxnSpPr>
          <p:nvPr/>
        </p:nvCxnSpPr>
        <p:spPr>
          <a:xfrm>
            <a:off x="2928926" y="5393545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6"/>
            <a:endCxn id="62" idx="2"/>
          </p:cNvCxnSpPr>
          <p:nvPr/>
        </p:nvCxnSpPr>
        <p:spPr>
          <a:xfrm>
            <a:off x="3786182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5214942" y="5214950"/>
            <a:ext cx="1214446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5,10,9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7143768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68" idx="6"/>
            <a:endCxn id="70" idx="2"/>
          </p:cNvCxnSpPr>
          <p:nvPr/>
        </p:nvCxnSpPr>
        <p:spPr>
          <a:xfrm>
            <a:off x="6429388" y="5393545"/>
            <a:ext cx="7143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3" idx="1"/>
            <a:endCxn id="68" idx="5"/>
          </p:cNvCxnSpPr>
          <p:nvPr/>
        </p:nvCxnSpPr>
        <p:spPr>
          <a:xfrm rot="16200000" flipV="1">
            <a:off x="6207151" y="5564216"/>
            <a:ext cx="461808" cy="373037"/>
          </a:xfrm>
          <a:prstGeom prst="line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572264" y="592933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>
            <a:stCxn id="70" idx="4"/>
            <a:endCxn id="73" idx="7"/>
          </p:cNvCxnSpPr>
          <p:nvPr/>
        </p:nvCxnSpPr>
        <p:spPr>
          <a:xfrm rot="5400000">
            <a:off x="6895005" y="5554280"/>
            <a:ext cx="409499" cy="445218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2" idx="6"/>
            <a:endCxn id="68" idx="2"/>
          </p:cNvCxnSpPr>
          <p:nvPr/>
        </p:nvCxnSpPr>
        <p:spPr>
          <a:xfrm>
            <a:off x="4643438" y="5393545"/>
            <a:ext cx="57150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012160" y="4581128"/>
            <a:ext cx="360040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40152" y="4221088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 of blossom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Example: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r>
              <a:rPr lang="de-DE" sz="2400" dirty="0" smtClean="0"/>
              <a:t>BFS from node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 smtClean="0"/>
              <a:t> yields: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D6D9-4DD5-470E-AA98-75836EA0B09B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61</a:t>
            </a:fld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17" idx="6"/>
            <a:endCxn id="23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11" idx="6"/>
            <a:endCxn id="3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0" idx="6"/>
            <a:endCxn id="4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3" idx="4"/>
            <a:endCxn id="40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1" idx="3"/>
            <a:endCxn id="4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214414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071670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2928926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378618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9" idx="6"/>
            <a:endCxn id="60" idx="2"/>
          </p:cNvCxnSpPr>
          <p:nvPr/>
        </p:nvCxnSpPr>
        <p:spPr>
          <a:xfrm>
            <a:off x="1571604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0" idx="6"/>
            <a:endCxn id="61" idx="2"/>
          </p:cNvCxnSpPr>
          <p:nvPr/>
        </p:nvCxnSpPr>
        <p:spPr>
          <a:xfrm>
            <a:off x="2428860" y="5393545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6"/>
            <a:endCxn id="62" idx="2"/>
          </p:cNvCxnSpPr>
          <p:nvPr/>
        </p:nvCxnSpPr>
        <p:spPr>
          <a:xfrm>
            <a:off x="3286116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714876" y="5214950"/>
            <a:ext cx="178595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5,6,8,10,9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700089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>
            <a:stCxn id="68" idx="6"/>
            <a:endCxn id="70" idx="2"/>
          </p:cNvCxnSpPr>
          <p:nvPr/>
        </p:nvCxnSpPr>
        <p:spPr>
          <a:xfrm>
            <a:off x="6500826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2" idx="6"/>
            <a:endCxn id="68" idx="2"/>
          </p:cNvCxnSpPr>
          <p:nvPr/>
        </p:nvCxnSpPr>
        <p:spPr>
          <a:xfrm>
            <a:off x="4143372" y="5393545"/>
            <a:ext cx="571504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Example: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600" dirty="0" smtClean="0"/>
          </a:p>
          <a:p>
            <a:pPr>
              <a:buNone/>
            </a:pPr>
            <a:r>
              <a:rPr lang="de-DE" sz="2400" dirty="0" smtClean="0"/>
              <a:t>Unshrinking the nodes results in the following augm. path:</a:t>
            </a:r>
            <a:endParaRPr lang="de-D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6294-7423-4BE0-9066-17B2D6E33843}" type="datetime1">
              <a:rPr lang="de-DE" smtClean="0"/>
              <a:pPr/>
              <a:t>05.12.2018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62</a:t>
            </a:fld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17" idx="6"/>
            <a:endCxn id="23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11" idx="6"/>
            <a:endCxn id="3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0" idx="6"/>
            <a:endCxn id="4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3" idx="4"/>
            <a:endCxn id="40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1" idx="3"/>
            <a:endCxn id="4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00034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28585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2071670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857488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59" idx="6"/>
            <a:endCxn id="60" idx="2"/>
          </p:cNvCxnSpPr>
          <p:nvPr/>
        </p:nvCxnSpPr>
        <p:spPr>
          <a:xfrm>
            <a:off x="857224" y="5393545"/>
            <a:ext cx="4286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0" idx="6"/>
            <a:endCxn id="61" idx="2"/>
          </p:cNvCxnSpPr>
          <p:nvPr/>
        </p:nvCxnSpPr>
        <p:spPr>
          <a:xfrm>
            <a:off x="1643042" y="5393545"/>
            <a:ext cx="428628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6"/>
            <a:endCxn id="62" idx="2"/>
          </p:cNvCxnSpPr>
          <p:nvPr/>
        </p:nvCxnSpPr>
        <p:spPr>
          <a:xfrm>
            <a:off x="2428860" y="5393545"/>
            <a:ext cx="4286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2" idx="6"/>
            <a:endCxn id="43" idx="2"/>
          </p:cNvCxnSpPr>
          <p:nvPr/>
        </p:nvCxnSpPr>
        <p:spPr>
          <a:xfrm>
            <a:off x="3214678" y="5393545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714744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500562" y="521495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3" idx="6"/>
            <a:endCxn id="47" idx="2"/>
          </p:cNvCxnSpPr>
          <p:nvPr/>
        </p:nvCxnSpPr>
        <p:spPr>
          <a:xfrm>
            <a:off x="4071934" y="5393545"/>
            <a:ext cx="4286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7" idx="6"/>
            <a:endCxn id="53" idx="2"/>
          </p:cNvCxnSpPr>
          <p:nvPr/>
        </p:nvCxnSpPr>
        <p:spPr>
          <a:xfrm>
            <a:off x="5143504" y="5393545"/>
            <a:ext cx="428628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572132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429388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>
            <a:stCxn id="53" idx="6"/>
            <a:endCxn id="58" idx="2"/>
          </p:cNvCxnSpPr>
          <p:nvPr/>
        </p:nvCxnSpPr>
        <p:spPr>
          <a:xfrm>
            <a:off x="5929322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8" idx="6"/>
            <a:endCxn id="73" idx="2"/>
          </p:cNvCxnSpPr>
          <p:nvPr/>
        </p:nvCxnSpPr>
        <p:spPr>
          <a:xfrm>
            <a:off x="6786578" y="5393545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7286644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8143900" y="521495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01" name="Straight Connector 100"/>
          <p:cNvCxnSpPr>
            <a:stCxn id="73" idx="6"/>
            <a:endCxn id="100" idx="2"/>
          </p:cNvCxnSpPr>
          <p:nvPr/>
        </p:nvCxnSpPr>
        <p:spPr>
          <a:xfrm>
            <a:off x="7643834" y="539354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Unshrinking: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Problem:</a:t>
            </a:r>
            <a:r>
              <a:rPr lang="de-DE" sz="2400" dirty="0" smtClean="0"/>
              <a:t> unshrink the blossoms to find augmenting path.</a:t>
            </a:r>
            <a:endParaRPr lang="de-DE" sz="2400" dirty="0"/>
          </a:p>
        </p:txBody>
      </p:sp>
      <p:sp>
        <p:nvSpPr>
          <p:cNvPr id="29" name="Oval 28"/>
          <p:cNvSpPr/>
          <p:nvPr/>
        </p:nvSpPr>
        <p:spPr>
          <a:xfrm>
            <a:off x="3635896" y="2708920"/>
            <a:ext cx="3456384" cy="187220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4499992" y="2852936"/>
            <a:ext cx="2304256" cy="165618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63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6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6"/>
            <a:endCxn id="18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11" idx="6"/>
            <a:endCxn id="2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3" idx="6"/>
            <a:endCxn id="2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8" idx="4"/>
            <a:endCxn id="23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3"/>
            <a:endCxn id="2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796136" y="2564904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36" y="22048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 of blossom</a:t>
            </a:r>
            <a:endParaRPr lang="de-DE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555776" y="3356992"/>
            <a:ext cx="57606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91680" y="371703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exit node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Unshrinking: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Solution:</a:t>
            </a:r>
            <a:r>
              <a:rPr lang="de-DE" sz="2400" dirty="0" smtClean="0"/>
              <a:t> recursively find an augmenting path from base of blossom to the exit node.</a:t>
            </a:r>
            <a:endParaRPr lang="de-DE" sz="2400" dirty="0"/>
          </a:p>
        </p:txBody>
      </p:sp>
      <p:sp>
        <p:nvSpPr>
          <p:cNvPr id="29" name="Oval 28"/>
          <p:cNvSpPr/>
          <p:nvPr/>
        </p:nvSpPr>
        <p:spPr>
          <a:xfrm>
            <a:off x="3635896" y="2708920"/>
            <a:ext cx="3456384" cy="187220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4499992" y="2852936"/>
            <a:ext cx="2304256" cy="165618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64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6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6"/>
            <a:endCxn id="18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11" idx="6"/>
            <a:endCxn id="2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3" idx="6"/>
            <a:endCxn id="2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8" idx="4"/>
            <a:endCxn id="23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3"/>
            <a:endCxn id="2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796136" y="2564904"/>
            <a:ext cx="14401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36" y="22048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 of blossom</a:t>
            </a:r>
            <a:endParaRPr lang="de-DE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2555776" y="3356992"/>
            <a:ext cx="57606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91680" y="371703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exit node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Unshrinking: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Solution:</a:t>
            </a:r>
            <a:r>
              <a:rPr lang="de-DE" sz="2400" dirty="0" smtClean="0"/>
              <a:t> recursively find an augmenting path from base of blossom to the exit node.</a:t>
            </a:r>
            <a:endParaRPr lang="de-DE" sz="2400" dirty="0"/>
          </a:p>
        </p:txBody>
      </p:sp>
      <p:sp>
        <p:nvSpPr>
          <p:cNvPr id="52" name="Oval 51"/>
          <p:cNvSpPr/>
          <p:nvPr/>
        </p:nvSpPr>
        <p:spPr>
          <a:xfrm>
            <a:off x="4499992" y="2852936"/>
            <a:ext cx="2304256" cy="165618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65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6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6"/>
            <a:endCxn id="18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11" idx="6"/>
            <a:endCxn id="2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3" idx="6"/>
            <a:endCxn id="2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8" idx="4"/>
            <a:endCxn id="23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3"/>
            <a:endCxn id="2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292080" y="2564904"/>
            <a:ext cx="648072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36" y="22048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 of blossom</a:t>
            </a:r>
            <a:endParaRPr lang="de-DE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275856" y="3933056"/>
            <a:ext cx="72008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23728" y="371703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exit node</a:t>
            </a:r>
            <a:endParaRPr lang="de-D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419872" y="3284984"/>
            <a:ext cx="792088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211960" y="3284984"/>
            <a:ext cx="0" cy="79208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211960" y="4077072"/>
            <a:ext cx="864096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Unshrinking: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1200" dirty="0" smtClean="0"/>
          </a:p>
          <a:p>
            <a:pPr>
              <a:buNone/>
            </a:pPr>
            <a:r>
              <a:rPr lang="de-DE" sz="2400" dirty="0" smtClean="0">
                <a:solidFill>
                  <a:schemeClr val="accent6"/>
                </a:solidFill>
              </a:rPr>
              <a:t>Solution:</a:t>
            </a:r>
            <a:r>
              <a:rPr lang="de-DE" sz="2400" dirty="0" smtClean="0"/>
              <a:t> recursively find an augmenting path from base of blossom to the exit node.</a:t>
            </a:r>
          </a:p>
          <a:p>
            <a:pPr>
              <a:buNone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Easy because only blossom edges need to be considered!</a:t>
            </a:r>
            <a:endParaRPr lang="de-DE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4923-AC04-4D86-A0BC-6ECE3C2A178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66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2357422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14678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7193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29190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29190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2714612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2"/>
          </p:cNvCxnSpPr>
          <p:nvPr/>
        </p:nvCxnSpPr>
        <p:spPr>
          <a:xfrm>
            <a:off x="3571868" y="2393149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6"/>
            <a:endCxn id="10" idx="2"/>
          </p:cNvCxnSpPr>
          <p:nvPr/>
        </p:nvCxnSpPr>
        <p:spPr>
          <a:xfrm>
            <a:off x="4429124" y="2393149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4"/>
            <a:endCxn id="11" idx="0"/>
          </p:cNvCxnSpPr>
          <p:nvPr/>
        </p:nvCxnSpPr>
        <p:spPr>
          <a:xfrm rot="5400000">
            <a:off x="4857752" y="2821777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14678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6" idx="0"/>
            <a:endCxn id="8" idx="4"/>
          </p:cNvCxnSpPr>
          <p:nvPr/>
        </p:nvCxnSpPr>
        <p:spPr>
          <a:xfrm rot="5400000" flipH="1" flipV="1">
            <a:off x="3143240" y="2821777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071934" y="307181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6"/>
            <a:endCxn id="18" idx="2"/>
          </p:cNvCxnSpPr>
          <p:nvPr/>
        </p:nvCxnSpPr>
        <p:spPr>
          <a:xfrm>
            <a:off x="3571868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6"/>
            <a:endCxn id="11" idx="2"/>
          </p:cNvCxnSpPr>
          <p:nvPr/>
        </p:nvCxnSpPr>
        <p:spPr>
          <a:xfrm>
            <a:off x="4429124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86446" y="3071810"/>
            <a:ext cx="64294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11" idx="6"/>
            <a:endCxn id="21" idx="2"/>
          </p:cNvCxnSpPr>
          <p:nvPr/>
        </p:nvCxnSpPr>
        <p:spPr>
          <a:xfrm>
            <a:off x="5286380" y="3250405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071934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5" idx="0"/>
            <a:endCxn id="11" idx="4"/>
          </p:cNvCxnSpPr>
          <p:nvPr/>
        </p:nvCxnSpPr>
        <p:spPr>
          <a:xfrm rot="5400000" flipH="1" flipV="1">
            <a:off x="4857752" y="3679033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929190" y="392906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3" idx="6"/>
            <a:endCxn id="25" idx="2"/>
          </p:cNvCxnSpPr>
          <p:nvPr/>
        </p:nvCxnSpPr>
        <p:spPr>
          <a:xfrm>
            <a:off x="4429124" y="4107661"/>
            <a:ext cx="5000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8" idx="4"/>
            <a:endCxn id="23" idx="0"/>
          </p:cNvCxnSpPr>
          <p:nvPr/>
        </p:nvCxnSpPr>
        <p:spPr>
          <a:xfrm rot="5400000">
            <a:off x="4000496" y="3679033"/>
            <a:ext cx="500066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3"/>
            <a:endCxn id="25" idx="7"/>
          </p:cNvCxnSpPr>
          <p:nvPr/>
        </p:nvCxnSpPr>
        <p:spPr>
          <a:xfrm rot="5400000">
            <a:off x="5254995" y="3355767"/>
            <a:ext cx="604684" cy="64653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555776" y="3356992"/>
            <a:ext cx="576064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91680" y="371703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exit node</a:t>
            </a:r>
            <a:endParaRPr lang="de-D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419872" y="3284984"/>
            <a:ext cx="792088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211960" y="3284984"/>
            <a:ext cx="0" cy="79208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211960" y="4077072"/>
            <a:ext cx="864096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076056" y="3284984"/>
            <a:ext cx="864096" cy="792088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148064" y="3284984"/>
            <a:ext cx="792088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Matching</a:t>
            </a:r>
            <a:r>
              <a:rPr lang="de-DE" dirty="0" smtClean="0"/>
              <a:t> in </a:t>
            </a:r>
            <a:r>
              <a:rPr lang="de-DE" dirty="0" err="1" smtClean="0"/>
              <a:t>arbitrary</a:t>
            </a:r>
            <a:r>
              <a:rPr lang="de-DE" dirty="0" smtClean="0"/>
              <a:t>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Edmond´s</a:t>
            </a:r>
            <a:r>
              <a:rPr lang="de-DE" dirty="0" smtClean="0">
                <a:solidFill>
                  <a:schemeClr val="accent6"/>
                </a:solidFill>
              </a:rPr>
              <a:t> </a:t>
            </a:r>
            <a:r>
              <a:rPr lang="de-DE" dirty="0" err="1" smtClean="0">
                <a:solidFill>
                  <a:schemeClr val="accent6"/>
                </a:solidFill>
              </a:rPr>
              <a:t>algorithm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repeat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 smtClean="0"/>
              <a:t> w.r.t.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6"/>
                </a:solidFill>
              </a:rPr>
              <a:t>do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augmenting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/>
              <a:t> w.r.t.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Edmond`s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blossom-based</a:t>
            </a:r>
            <a:r>
              <a:rPr lang="de-DE" dirty="0" smtClean="0"/>
              <a:t> </a:t>
            </a:r>
            <a:r>
              <a:rPr lang="de-DE" dirty="0" err="1" smtClean="0"/>
              <a:t>alternating</a:t>
            </a:r>
            <a:r>
              <a:rPr lang="de-DE" dirty="0" smtClean="0"/>
              <a:t> BFS </a:t>
            </a:r>
            <a:r>
              <a:rPr lang="de-DE" dirty="0" err="1" smtClean="0"/>
              <a:t>algorithm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>
              <a:buNone/>
            </a:pP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err="1" smtClean="0">
                <a:solidFill>
                  <a:schemeClr val="accent6"/>
                </a:solidFill>
              </a:rPr>
              <a:t>Runtime</a:t>
            </a:r>
            <a:r>
              <a:rPr lang="de-DE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de-DE" dirty="0" smtClean="0"/>
              <a:t>The while-loop is executed at most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times.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blossom-based</a:t>
            </a:r>
            <a:r>
              <a:rPr lang="de-DE" dirty="0" smtClean="0"/>
              <a:t> </a:t>
            </a:r>
            <a:r>
              <a:rPr lang="de-DE" dirty="0" err="1" smtClean="0"/>
              <a:t>alternating</a:t>
            </a:r>
            <a:r>
              <a:rPr lang="de-DE" dirty="0" smtClean="0"/>
              <a:t> BFS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 smtClean="0"/>
              <a:t> time.</a:t>
            </a:r>
          </a:p>
          <a:p>
            <a:pPr>
              <a:buNone/>
            </a:pPr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de-DE" dirty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(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n+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A856-0998-4BA3-BE66-A0327C0A064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5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Matching in arbitrary Graphs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sz="2000" dirty="0" smtClean="0">
                <a:solidFill>
                  <a:schemeClr val="accent6"/>
                </a:solidFill>
              </a:rPr>
              <a:t>The </a:t>
            </a:r>
            <a:r>
              <a:rPr lang="de-DE" sz="2000" dirty="0" err="1" smtClean="0">
                <a:solidFill>
                  <a:schemeClr val="accent6"/>
                </a:solidFill>
              </a:rPr>
              <a:t>Hopcroft-Karp</a:t>
            </a:r>
            <a:r>
              <a:rPr lang="de-DE" sz="2000" dirty="0" smtClean="0">
                <a:solidFill>
                  <a:schemeClr val="accent6"/>
                </a:solidFill>
              </a:rPr>
              <a:t> </a:t>
            </a:r>
            <a:r>
              <a:rPr lang="de-DE" sz="2000" dirty="0" err="1" smtClean="0">
                <a:solidFill>
                  <a:schemeClr val="accent6"/>
                </a:solidFill>
              </a:rPr>
              <a:t>approach</a:t>
            </a:r>
            <a:r>
              <a:rPr lang="de-DE" sz="2000" dirty="0" smtClean="0">
                <a:solidFill>
                  <a:schemeClr val="accent6"/>
                </a:solidFill>
              </a:rPr>
              <a:t> </a:t>
            </a:r>
            <a:r>
              <a:rPr lang="de-DE" sz="2000" dirty="0" err="1" smtClean="0">
                <a:solidFill>
                  <a:schemeClr val="accent6"/>
                </a:solidFill>
              </a:rPr>
              <a:t>can</a:t>
            </a:r>
            <a:r>
              <a:rPr lang="de-DE" sz="2000" dirty="0" smtClean="0">
                <a:solidFill>
                  <a:schemeClr val="accent6"/>
                </a:solidFill>
              </a:rPr>
              <a:t> also </a:t>
            </a:r>
            <a:r>
              <a:rPr lang="de-DE" sz="2000" dirty="0" err="1" smtClean="0">
                <a:solidFill>
                  <a:schemeClr val="accent6"/>
                </a:solidFill>
              </a:rPr>
              <a:t>be</a:t>
            </a:r>
            <a:r>
              <a:rPr lang="de-DE" sz="2000" dirty="0" smtClean="0">
                <a:solidFill>
                  <a:schemeClr val="accent6"/>
                </a:solidFill>
              </a:rPr>
              <a:t> </a:t>
            </a:r>
            <a:r>
              <a:rPr lang="de-DE" sz="2000" dirty="0" err="1" smtClean="0">
                <a:solidFill>
                  <a:schemeClr val="accent6"/>
                </a:solidFill>
              </a:rPr>
              <a:t>used</a:t>
            </a:r>
            <a:r>
              <a:rPr lang="de-DE" sz="2000" dirty="0" smtClean="0">
                <a:solidFill>
                  <a:schemeClr val="accent6"/>
                </a:solidFill>
              </a:rPr>
              <a:t> </a:t>
            </a:r>
            <a:r>
              <a:rPr lang="de-DE" sz="2000" dirty="0" err="1" smtClean="0">
                <a:solidFill>
                  <a:schemeClr val="accent6"/>
                </a:solidFill>
              </a:rPr>
              <a:t>for</a:t>
            </a:r>
            <a:r>
              <a:rPr lang="de-DE" sz="2000" dirty="0" smtClean="0">
                <a:solidFill>
                  <a:schemeClr val="accent6"/>
                </a:solidFill>
              </a:rPr>
              <a:t> </a:t>
            </a:r>
            <a:r>
              <a:rPr lang="de-DE" sz="2000" dirty="0" err="1" smtClean="0">
                <a:solidFill>
                  <a:schemeClr val="accent6"/>
                </a:solidFill>
              </a:rPr>
              <a:t>arbitrary</a:t>
            </a:r>
            <a:r>
              <a:rPr lang="de-DE" sz="2000" dirty="0" smtClean="0">
                <a:solidFill>
                  <a:schemeClr val="accent6"/>
                </a:solidFill>
              </a:rPr>
              <a:t> </a:t>
            </a:r>
            <a:r>
              <a:rPr lang="de-DE" sz="2000" dirty="0" err="1" smtClean="0">
                <a:solidFill>
                  <a:schemeClr val="accent6"/>
                </a:solidFill>
              </a:rPr>
              <a:t>graphs</a:t>
            </a:r>
            <a:r>
              <a:rPr lang="de-DE" sz="2000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M:=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∅</a:t>
            </a:r>
            <a:endParaRPr lang="de-DE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000" dirty="0" smtClean="0">
                <a:solidFill>
                  <a:schemeClr val="accent6"/>
                </a:solidFill>
              </a:rPr>
              <a:t>while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∃</a:t>
            </a:r>
            <a:r>
              <a:rPr lang="de-DE" sz="2000" dirty="0" smtClean="0"/>
              <a:t>augmenting path w.r.t.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6"/>
                </a:solidFill>
              </a:rPr>
              <a:t>do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-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l:=</a:t>
            </a:r>
            <a:r>
              <a:rPr lang="de-DE" sz="2000" dirty="0" smtClean="0"/>
              <a:t>length of shortest augmenting path w.r.t.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- determine w.r.t.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⊆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de-DE" sz="2000" dirty="0" smtClean="0"/>
              <a:t> maximal set of node-disjoint augmenting </a:t>
            </a:r>
            <a:br>
              <a:rPr lang="de-DE" sz="2000" dirty="0" smtClean="0"/>
            </a:br>
            <a:r>
              <a:rPr lang="de-DE" sz="2000" dirty="0" smtClean="0"/>
              <a:t>  paths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,...,Q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/>
              <a:t>w.r.t.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sz="2000" dirty="0" smtClean="0"/>
              <a:t> that have length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-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M:=M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...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baseline="-25000" dirty="0" smtClean="0">
                <a:solidFill>
                  <a:schemeClr val="accent1">
                    <a:lumMod val="50000"/>
                  </a:schemeClr>
                </a:solidFill>
              </a:rPr>
              <a:t>k</a:t>
            </a:r>
          </a:p>
          <a:p>
            <a:pPr>
              <a:buNone/>
            </a:pPr>
            <a:endParaRPr lang="de-DE" sz="200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2000" dirty="0" smtClean="0"/>
              <a:t>A </a:t>
            </a:r>
            <a:r>
              <a:rPr lang="de-DE" sz="2000" dirty="0" err="1"/>
              <a:t>r</a:t>
            </a:r>
            <a:r>
              <a:rPr lang="de-DE" sz="2000" dirty="0" err="1" smtClean="0"/>
              <a:t>untime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O(m)</a:t>
            </a:r>
            <a:r>
              <a:rPr lang="de-DE" sz="2000" dirty="0" smtClean="0"/>
              <a:t> is possible per </a:t>
            </a:r>
            <a:r>
              <a:rPr lang="de-DE" sz="2000" dirty="0" err="1" smtClean="0"/>
              <a:t>round</a:t>
            </a:r>
            <a:r>
              <a:rPr lang="de-DE" sz="2000" dirty="0" smtClean="0"/>
              <a:t>, </a:t>
            </a:r>
            <a:r>
              <a:rPr lang="de-DE" sz="2000" dirty="0" err="1" smtClean="0"/>
              <a:t>resulting</a:t>
            </a:r>
            <a:r>
              <a:rPr lang="de-DE" sz="2000" dirty="0" smtClean="0"/>
              <a:t> in an </a:t>
            </a:r>
            <a:r>
              <a:rPr lang="de-DE" sz="2000" dirty="0" err="1" smtClean="0"/>
              <a:t>overall</a:t>
            </a:r>
            <a:r>
              <a:rPr lang="de-DE" sz="2000" dirty="0" smtClean="0"/>
              <a:t> </a:t>
            </a:r>
            <a:r>
              <a:rPr lang="de-DE" sz="2000" dirty="0" err="1" smtClean="0"/>
              <a:t>runtime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O(m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 </a:t>
            </a:r>
            <a:r>
              <a:rPr lang="de-DE" sz="2000" dirty="0" smtClean="0">
                <a:solidFill>
                  <a:schemeClr val="accent1">
                    <a:lumMod val="50000"/>
                  </a:schemeClr>
                </a:solidFill>
              </a:rPr>
              <a:t>  n ) </a:t>
            </a:r>
            <a:r>
              <a:rPr lang="de-DE" sz="2000" dirty="0" smtClean="0"/>
              <a:t>.</a:t>
            </a:r>
          </a:p>
          <a:p>
            <a:r>
              <a:rPr lang="de-DE" sz="2000" dirty="0" smtClean="0"/>
              <a:t>Details can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found</a:t>
            </a:r>
            <a:r>
              <a:rPr lang="de-DE" sz="2000" dirty="0" smtClean="0"/>
              <a:t>,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example</a:t>
            </a:r>
            <a:r>
              <a:rPr lang="de-DE" sz="2000" dirty="0" smtClean="0"/>
              <a:t>, in:</a:t>
            </a:r>
            <a:br>
              <a:rPr lang="de-DE" sz="2000" dirty="0" smtClean="0"/>
            </a:br>
            <a:r>
              <a:rPr lang="de-DE" sz="2000" dirty="0" smtClean="0"/>
              <a:t>Paul Peterson </a:t>
            </a:r>
            <a:r>
              <a:rPr lang="de-DE" sz="2000" dirty="0" err="1" smtClean="0"/>
              <a:t>and</a:t>
            </a:r>
            <a:r>
              <a:rPr lang="de-DE" sz="2000" dirty="0" smtClean="0"/>
              <a:t> Michael </a:t>
            </a:r>
            <a:r>
              <a:rPr lang="de-DE" sz="2000" dirty="0" err="1" smtClean="0"/>
              <a:t>Loui</a:t>
            </a:r>
            <a:r>
              <a:rPr lang="de-DE" sz="2000" dirty="0" smtClean="0"/>
              <a:t>. The </a:t>
            </a:r>
            <a:r>
              <a:rPr lang="de-DE" sz="2000" dirty="0" err="1" smtClean="0"/>
              <a:t>general</a:t>
            </a:r>
            <a:r>
              <a:rPr lang="de-DE" sz="2000" dirty="0" smtClean="0"/>
              <a:t> </a:t>
            </a:r>
            <a:r>
              <a:rPr lang="de-DE" sz="2000" dirty="0" err="1" smtClean="0"/>
              <a:t>maximum</a:t>
            </a:r>
            <a:r>
              <a:rPr lang="de-DE" sz="2000" dirty="0" smtClean="0"/>
              <a:t> </a:t>
            </a:r>
            <a:r>
              <a:rPr lang="de-DE" sz="2000" dirty="0" err="1" smtClean="0"/>
              <a:t>matching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Micali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Vazirani</a:t>
            </a:r>
            <a:r>
              <a:rPr lang="de-DE" sz="2000" dirty="0" smtClean="0"/>
              <a:t>. </a:t>
            </a:r>
            <a:r>
              <a:rPr lang="de-DE" sz="2000" dirty="0" err="1" smtClean="0"/>
              <a:t>Algorithmica</a:t>
            </a:r>
            <a:r>
              <a:rPr lang="de-DE" sz="2000" dirty="0" smtClean="0"/>
              <a:t> 3:511-533, 1988.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5C1-A207-4F0B-A4A6-80321F5A76B3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68</a:t>
            </a:fld>
            <a:endParaRPr lang="de-DE"/>
          </a:p>
        </p:txBody>
      </p:sp>
      <p:grpSp>
        <p:nvGrpSpPr>
          <p:cNvPr id="11" name="Group 65"/>
          <p:cNvGrpSpPr/>
          <p:nvPr/>
        </p:nvGrpSpPr>
        <p:grpSpPr>
          <a:xfrm>
            <a:off x="2699792" y="4581128"/>
            <a:ext cx="285752" cy="213744"/>
            <a:chOff x="3492500" y="2420938"/>
            <a:chExt cx="503238" cy="360362"/>
          </a:xfrm>
        </p:grpSpPr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3492500" y="2565400"/>
              <a:ext cx="71438" cy="21590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3563938" y="2420938"/>
              <a:ext cx="71437" cy="360362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de-DE" dirty="0" smtClean="0"/>
                <a:t>   </a:t>
              </a:r>
              <a:endParaRPr lang="de-DE" dirty="0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635375" y="2420938"/>
              <a:ext cx="360363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5FC9-DA55-4FF7-9622-5D02168BFB32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C718B-F697-452F-9D48-7A39B2B5F93B}" type="slidenum">
              <a:rPr lang="de-DE"/>
              <a:pPr/>
              <a:t>69</a:t>
            </a:fld>
            <a:endParaRPr lang="de-DE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Chapter</a:t>
            </a: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Network flow…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Definition 5.5: </a:t>
            </a:r>
            <a:r>
              <a:rPr lang="de-DE" dirty="0" smtClean="0"/>
              <a:t>A simple </a:t>
            </a:r>
            <a:r>
              <a:rPr lang="de-DE" dirty="0" err="1" smtClean="0"/>
              <a:t>path</a:t>
            </a:r>
            <a:r>
              <a:rPr lang="de-DE" dirty="0" smtClean="0"/>
              <a:t> (</a:t>
            </a:r>
            <a:r>
              <a:rPr lang="de-DE" dirty="0" err="1" smtClean="0"/>
              <a:t>cycle</a:t>
            </a:r>
            <a:r>
              <a:rPr lang="de-DE" dirty="0" smtClean="0"/>
              <a:t>)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,...,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alternating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a </a:t>
            </a:r>
            <a:r>
              <a:rPr lang="de-DE" dirty="0" err="1" smtClean="0"/>
              <a:t>matching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{v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,v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i+1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}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alternately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not in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7D47-C383-4717-AC2E-7965AD5767C0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130288" y="407273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058982" y="407273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987676" y="407273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916370" y="407273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845064" y="407273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1130288" y="5358619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2058982" y="5358619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2987676" y="5358619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3916370" y="5358619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5786446" y="478632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5786446" y="564357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9" name="Straight Arrow Connector 18"/>
          <p:cNvCxnSpPr>
            <a:stCxn id="18" idx="0"/>
            <a:endCxn id="17" idx="4"/>
          </p:cNvCxnSpPr>
          <p:nvPr/>
        </p:nvCxnSpPr>
        <p:spPr>
          <a:xfrm rot="5400000" flipH="1" flipV="1">
            <a:off x="5573718" y="5322900"/>
            <a:ext cx="641356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7500958" y="478632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7500958" y="564357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2" name="Straight Arrow Connector 21"/>
          <p:cNvCxnSpPr>
            <a:stCxn id="21" idx="0"/>
            <a:endCxn id="20" idx="4"/>
          </p:cNvCxnSpPr>
          <p:nvPr/>
        </p:nvCxnSpPr>
        <p:spPr>
          <a:xfrm rot="5400000" flipH="1" flipV="1">
            <a:off x="7288230" y="5322900"/>
            <a:ext cx="641356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6643702" y="442913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6643702" y="364331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5" name="Straight Arrow Connector 24"/>
          <p:cNvCxnSpPr>
            <a:stCxn id="17" idx="7"/>
            <a:endCxn id="23" idx="2"/>
          </p:cNvCxnSpPr>
          <p:nvPr/>
        </p:nvCxnSpPr>
        <p:spPr>
          <a:xfrm rot="5400000" flipH="1" flipV="1">
            <a:off x="6166786" y="4341024"/>
            <a:ext cx="280858" cy="67297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1"/>
            <a:endCxn id="23" idx="6"/>
          </p:cNvCxnSpPr>
          <p:nvPr/>
        </p:nvCxnSpPr>
        <p:spPr>
          <a:xfrm rot="16200000" flipV="1">
            <a:off x="7055660" y="4341024"/>
            <a:ext cx="280858" cy="67297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  <a:endCxn id="24" idx="4"/>
          </p:cNvCxnSpPr>
          <p:nvPr/>
        </p:nvCxnSpPr>
        <p:spPr>
          <a:xfrm rot="5400000" flipH="1" flipV="1">
            <a:off x="6466693" y="4144173"/>
            <a:ext cx="569918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6"/>
            <a:endCxn id="21" idx="2"/>
          </p:cNvCxnSpPr>
          <p:nvPr/>
        </p:nvCxnSpPr>
        <p:spPr>
          <a:xfrm>
            <a:off x="6002346" y="5751528"/>
            <a:ext cx="1498612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16" y="350043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0</a:t>
            </a:r>
            <a:endParaRPr lang="de-DE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6858016" y="414338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786710" y="464344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786710" y="557214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5357818" y="557214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4</a:t>
            </a:r>
            <a:endParaRPr lang="de-DE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5357818" y="471488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5</a:t>
            </a:r>
            <a:endParaRPr lang="de-DE" baseline="-25000" dirty="0"/>
          </a:p>
        </p:txBody>
      </p:sp>
      <p:cxnSp>
        <p:nvCxnSpPr>
          <p:cNvPr id="35" name="Straight Arrow Connector 34"/>
          <p:cNvCxnSpPr>
            <a:stCxn id="8" idx="2"/>
            <a:endCxn id="7" idx="6"/>
          </p:cNvCxnSpPr>
          <p:nvPr/>
        </p:nvCxnSpPr>
        <p:spPr>
          <a:xfrm rot="10800000">
            <a:off x="1285852" y="4143380"/>
            <a:ext cx="77313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8" idx="6"/>
          </p:cNvCxnSpPr>
          <p:nvPr/>
        </p:nvCxnSpPr>
        <p:spPr>
          <a:xfrm rot="10800000">
            <a:off x="2214546" y="4143380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  <a:endCxn id="9" idx="6"/>
          </p:cNvCxnSpPr>
          <p:nvPr/>
        </p:nvCxnSpPr>
        <p:spPr>
          <a:xfrm rot="10800000">
            <a:off x="3143240" y="4143380"/>
            <a:ext cx="77313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2"/>
            <a:endCxn id="10" idx="6"/>
          </p:cNvCxnSpPr>
          <p:nvPr/>
        </p:nvCxnSpPr>
        <p:spPr>
          <a:xfrm rot="10800000">
            <a:off x="4071934" y="4143380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2"/>
            <a:endCxn id="12" idx="6"/>
          </p:cNvCxnSpPr>
          <p:nvPr/>
        </p:nvCxnSpPr>
        <p:spPr>
          <a:xfrm rot="10800000">
            <a:off x="1285852" y="5429264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4" idx="2"/>
            <a:endCxn id="13" idx="6"/>
          </p:cNvCxnSpPr>
          <p:nvPr/>
        </p:nvCxnSpPr>
        <p:spPr>
          <a:xfrm rot="10800000">
            <a:off x="2214546" y="5429264"/>
            <a:ext cx="77313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5" idx="2"/>
            <a:endCxn id="14" idx="6"/>
          </p:cNvCxnSpPr>
          <p:nvPr/>
        </p:nvCxnSpPr>
        <p:spPr>
          <a:xfrm rot="10800000">
            <a:off x="3143240" y="5429264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87544" y="42156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2916238" y="42156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3844932" y="42156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4773626" y="42156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4</a:t>
            </a:r>
            <a:endParaRPr lang="de-DE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1058850" y="4215611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5</a:t>
            </a:r>
            <a:endParaRPr lang="de-DE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1058850" y="557293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1987544" y="557293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2916238" y="557293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3844932" y="557293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4</a:t>
            </a:r>
            <a:endParaRPr lang="de-DE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1142976" y="34290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66" name="TextBox 65"/>
          <p:cNvSpPr txBox="1"/>
          <p:nvPr/>
        </p:nvSpPr>
        <p:spPr>
          <a:xfrm>
            <a:off x="1142976" y="4786322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odd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301280" y="338193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</a:t>
            </a:r>
            <a:r>
              <a:rPr lang="de-DE" dirty="0" err="1" smtClean="0"/>
              <a:t>reen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r>
              <a:rPr lang="de-DE" dirty="0" smtClean="0"/>
              <a:t>: in 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accent6"/>
                </a:solidFill>
              </a:rPr>
              <a:t>Definition 5.6: </a:t>
            </a:r>
            <a:r>
              <a:rPr lang="de-DE" dirty="0" smtClean="0"/>
              <a:t>An </a:t>
            </a:r>
            <a:r>
              <a:rPr lang="de-DE" dirty="0" err="1" smtClean="0"/>
              <a:t>alternating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a matching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 smtClean="0"/>
              <a:t> is called </a:t>
            </a:r>
            <a:r>
              <a:rPr lang="de-DE" dirty="0" smtClean="0">
                <a:solidFill>
                  <a:srgbClr val="FF0000"/>
                </a:solidFill>
              </a:rPr>
              <a:t>augmenting</a:t>
            </a:r>
            <a:r>
              <a:rPr lang="de-DE" dirty="0" smtClean="0"/>
              <a:t> if it contains unmatched nodes at both ends and does not form a cycle.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5293-227B-45F4-950F-98E3EDD9A3D1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959354" y="439262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959354" y="524987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9" name="Straight Arrow Connector 8"/>
          <p:cNvCxnSpPr>
            <a:stCxn id="8" idx="0"/>
            <a:endCxn id="7" idx="4"/>
          </p:cNvCxnSpPr>
          <p:nvPr/>
        </p:nvCxnSpPr>
        <p:spPr>
          <a:xfrm rot="5400000" flipH="1" flipV="1">
            <a:off x="5746626" y="4929198"/>
            <a:ext cx="641356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673866" y="439262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673866" y="5249876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2" name="Straight Arrow Connector 11"/>
          <p:cNvCxnSpPr>
            <a:stCxn id="11" idx="0"/>
            <a:endCxn id="10" idx="4"/>
          </p:cNvCxnSpPr>
          <p:nvPr/>
        </p:nvCxnSpPr>
        <p:spPr>
          <a:xfrm rot="5400000" flipH="1" flipV="1">
            <a:off x="7461138" y="4929198"/>
            <a:ext cx="641356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816610" y="403543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816610" y="324961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15" name="Straight Arrow Connector 14"/>
          <p:cNvCxnSpPr>
            <a:stCxn id="7" idx="7"/>
            <a:endCxn id="13" idx="2"/>
          </p:cNvCxnSpPr>
          <p:nvPr/>
        </p:nvCxnSpPr>
        <p:spPr>
          <a:xfrm rot="5400000" flipH="1" flipV="1">
            <a:off x="6339694" y="3947322"/>
            <a:ext cx="280858" cy="67297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  <a:endCxn id="13" idx="6"/>
          </p:cNvCxnSpPr>
          <p:nvPr/>
        </p:nvCxnSpPr>
        <p:spPr>
          <a:xfrm rot="16200000" flipV="1">
            <a:off x="7228568" y="3947322"/>
            <a:ext cx="280858" cy="672974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  <a:endCxn id="14" idx="4"/>
          </p:cNvCxnSpPr>
          <p:nvPr/>
        </p:nvCxnSpPr>
        <p:spPr>
          <a:xfrm rot="5400000" flipH="1" flipV="1">
            <a:off x="6639601" y="3750471"/>
            <a:ext cx="569918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  <a:endCxn id="11" idx="2"/>
          </p:cNvCxnSpPr>
          <p:nvPr/>
        </p:nvCxnSpPr>
        <p:spPr>
          <a:xfrm>
            <a:off x="6175254" y="5357826"/>
            <a:ext cx="1498612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30924" y="310673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0</a:t>
            </a:r>
            <a:endParaRPr lang="de-DE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030924" y="374967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7959618" y="424974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959618" y="517843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5530726" y="517843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4</a:t>
            </a:r>
            <a:endParaRPr lang="de-DE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5530726" y="432118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5</a:t>
            </a:r>
            <a:endParaRPr lang="de-DE" baseline="-25000" dirty="0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987412" y="3858421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1916106" y="3858421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2844800" y="3858421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3773494" y="3858421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29" name="Straight Arrow Connector 28"/>
          <p:cNvCxnSpPr>
            <a:stCxn id="26" idx="2"/>
            <a:endCxn id="25" idx="6"/>
          </p:cNvCxnSpPr>
          <p:nvPr/>
        </p:nvCxnSpPr>
        <p:spPr>
          <a:xfrm rot="10800000">
            <a:off x="1142976" y="3929066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2"/>
            <a:endCxn id="26" idx="6"/>
          </p:cNvCxnSpPr>
          <p:nvPr/>
        </p:nvCxnSpPr>
        <p:spPr>
          <a:xfrm rot="10800000">
            <a:off x="2071670" y="3929066"/>
            <a:ext cx="77313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2"/>
            <a:endCxn id="27" idx="6"/>
          </p:cNvCxnSpPr>
          <p:nvPr/>
        </p:nvCxnSpPr>
        <p:spPr>
          <a:xfrm rot="10800000">
            <a:off x="3000364" y="3929066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5974" y="407273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844668" y="407273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773362" y="407273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702056" y="407273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4</a:t>
            </a:r>
            <a:endParaRPr lang="de-DE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1000100" y="3286124"/>
            <a:ext cx="320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not </a:t>
            </a:r>
            <a:r>
              <a:rPr lang="de-DE" dirty="0" err="1" smtClean="0"/>
              <a:t>augmenting</a:t>
            </a:r>
            <a:r>
              <a:rPr lang="de-DE" dirty="0" smtClean="0"/>
              <a:t> (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baseline="-25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 smtClean="0"/>
              <a:t> </a:t>
            </a:r>
            <a:r>
              <a:rPr lang="de-DE" dirty="0" err="1" smtClean="0"/>
              <a:t>matched</a:t>
            </a:r>
            <a:r>
              <a:rPr lang="de-DE" dirty="0" smtClean="0"/>
              <a:t>):</a:t>
            </a:r>
            <a:endParaRPr lang="de-DE" dirty="0"/>
          </a:p>
        </p:txBody>
      </p:sp>
      <p:sp>
        <p:nvSpPr>
          <p:cNvPr id="37" name="Oval 4"/>
          <p:cNvSpPr>
            <a:spLocks noChangeArrowheads="1"/>
          </p:cNvSpPr>
          <p:nvPr/>
        </p:nvSpPr>
        <p:spPr bwMode="auto">
          <a:xfrm>
            <a:off x="1058850" y="514430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1987544" y="514430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2916238" y="514430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Oval 4"/>
          <p:cNvSpPr>
            <a:spLocks noChangeArrowheads="1"/>
          </p:cNvSpPr>
          <p:nvPr/>
        </p:nvSpPr>
        <p:spPr bwMode="auto">
          <a:xfrm>
            <a:off x="3844932" y="5144305"/>
            <a:ext cx="155564" cy="14129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cxnSp>
        <p:nvCxnSpPr>
          <p:cNvPr id="41" name="Straight Arrow Connector 40"/>
          <p:cNvCxnSpPr>
            <a:stCxn id="38" idx="2"/>
            <a:endCxn id="37" idx="6"/>
          </p:cNvCxnSpPr>
          <p:nvPr/>
        </p:nvCxnSpPr>
        <p:spPr>
          <a:xfrm rot="10800000">
            <a:off x="1214414" y="5214950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2"/>
            <a:endCxn id="38" idx="6"/>
          </p:cNvCxnSpPr>
          <p:nvPr/>
        </p:nvCxnSpPr>
        <p:spPr>
          <a:xfrm rot="10800000">
            <a:off x="2143108" y="5214950"/>
            <a:ext cx="773130" cy="1588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2"/>
            <a:endCxn id="39" idx="6"/>
          </p:cNvCxnSpPr>
          <p:nvPr/>
        </p:nvCxnSpPr>
        <p:spPr>
          <a:xfrm rot="10800000">
            <a:off x="3071802" y="5214950"/>
            <a:ext cx="773130" cy="1588"/>
          </a:xfrm>
          <a:prstGeom prst="straightConnector1">
            <a:avLst/>
          </a:prstGeom>
          <a:ln w="31750"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987412" y="535861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0</a:t>
            </a:r>
            <a:endParaRPr lang="de-DE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1916106" y="535861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2844800" y="535861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5</a:t>
            </a:r>
            <a:endParaRPr lang="de-DE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3773494" y="535861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r>
              <a:rPr lang="de-DE" baseline="-25000" dirty="0" smtClean="0"/>
              <a:t>4</a:t>
            </a:r>
            <a:endParaRPr lang="de-DE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071538" y="457200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augmenting</a:t>
            </a:r>
            <a:r>
              <a:rPr lang="de-DE" dirty="0" smtClean="0"/>
              <a:t>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Foundations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>
                <a:solidFill>
                  <a:schemeClr val="accent6"/>
                </a:solidFill>
              </a:rPr>
              <a:t>Definition 5.7:</a:t>
            </a:r>
            <a:r>
              <a:rPr lang="de-DE" sz="2800" dirty="0" smtClean="0"/>
              <a:t> </a:t>
            </a:r>
            <a:r>
              <a:rPr lang="de-DE" sz="2800" dirty="0" err="1" smtClean="0"/>
              <a:t>Let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two</a:t>
            </a:r>
            <a:r>
              <a:rPr lang="de-DE" sz="2800" dirty="0" smtClean="0"/>
              <a:t> </a:t>
            </a:r>
            <a:r>
              <a:rPr lang="de-DE" sz="2800" dirty="0" err="1" smtClean="0"/>
              <a:t>sets</a:t>
            </a:r>
            <a:r>
              <a:rPr lang="de-DE" sz="2800" dirty="0" smtClean="0"/>
              <a:t>. </a:t>
            </a:r>
            <a:r>
              <a:rPr lang="de-DE" sz="2800" dirty="0" err="1" smtClean="0"/>
              <a:t>Then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 </a:t>
            </a:r>
            <a:r>
              <a:rPr lang="de-DE" sz="2800" dirty="0" err="1" smtClean="0"/>
              <a:t>denotes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symmetric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</a:rPr>
              <a:t>difference</a:t>
            </a:r>
            <a:r>
              <a:rPr lang="de-DE" sz="2800" dirty="0" smtClean="0">
                <a:solidFill>
                  <a:srgbClr val="FF0000"/>
                </a:solidFill>
              </a:rPr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, i.e.,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 = (S\T)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∪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(T\S).</a:t>
            </a:r>
          </a:p>
          <a:p>
            <a:pPr>
              <a:buNone/>
            </a:pPr>
            <a:endParaRPr lang="de-DE" sz="23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56E7-7C84-477C-A7CA-08CD73297C47}" type="datetime1">
              <a:rPr lang="de-DE" smtClean="0"/>
              <a:pPr/>
              <a:t>05.12.2018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Chapter 5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810CD-66BA-4E6B-AD3F-30D7887544C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763688" y="3378293"/>
            <a:ext cx="3312368" cy="1656184"/>
          </a:xfrm>
          <a:prstGeom prst="ellipse">
            <a:avLst/>
          </a:prstGeom>
          <a:solidFill>
            <a:schemeClr val="accent5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3707904" y="3318762"/>
            <a:ext cx="3312368" cy="1656184"/>
          </a:xfrm>
          <a:prstGeom prst="ellipse">
            <a:avLst/>
          </a:prstGeom>
          <a:solidFill>
            <a:schemeClr val="accent5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2984451" y="383843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</a:t>
            </a:r>
            <a:endParaRPr lang="de-DE" sz="2800" dirty="0"/>
          </a:p>
        </p:txBody>
      </p:sp>
      <p:sp>
        <p:nvSpPr>
          <p:cNvPr id="32" name="Textfeld 31"/>
          <p:cNvSpPr txBox="1"/>
          <p:nvPr/>
        </p:nvSpPr>
        <p:spPr>
          <a:xfrm>
            <a:off x="5624650" y="3856913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259632" y="5217039"/>
            <a:ext cx="6555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⊖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T: </a:t>
            </a:r>
            <a:r>
              <a:rPr lang="de-DE" sz="2800" dirty="0" smtClean="0"/>
              <a:t>all </a:t>
            </a:r>
            <a:r>
              <a:rPr lang="de-DE" sz="2800" dirty="0" err="1" smtClean="0"/>
              <a:t>elements</a:t>
            </a:r>
            <a:r>
              <a:rPr lang="de-DE" sz="2800" dirty="0" smtClean="0"/>
              <a:t> in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dirty="0" smtClean="0"/>
              <a:t> not in 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∩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4811</Words>
  <Application>Microsoft Office PowerPoint</Application>
  <PresentationFormat>On-screen Show (4:3)</PresentationFormat>
  <Paragraphs>1097</Paragraphs>
  <Slides>69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Cambria Math</vt:lpstr>
      <vt:lpstr>cmsy10</vt:lpstr>
      <vt:lpstr>Lucida Sans Unicode</vt:lpstr>
      <vt:lpstr>Symbol</vt:lpstr>
      <vt:lpstr>Standarddesign</vt:lpstr>
      <vt:lpstr>Fundamental Algorithms  Chapter 5: Matchings</vt:lpstr>
      <vt:lpstr>Basic Notation</vt:lpstr>
      <vt:lpstr>Basic Notation</vt:lpstr>
      <vt:lpstr>Basic Notation</vt:lpstr>
      <vt:lpstr>Foundations</vt:lpstr>
      <vt:lpstr>Foundations</vt:lpstr>
      <vt:lpstr>Foundations</vt:lpstr>
      <vt:lpstr>Foundations</vt:lpstr>
      <vt:lpstr>Foundations</vt:lpstr>
      <vt:lpstr>Foundations</vt:lpstr>
      <vt:lpstr>Foundations</vt:lpstr>
      <vt:lpstr>Foundations</vt:lpstr>
      <vt:lpstr>Foundations</vt:lpstr>
      <vt:lpstr>Foundations</vt:lpstr>
      <vt:lpstr>Foundations</vt:lpstr>
      <vt:lpstr>Battle plan for maximum matching algorithms</vt:lpstr>
      <vt:lpstr>Battle plan for maximum matching algorithms</vt:lpstr>
      <vt:lpstr>Foundations</vt:lpstr>
      <vt:lpstr>Foundations</vt:lpstr>
      <vt:lpstr>Foundations</vt:lpstr>
      <vt:lpstr>Foundations</vt:lpstr>
      <vt:lpstr>Foundations</vt:lpstr>
      <vt:lpstr>Matching in Bipartite Graphs</vt:lpstr>
      <vt:lpstr>Battle plan for maximum matching algorithms</vt:lpstr>
      <vt:lpstr>Matching in Bipartite Graphs</vt:lpstr>
      <vt:lpstr>Matching in Bipartite Graphs</vt:lpstr>
      <vt:lpstr>Matching in Bipartite Graphs</vt:lpstr>
      <vt:lpstr>Battle plan for maximum matching algorithms</vt:lpstr>
      <vt:lpstr>Foundations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Shortest augmenting Paths</vt:lpstr>
      <vt:lpstr>Battle plan for maximum matching algorithms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Matching in arbitrary Graphs</vt:lpstr>
      <vt:lpstr>Next Chapter</vt:lpstr>
    </vt:vector>
  </TitlesOfParts>
  <Company>TUM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Algorithmen  und Datenstrukturen  Kapitel 3.3-3.5</dc:title>
  <dc:creator>Christian Scheideler</dc:creator>
  <cp:lastModifiedBy>Sevag Gharibian</cp:lastModifiedBy>
  <cp:revision>375</cp:revision>
  <dcterms:created xsi:type="dcterms:W3CDTF">2007-05-16T07:44:08Z</dcterms:created>
  <dcterms:modified xsi:type="dcterms:W3CDTF">2018-12-05T13:04:53Z</dcterms:modified>
</cp:coreProperties>
</file>