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8"/>
  </p:notesMasterIdLst>
  <p:sldIdLst>
    <p:sldId id="256" r:id="rId3"/>
    <p:sldId id="257" r:id="rId4"/>
    <p:sldId id="258" r:id="rId5"/>
    <p:sldId id="259" r:id="rId6"/>
    <p:sldId id="260" r:id="rId7"/>
    <p:sldId id="266" r:id="rId8"/>
    <p:sldId id="268" r:id="rId9"/>
    <p:sldId id="269" r:id="rId10"/>
    <p:sldId id="323" r:id="rId11"/>
    <p:sldId id="270" r:id="rId12"/>
    <p:sldId id="271" r:id="rId13"/>
    <p:sldId id="272" r:id="rId14"/>
    <p:sldId id="273" r:id="rId15"/>
    <p:sldId id="274" r:id="rId16"/>
    <p:sldId id="313" r:id="rId17"/>
    <p:sldId id="314" r:id="rId18"/>
    <p:sldId id="275" r:id="rId19"/>
    <p:sldId id="316" r:id="rId20"/>
    <p:sldId id="320" r:id="rId21"/>
    <p:sldId id="317" r:id="rId22"/>
    <p:sldId id="318" r:id="rId23"/>
    <p:sldId id="319" r:id="rId24"/>
    <p:sldId id="295" r:id="rId25"/>
    <p:sldId id="315" r:id="rId26"/>
    <p:sldId id="322" r:id="rId27"/>
    <p:sldId id="321" r:id="rId28"/>
    <p:sldId id="277" r:id="rId29"/>
    <p:sldId id="278" r:id="rId30"/>
    <p:sldId id="279" r:id="rId31"/>
    <p:sldId id="324" r:id="rId32"/>
    <p:sldId id="282" r:id="rId33"/>
    <p:sldId id="283" r:id="rId34"/>
    <p:sldId id="284" r:id="rId35"/>
    <p:sldId id="285" r:id="rId36"/>
    <p:sldId id="286" r:id="rId37"/>
    <p:sldId id="287" r:id="rId38"/>
    <p:sldId id="325" r:id="rId39"/>
    <p:sldId id="288" r:id="rId40"/>
    <p:sldId id="289" r:id="rId41"/>
    <p:sldId id="290" r:id="rId42"/>
    <p:sldId id="291" r:id="rId43"/>
    <p:sldId id="293" r:id="rId44"/>
    <p:sldId id="307" r:id="rId45"/>
    <p:sldId id="308" r:id="rId46"/>
    <p:sldId id="309" r:id="rId47"/>
    <p:sldId id="310" r:id="rId48"/>
    <p:sldId id="311" r:id="rId49"/>
    <p:sldId id="312" r:id="rId50"/>
    <p:sldId id="331" r:id="rId51"/>
    <p:sldId id="332" r:id="rId52"/>
    <p:sldId id="326" r:id="rId53"/>
    <p:sldId id="327" r:id="rId54"/>
    <p:sldId id="328" r:id="rId55"/>
    <p:sldId id="329" r:id="rId56"/>
    <p:sldId id="333" r:id="rId57"/>
  </p:sldIdLst>
  <p:sldSz cx="9144000" cy="6858000" type="screen4x3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74" autoAdjust="0"/>
    <p:restoredTop sz="94660"/>
  </p:normalViewPr>
  <p:slideViewPr>
    <p:cSldViewPr>
      <p:cViewPr varScale="1">
        <p:scale>
          <a:sx n="91" d="100"/>
          <a:sy n="91" d="100"/>
        </p:scale>
        <p:origin x="124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4DD86-E5C5-48B5-92A2-A51A00A8D82D}" type="datetimeFigureOut">
              <a:rPr lang="de-DE" smtClean="0"/>
              <a:pPr/>
              <a:t>08.10.2018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00799-7FCC-4D2D-AA3D-80445D1779D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662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PINGO: </a:t>
            </a:r>
            <a:r>
              <a:rPr lang="de-DE" dirty="0" err="1" smtClean="0"/>
              <a:t>Which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notation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contains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functions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 </a:t>
            </a:r>
            <a:r>
              <a:rPr lang="de-DE" baseline="0" dirty="0" err="1" smtClean="0"/>
              <a:t>asymptotic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growth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f(n)?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00799-7FCC-4D2D-AA3D-80445D1779D5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165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PINGO: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lim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 (((-1)^n)/n)_{n&gt;=1}?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00799-7FCC-4D2D-AA3D-80445D1779D5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5454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PINGO: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potential </a:t>
            </a:r>
            <a:r>
              <a:rPr lang="de-DE" baseline="0" dirty="0" err="1" smtClean="0"/>
              <a:t>function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work</a:t>
            </a:r>
            <a:r>
              <a:rPr lang="de-DE" baseline="0" dirty="0" smtClean="0"/>
              <a:t>: P(</a:t>
            </a:r>
            <a:r>
              <a:rPr lang="de-DE" baseline="0" dirty="0" err="1" smtClean="0"/>
              <a:t>x,y</a:t>
            </a:r>
            <a:r>
              <a:rPr lang="de-DE" baseline="0" dirty="0" smtClean="0"/>
              <a:t>)=x, P(</a:t>
            </a:r>
            <a:r>
              <a:rPr lang="de-DE" baseline="0" dirty="0" err="1" smtClean="0"/>
              <a:t>x,y</a:t>
            </a:r>
            <a:r>
              <a:rPr lang="de-DE" baseline="0" dirty="0" smtClean="0"/>
              <a:t>)=y, P(</a:t>
            </a:r>
            <a:r>
              <a:rPr lang="de-DE" baseline="0" dirty="0" err="1" smtClean="0"/>
              <a:t>x,y</a:t>
            </a:r>
            <a:r>
              <a:rPr lang="de-DE" baseline="0" smtClean="0"/>
              <a:t>)=y-x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00799-7FCC-4D2D-AA3D-80445D1779D5}" type="slidenum">
              <a:rPr lang="de-DE" smtClean="0"/>
              <a:pPr/>
              <a:t>38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455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00799-7FCC-4D2D-AA3D-80445D1779D5}" type="slidenum">
              <a:rPr lang="de-DE" smtClean="0"/>
              <a:pPr/>
              <a:t>52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32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CEEFF-376A-4134-BEC4-35F932133211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CD81-688C-46FF-86B1-31A78857473D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A2467-9862-4BCB-A00C-12D8BF26F39D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4FB026-6450-470D-BF64-491287449F78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38656-205A-4423-A196-2F94DB48B8FE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30CD76-FEBC-4C20-B462-B771B8BA70E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2E1A93-4EF9-42E1-AF9D-12E9F2684BCC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D44F9F-72A0-4BB2-8CCB-E897C27DB408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2609-73BF-4944-8D1E-CA48923AFFD9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21ED6-6CDC-4752-ABE9-74D90DED64C9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C0F58-5551-464A-B8FF-9875FD1303DE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01494A-9F01-4AD2-BEFC-36EF2B719983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17166-7154-4696-9532-E3436E2A5AE6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FA0541-9380-4BBE-A3AE-49D4666AADFF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A1CA7-3F58-4193-850C-D5EDCB167DB0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92AE6-0FDB-4361-B131-D29CD74FF243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5C3A8-54D7-49CF-BCB0-BA6B4FAD4D21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88C06-2BE5-47ED-9286-AF922BF7887A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C881A-D06A-4D07-BEF7-D1B746136F7C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4A33F-B1F2-48B8-A321-23C723923A2D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A404E4-46FE-49E4-921A-BCC18BB923FB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C9D43-8339-428A-9B97-C23CEA3CD9DE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CA7C20-07B4-4F26-B331-24B4CACB082F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5CACC-5FF8-410F-96EE-4088D27B1F46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9321C-EBF0-4A8E-8864-00360838786A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BB5F-4637-4FDB-A38A-313D345243F7}" type="slidenum">
              <a:rPr lang="de-DE">
                <a:solidFill>
                  <a:srgbClr val="000000"/>
                </a:solidFill>
              </a:rPr>
              <a:pPr/>
              <a:t>‹#›</a:t>
            </a:fld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B9A61-A795-4495-95AF-36A8C9CD5D7B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134F-CA53-456C-A141-953AAF65ECC7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F1C3A-F0A8-4337-9B51-3D6A193E58AF}" type="datetime1">
              <a:rPr lang="de-DE" smtClean="0"/>
              <a:t>08.10.2018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D58B1-13A2-402E-BDF0-E64196D91AF6}" type="datetime1">
              <a:rPr lang="de-DE" smtClean="0"/>
              <a:t>08.10.2018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F50-B11E-476A-B1A3-E8B0BCD24F16}" type="datetime1">
              <a:rPr lang="de-DE" smtClean="0"/>
              <a:t>08.10.2018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2586B-C5D3-47FB-91E1-422793886693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3766-D2BB-435F-896D-34D2197E1411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5DF5F-02BB-463F-9419-CD89D1FE2B55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F217F-2F96-4DAC-84B6-497376D3ABE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31B28A-020F-4F76-84B7-9CD1E4EC021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817AD9-DDFE-4123-8490-6AC44B9AF61F}" type="slidenum">
              <a:rPr lang="de-D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de-DE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uni-paderborn.de/fg-qi/courses/UPB_FUNDAMENTAL_ALGS/UPB_FUNDAMENTAL_ALGS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sz="3600" dirty="0" smtClean="0">
                <a:solidFill>
                  <a:schemeClr val="tx1"/>
                </a:solidFill>
              </a:rPr>
              <a:t>Sevag Gharibian</a:t>
            </a:r>
            <a:endParaRPr lang="de-DE" sz="3600" dirty="0">
              <a:solidFill>
                <a:schemeClr val="tx1"/>
              </a:solidFill>
            </a:endParaRPr>
          </a:p>
          <a:p>
            <a:r>
              <a:rPr lang="de-DE" sz="3600" dirty="0" smtClean="0">
                <a:solidFill>
                  <a:schemeClr val="tx1"/>
                </a:solidFill>
              </a:rPr>
              <a:t>WS 2018</a:t>
            </a:r>
          </a:p>
          <a:p>
            <a:r>
              <a:rPr lang="de-DE" sz="3600" dirty="0" smtClean="0">
                <a:solidFill>
                  <a:schemeClr val="tx1"/>
                </a:solidFill>
              </a:rPr>
              <a:t>(based on notes of Christian Scheideler)</a:t>
            </a:r>
            <a:endParaRPr lang="de-DE" sz="3600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4467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800" kern="0" dirty="0" smtClean="0">
                <a:solidFill>
                  <a:srgbClr val="333399"/>
                </a:solidFill>
              </a:rPr>
              <a:t>Fundamental Algorithms</a:t>
            </a:r>
            <a:r>
              <a:rPr lang="de-DE" sz="4800" kern="0" dirty="0">
                <a:solidFill>
                  <a:srgbClr val="333399"/>
                </a:solidFill>
              </a:rPr>
              <a:t/>
            </a:r>
            <a:br>
              <a:rPr lang="de-DE" sz="4800" kern="0" dirty="0">
                <a:solidFill>
                  <a:srgbClr val="333399"/>
                </a:solidFill>
              </a:rPr>
            </a:br>
            <a:r>
              <a:rPr lang="de-DE" sz="2000" kern="0" dirty="0" smtClean="0">
                <a:solidFill>
                  <a:srgbClr val="333399"/>
                </a:solidFill>
              </a:rPr>
              <a:t> </a:t>
            </a:r>
            <a:r>
              <a:rPr kumimoji="0" lang="de-DE" sz="4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/>
            </a:r>
            <a:br>
              <a:rPr kumimoji="0" lang="de-DE" sz="4800" b="0" i="0" u="none" strike="noStrike" kern="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</a:br>
            <a:r>
              <a:rPr kumimoji="0" lang="de-DE" sz="48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</a:rPr>
              <a:t>Chapter 1: </a:t>
            </a:r>
            <a:r>
              <a:rPr lang="de-DE" sz="4800" kern="0" noProof="0" dirty="0" smtClean="0">
                <a:solidFill>
                  <a:srgbClr val="333399"/>
                </a:solidFill>
              </a:rPr>
              <a:t>Introduction</a:t>
            </a:r>
            <a:endParaRPr kumimoji="0" lang="de-DE" sz="4800" b="0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FDDFE-69E3-4BB2-A1CA-13FF4D850E89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14F9-79B3-461E-B15B-65E2AC43F847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58EE-14C5-4C5A-B9C3-7F45363EB954}" type="slidenum">
              <a:rPr lang="de-DE"/>
              <a:pPr/>
              <a:t>10</a:t>
            </a:fld>
            <a:endParaRPr lang="de-DE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“measure” efficiency?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800" dirty="0" smtClean="0"/>
              <a:t> set of instances (e.g. all n bit strings </a:t>
            </a:r>
            <a:r>
              <a:rPr lang="en-US" sz="2800" dirty="0">
                <a:solidFill>
                  <a:srgbClr val="31859C"/>
                </a:solidFill>
              </a:rPr>
              <a:t>x</a:t>
            </a:r>
            <a:r>
              <a:rPr lang="en-US" sz="2800" dirty="0" smtClean="0">
                <a:solidFill>
                  <a:srgbClr val="31859C"/>
                </a:solidFill>
                <a:latin typeface="Lucida Sans Unicode"/>
                <a:cs typeface="Lucida Sans Unicode"/>
                <a:sym typeface="Symbol" panose="05050102010706020507" pitchFamily="18" charset="2"/>
              </a:rPr>
              <a:t>{0,1}*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T : 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→ℕ</a:t>
            </a:r>
            <a:r>
              <a:rPr lang="en-US" sz="2800" dirty="0" smtClean="0"/>
              <a:t>: runtime </a:t>
            </a:r>
            <a:r>
              <a:rPr lang="en-US" sz="2800" dirty="0" smtClean="0">
                <a:solidFill>
                  <a:srgbClr val="31859C"/>
                </a:solidFill>
              </a:rPr>
              <a:t>T(</a:t>
            </a:r>
            <a:r>
              <a:rPr lang="en-US" sz="2800" dirty="0">
                <a:solidFill>
                  <a:srgbClr val="31859C"/>
                </a:solidFill>
              </a:rPr>
              <a:t>x</a:t>
            </a:r>
            <a:r>
              <a:rPr lang="en-US" sz="2800" dirty="0" smtClean="0">
                <a:solidFill>
                  <a:srgbClr val="31859C"/>
                </a:solidFill>
              </a:rPr>
              <a:t>)</a:t>
            </a:r>
            <a:r>
              <a:rPr lang="en-US" sz="2800" dirty="0" smtClean="0"/>
              <a:t> of algorithm for instance </a:t>
            </a:r>
            <a:r>
              <a:rPr lang="en-US" sz="2800" dirty="0" err="1">
                <a:solidFill>
                  <a:srgbClr val="31859C"/>
                </a:solidFill>
              </a:rPr>
              <a:t>x</a:t>
            </a:r>
            <a:r>
              <a:rPr lang="en-US" sz="2800" dirty="0" err="1" smtClean="0">
                <a:solidFill>
                  <a:srgbClr val="31859C"/>
                </a:solidFill>
                <a:latin typeface="Lucida Sans Unicode"/>
                <a:cs typeface="Lucida Sans Unicode"/>
                <a:sym typeface="Symbol" panose="05050102010706020507" pitchFamily="18" charset="2"/>
              </a:rPr>
              <a:t></a:t>
            </a:r>
            <a:r>
              <a:rPr lang="en-US" sz="2800" dirty="0" err="1">
                <a:solidFill>
                  <a:srgbClr val="31859C"/>
                </a:solidFill>
                <a:sym typeface="Symbol" panose="05050102010706020507" pitchFamily="18" charset="2"/>
              </a:rPr>
              <a:t>S</a:t>
            </a:r>
            <a:endParaRPr lang="en-US" sz="2800" dirty="0">
              <a:solidFill>
                <a:srgbClr val="31859C"/>
              </a:solidFill>
            </a:endParaRP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S</a:t>
            </a:r>
            <a:r>
              <a:rPr lang="en-US" sz="2800" baseline="-250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/>
              <a:t>: </a:t>
            </a:r>
            <a:r>
              <a:rPr lang="en-US" sz="2800" dirty="0" smtClean="0"/>
              <a:t>set of all instances of size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/>
              <a:t>.</a:t>
            </a:r>
          </a:p>
          <a:p>
            <a:pPr>
              <a:buFontTx/>
              <a:buNone/>
            </a:pPr>
            <a:endParaRPr lang="en-US" sz="1400" dirty="0" smtClean="0"/>
          </a:p>
          <a:p>
            <a:pPr>
              <a:buFontTx/>
              <a:buNone/>
            </a:pPr>
            <a:r>
              <a:rPr lang="en-US" sz="2800" dirty="0" smtClean="0"/>
              <a:t>Common measures:</a:t>
            </a:r>
            <a:endParaRPr lang="en-US" sz="2800" dirty="0"/>
          </a:p>
          <a:p>
            <a:r>
              <a:rPr lang="en-US" sz="2800" dirty="0">
                <a:solidFill>
                  <a:schemeClr val="tx2"/>
                </a:solidFill>
              </a:rPr>
              <a:t>Worst case: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t(n)=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max{T(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):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2800" dirty="0" err="1" smtClean="0">
                <a:solidFill>
                  <a:srgbClr val="31859C"/>
                </a:solidFill>
                <a:latin typeface="Lucida Sans Unicode"/>
                <a:cs typeface="Lucida Sans Unicode"/>
                <a:sym typeface="Symbol" panose="05050102010706020507" pitchFamily="18" charset="2"/>
              </a:rPr>
              <a:t>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S</a:t>
            </a:r>
            <a:r>
              <a:rPr lang="en-US" sz="2800" baseline="-25000" dirty="0" err="1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r>
              <a:rPr lang="en-US" sz="2800" dirty="0">
                <a:solidFill>
                  <a:schemeClr val="tx2"/>
                </a:solidFill>
              </a:rPr>
              <a:t>Best case: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t(n)=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min{T(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):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2800" dirty="0" err="1" smtClean="0">
                <a:solidFill>
                  <a:srgbClr val="31859C"/>
                </a:solidFill>
                <a:latin typeface="Lucida Sans Unicode"/>
                <a:cs typeface="Lucida Sans Unicode"/>
                <a:sym typeface="Symbol" panose="05050102010706020507" pitchFamily="18" charset="2"/>
              </a:rPr>
              <a:t>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sym typeface="Symbol" panose="05050102010706020507" pitchFamily="18" charset="2"/>
              </a:rPr>
              <a:t>S</a:t>
            </a:r>
            <a:r>
              <a:rPr lang="en-US" sz="2800" baseline="-25000" dirty="0" err="1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}</a:t>
            </a:r>
          </a:p>
          <a:p>
            <a:r>
              <a:rPr lang="en-US" sz="2800" dirty="0">
                <a:solidFill>
                  <a:schemeClr val="tx2"/>
                </a:solidFill>
              </a:rPr>
              <a:t>Average case: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t(n) =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(1/|S</a:t>
            </a:r>
            <a:r>
              <a:rPr lang="en-US" sz="2800" baseline="-250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|)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800" baseline="-25000" dirty="0" err="1">
                <a:solidFill>
                  <a:schemeClr val="accent5">
                    <a:lumMod val="75000"/>
                  </a:schemeClr>
                </a:solidFill>
                <a:sym typeface="Symbol" pitchFamily="18" charset="2"/>
              </a:rPr>
              <a:t>x</a:t>
            </a:r>
            <a:r>
              <a:rPr lang="en-US" sz="2800" baseline="-25000" dirty="0" err="1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  <a:sym typeface="Symbol" pitchFamily="18" charset="2"/>
              </a:rPr>
              <a:t>∈</a:t>
            </a:r>
            <a:r>
              <a:rPr lang="en-US" sz="2800" baseline="-25000" dirty="0" err="1">
                <a:solidFill>
                  <a:schemeClr val="accent5">
                    <a:lumMod val="75000"/>
                  </a:schemeClr>
                </a:solidFill>
                <a:sym typeface="Symbol" pitchFamily="18" charset="2"/>
              </a:rPr>
              <a:t>S</a:t>
            </a:r>
            <a:r>
              <a:rPr lang="en-US" sz="2800" baseline="-50000" dirty="0" err="1" smtClean="0">
                <a:solidFill>
                  <a:schemeClr val="accent5">
                    <a:lumMod val="75000"/>
                  </a:schemeClr>
                </a:solidFill>
                <a:sym typeface="Symbol" pitchFamily="18" charset="2"/>
              </a:rPr>
              <a:t>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 T(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x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None/>
            </a:pPr>
            <a:r>
              <a:rPr lang="en-US" sz="2800" dirty="0" smtClean="0"/>
              <a:t>We will mainly look at the </a:t>
            </a:r>
            <a:r>
              <a:rPr lang="en-US" sz="2800" dirty="0" smtClean="0">
                <a:solidFill>
                  <a:srgbClr val="FF0000"/>
                </a:solidFill>
              </a:rPr>
              <a:t>worst case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8EB4D-C86B-4E06-B63A-07B10EFDB9A0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40FB6-9127-41A8-8D6F-9D2F0B333076}" type="slidenum">
              <a:rPr lang="de-DE"/>
              <a:pPr/>
              <a:t>11</a:t>
            </a:fld>
            <a:endParaRPr lang="de-DE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Efficiency</a:t>
            </a:r>
            <a:endParaRPr lang="en-US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Why </a:t>
            </a:r>
            <a:r>
              <a:rPr lang="en-US" dirty="0">
                <a:solidFill>
                  <a:srgbClr val="FF0000"/>
                </a:solidFill>
              </a:rPr>
              <a:t>worst case?</a:t>
            </a:r>
          </a:p>
          <a:p>
            <a:r>
              <a:rPr lang="en-US" dirty="0">
                <a:solidFill>
                  <a:schemeClr val="tx2"/>
                </a:solidFill>
              </a:rPr>
              <a:t>“</a:t>
            </a:r>
            <a:r>
              <a:rPr lang="en-US" dirty="0" smtClean="0">
                <a:solidFill>
                  <a:schemeClr val="tx2"/>
                </a:solidFill>
              </a:rPr>
              <a:t>typical case” hard to grasp</a:t>
            </a:r>
            <a:r>
              <a:rPr lang="en-US" dirty="0" smtClean="0"/>
              <a:t>, </a:t>
            </a:r>
            <a:r>
              <a:rPr lang="en-US" dirty="0"/>
              <a:t>average case </a:t>
            </a:r>
            <a:r>
              <a:rPr lang="en-US" dirty="0" smtClean="0"/>
              <a:t>is not necessarily a good measure for that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gives guarantees </a:t>
            </a:r>
            <a:r>
              <a:rPr lang="en-US" dirty="0" smtClean="0"/>
              <a:t>for the efficiency of an algorithm (important for robustness)</a:t>
            </a:r>
            <a:endParaRPr lang="en-US" dirty="0"/>
          </a:p>
          <a:p>
            <a:endParaRPr lang="en-US" sz="1600" dirty="0"/>
          </a:p>
          <a:p>
            <a:pPr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How to classify efficiency: Asymptotic growth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Big-Oh notation…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DCC66-1FD0-4B2D-AE7D-27A13C3D5639}" type="datetime1">
              <a:rPr lang="de-DE" smtClean="0"/>
              <a:t>08.10.2018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2A59B-DA01-4E76-A3AD-77AD8C02F5CD}" type="slidenum">
              <a:rPr lang="de-DE"/>
              <a:pPr/>
              <a:t>12</a:t>
            </a:fld>
            <a:endParaRPr lang="de-DE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Informally: </a:t>
            </a:r>
            <a:r>
              <a:rPr lang="en-US" sz="2800" dirty="0" smtClean="0"/>
              <a:t>Two functions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f(n)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g(n)</a:t>
            </a:r>
            <a:r>
              <a:rPr lang="en-US" sz="2800" dirty="0"/>
              <a:t> </a:t>
            </a:r>
            <a:r>
              <a:rPr lang="en-US" sz="2800" dirty="0" smtClean="0"/>
              <a:t>have the same </a:t>
            </a:r>
            <a:r>
              <a:rPr lang="en-US" sz="2800" dirty="0" smtClean="0">
                <a:solidFill>
                  <a:srgbClr val="FF0000"/>
                </a:solidFill>
              </a:rPr>
              <a:t>asymptotic growth </a:t>
            </a:r>
            <a:r>
              <a:rPr lang="en-US" sz="2800" dirty="0" smtClean="0"/>
              <a:t>if there are constants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c&gt;0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d&gt;0</a:t>
            </a:r>
            <a:r>
              <a:rPr lang="en-US" sz="2800" dirty="0" smtClean="0"/>
              <a:t> so that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c&lt;f(n)/g(n)&lt;d </a:t>
            </a:r>
            <a:r>
              <a:rPr lang="en-US" sz="2800" dirty="0" smtClean="0"/>
              <a:t>for all “sufficiently large”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/>
              <a:t>.</a:t>
            </a:r>
          </a:p>
          <a:p>
            <a:pPr>
              <a:buFontTx/>
              <a:buNone/>
            </a:pPr>
            <a:endParaRPr lang="en-US" sz="1400" dirty="0"/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Example:</a:t>
            </a:r>
            <a:r>
              <a:rPr lang="en-US" sz="2800" dirty="0" smtClean="0"/>
              <a:t>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, 5n</a:t>
            </a:r>
            <a:r>
              <a:rPr lang="en-US" sz="28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-7n </a:t>
            </a:r>
            <a:r>
              <a:rPr lang="en-US" sz="2800" dirty="0"/>
              <a:t>a</a:t>
            </a:r>
            <a:r>
              <a:rPr lang="en-US" sz="2800" dirty="0" smtClean="0"/>
              <a:t>nd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/10+100n</a:t>
            </a:r>
            <a:r>
              <a:rPr lang="en-US" sz="2800" dirty="0"/>
              <a:t> </a:t>
            </a:r>
            <a:r>
              <a:rPr lang="en-US" sz="2800" dirty="0" smtClean="0"/>
              <a:t>have the same asymptotic growth since, e.g.,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1/5 &lt; (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5n</a:t>
            </a:r>
            <a:r>
              <a:rPr lang="en-US" sz="2800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-7n)/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baseline="30000" dirty="0" smtClean="0">
                <a:solidFill>
                  <a:schemeClr val="accent5">
                    <a:lumMod val="75000"/>
                  </a:schemeClr>
                </a:solidFill>
              </a:rPr>
              <a:t>2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&lt; 5</a:t>
            </a:r>
            <a:b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800" dirty="0" smtClean="0"/>
              <a:t>for all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≥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sz="2800" dirty="0" smtClean="0">
                <a:solidFill>
                  <a:schemeClr val="hlink"/>
                </a:solidFill>
              </a:rPr>
              <a:t>.</a:t>
            </a:r>
            <a:endParaRPr lang="en-US" sz="2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4498F-0E39-414E-8588-0B41517A4AD9}" type="datetime1">
              <a:rPr lang="de-DE" smtClean="0"/>
              <a:t>08.10.2018</a:t>
            </a:fld>
            <a:endParaRPr 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C7B84-4EAA-4251-B5ED-70DF173A2898}" type="slidenum">
              <a:rPr lang="de-DE"/>
              <a:pPr/>
              <a:t>13</a:t>
            </a:fld>
            <a:endParaRPr lang="de-DE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</a:t>
            </a:r>
            <a:r>
              <a:rPr lang="en-US" dirty="0"/>
              <a:t>Notation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Why is it sufficient to consider sufficiently large n?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Goal: </a:t>
            </a:r>
            <a:r>
              <a:rPr lang="en-US" sz="2400" dirty="0" smtClean="0"/>
              <a:t>algorithms that are efficient even for very large instances (i.e., they </a:t>
            </a:r>
            <a:r>
              <a:rPr lang="en-US" sz="2400" dirty="0" smtClean="0">
                <a:solidFill>
                  <a:srgbClr val="FF0000"/>
                </a:solidFill>
              </a:rPr>
              <a:t>scale</a:t>
            </a:r>
            <a:r>
              <a:rPr lang="en-US" sz="2400" dirty="0" smtClean="0"/>
              <a:t> well).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The following sets formalize asymptotic growth: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  <a:latin typeface="Lucida Sans Unicode"/>
                <a:cs typeface="Lucida Sans Unicode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≤)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O(f(n))={ g(n) | 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∀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&gt;n</a:t>
            </a:r>
            <a:r>
              <a:rPr lang="en-US" sz="2400" baseline="-25000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g(n) 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≤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} </a:t>
            </a: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Lucida Sans Unicode"/>
                <a:cs typeface="Lucida Sans Unicode"/>
              </a:rPr>
              <a:t>≥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)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(f(n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))={ g(n) | </a:t>
            </a:r>
            <a:r>
              <a:rPr lang="en-US" sz="2400" dirty="0" smtClean="0">
                <a:solidFill>
                  <a:srgbClr val="FF0000"/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∀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&gt;n</a:t>
            </a:r>
            <a:r>
              <a:rPr lang="en-US" sz="2400" baseline="-25000" dirty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g(n) 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≥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 }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(=)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(f(n)) = O(f(n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))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∩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(f(n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))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(&lt;)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o(f(n))={ g(n) | 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∀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∀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n&gt;n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g(n) 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≤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 }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(&gt;)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(f(n))={ g(n) | 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∀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c&gt;0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&gt;0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∀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n&gt;n</a:t>
            </a:r>
            <a:r>
              <a:rPr lang="en-US" sz="2400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 g(n) </a:t>
            </a:r>
            <a:r>
              <a:rPr lang="en-US" sz="2400" dirty="0" smtClean="0">
                <a:solidFill>
                  <a:srgbClr val="FF0000"/>
                </a:solidFill>
                <a:latin typeface="Lucida Sans Unicode"/>
                <a:cs typeface="Lucida Sans Unicode"/>
              </a:rPr>
              <a:t>≥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}</a:t>
            </a:r>
            <a:b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Only consider functions f(n</a:t>
            </a:r>
            <a:r>
              <a:rPr lang="en-US" sz="2400" dirty="0"/>
              <a:t>) </a:t>
            </a:r>
            <a:r>
              <a:rPr lang="en-US" sz="2400" dirty="0" smtClean="0"/>
              <a:t>(resp. </a:t>
            </a:r>
            <a:r>
              <a:rPr lang="en-US" sz="2400" dirty="0"/>
              <a:t>g(n)) </a:t>
            </a:r>
            <a:r>
              <a:rPr lang="en-US" sz="2400" dirty="0" err="1" smtClean="0"/>
              <a:t>s.t.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Lucida Sans Unicode"/>
                <a:cs typeface="Lucida Sans Unicode"/>
              </a:rPr>
              <a:t>∃</a:t>
            </a:r>
            <a:r>
              <a:rPr lang="en-US" sz="2400" dirty="0" smtClean="0"/>
              <a:t>N&gt;0 </a:t>
            </a:r>
            <a:r>
              <a:rPr lang="en-US" sz="2400" dirty="0" smtClean="0">
                <a:latin typeface="Lucida Sans Unicode"/>
                <a:cs typeface="Lucida Sans Unicode"/>
              </a:rPr>
              <a:t>∀</a:t>
            </a:r>
            <a:r>
              <a:rPr lang="en-US" sz="2400" dirty="0" smtClean="0"/>
              <a:t>n&gt;N</a:t>
            </a:r>
            <a:r>
              <a:rPr lang="en-US" sz="2400" dirty="0"/>
              <a:t>: f(n) &gt; </a:t>
            </a:r>
            <a:r>
              <a:rPr lang="en-US" sz="2400" dirty="0" smtClean="0"/>
              <a:t>0  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(supposed to be measures for time and space).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8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3346-FC83-4F93-B5E4-66A4B3299965}" type="datetime1">
              <a:rPr lang="de-DE" smtClean="0"/>
              <a:t>08.10.2018</a:t>
            </a:fld>
            <a:endParaRPr lang="de-DE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8702-0608-4612-BF2D-A3B9709CE5D7}" type="slidenum">
              <a:rPr lang="de-DE"/>
              <a:pPr/>
              <a:t>14</a:t>
            </a:fld>
            <a:endParaRPr lang="de-DE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</a:t>
            </a:r>
            <a:r>
              <a:rPr lang="en-US" dirty="0"/>
              <a:t>Notation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011863" y="2060575"/>
            <a:ext cx="1758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f(n) =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+ b</a:t>
            </a: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 flipV="1">
            <a:off x="1476375" y="1916113"/>
            <a:ext cx="0" cy="4033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1187450" y="5661025"/>
            <a:ext cx="669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2195513" y="2565400"/>
            <a:ext cx="4464050" cy="33845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 flipV="1">
            <a:off x="1116013" y="3213100"/>
            <a:ext cx="6192837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7308850" y="2852738"/>
            <a:ext cx="1233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(f(n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))</a:t>
            </a:r>
          </a:p>
        </p:txBody>
      </p:sp>
      <p:sp>
        <p:nvSpPr>
          <p:cNvPr id="40970" name="Freeform 10"/>
          <p:cNvSpPr>
            <a:spLocks/>
          </p:cNvSpPr>
          <p:nvPr/>
        </p:nvSpPr>
        <p:spPr bwMode="auto">
          <a:xfrm>
            <a:off x="1763713" y="4365625"/>
            <a:ext cx="5616575" cy="1511300"/>
          </a:xfrm>
          <a:custGeom>
            <a:avLst/>
            <a:gdLst/>
            <a:ahLst/>
            <a:cxnLst>
              <a:cxn ang="0">
                <a:pos x="0" y="1043"/>
              </a:cxn>
              <a:cxn ang="0">
                <a:pos x="816" y="544"/>
              </a:cxn>
              <a:cxn ang="0">
                <a:pos x="2495" y="136"/>
              </a:cxn>
              <a:cxn ang="0">
                <a:pos x="3765" y="0"/>
              </a:cxn>
            </a:cxnLst>
            <a:rect l="0" t="0" r="r" b="b"/>
            <a:pathLst>
              <a:path w="3765" h="1043">
                <a:moveTo>
                  <a:pt x="0" y="1043"/>
                </a:moveTo>
                <a:cubicBezTo>
                  <a:pt x="200" y="869"/>
                  <a:pt x="400" y="695"/>
                  <a:pt x="816" y="544"/>
                </a:cubicBezTo>
                <a:cubicBezTo>
                  <a:pt x="1232" y="393"/>
                  <a:pt x="2004" y="227"/>
                  <a:pt x="2495" y="136"/>
                </a:cubicBezTo>
                <a:cubicBezTo>
                  <a:pt x="2986" y="45"/>
                  <a:pt x="3375" y="22"/>
                  <a:pt x="3765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71" name="Freeform 11"/>
          <p:cNvSpPr>
            <a:spLocks/>
          </p:cNvSpPr>
          <p:nvPr/>
        </p:nvSpPr>
        <p:spPr bwMode="auto">
          <a:xfrm>
            <a:off x="1187450" y="2349500"/>
            <a:ext cx="2879725" cy="3095625"/>
          </a:xfrm>
          <a:custGeom>
            <a:avLst/>
            <a:gdLst/>
            <a:ahLst/>
            <a:cxnLst>
              <a:cxn ang="0">
                <a:pos x="0" y="1950"/>
              </a:cxn>
              <a:cxn ang="0">
                <a:pos x="726" y="1723"/>
              </a:cxn>
              <a:cxn ang="0">
                <a:pos x="1497" y="998"/>
              </a:cxn>
              <a:cxn ang="0">
                <a:pos x="1814" y="0"/>
              </a:cxn>
            </a:cxnLst>
            <a:rect l="0" t="0" r="r" b="b"/>
            <a:pathLst>
              <a:path w="1814" h="1950">
                <a:moveTo>
                  <a:pt x="0" y="1950"/>
                </a:moveTo>
                <a:cubicBezTo>
                  <a:pt x="238" y="1916"/>
                  <a:pt x="476" y="1882"/>
                  <a:pt x="726" y="1723"/>
                </a:cubicBezTo>
                <a:cubicBezTo>
                  <a:pt x="976" y="1564"/>
                  <a:pt x="1316" y="1285"/>
                  <a:pt x="1497" y="998"/>
                </a:cubicBezTo>
                <a:cubicBezTo>
                  <a:pt x="1678" y="711"/>
                  <a:pt x="1746" y="355"/>
                  <a:pt x="1814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563938" y="1773238"/>
            <a:ext cx="121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(f(n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))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7524750" y="4076700"/>
            <a:ext cx="1173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o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(f(n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FDF7-15E7-431C-9F87-4CD623BD8BC5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39552" y="1541022"/>
            <a:ext cx="8229600" cy="460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        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lim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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≥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700" b="0" i="0" u="none" strike="noStrike" kern="0" cap="none" spc="0" normalizeH="0" baseline="0" noProof="0" dirty="0" smtClean="0">
              <a:ln>
                <a:noFill/>
              </a:ln>
              <a:solidFill>
                <a:srgbClr val="BBE0E3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sup: </a:t>
            </a:r>
            <a:r>
              <a:rPr lang="en-US" kern="0" dirty="0">
                <a:solidFill>
                  <a:srgbClr val="FF0000"/>
                </a:solidFill>
                <a:latin typeface="Arial"/>
              </a:rPr>
              <a:t>s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upremum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(example: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sup{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ℝ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x&lt;2 } = 2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BBE0E3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        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x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lim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</a:t>
            </a:r>
            <a:r>
              <a:rPr kumimoji="0" lang="en-US" sz="3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≥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 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en-US" kern="0" dirty="0" err="1">
                <a:solidFill>
                  <a:srgbClr val="FF0000"/>
                </a:solidFill>
                <a:latin typeface="Arial"/>
              </a:rPr>
              <a:t>i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nfimum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(example: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inf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{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x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 panose="05050102010706020507" pitchFamily="18" charset="2"/>
              </a:rPr>
              <a:t>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Lucida Sans Unicode" panose="020B0602030504020204" pitchFamily="34" charset="0"/>
                <a:ea typeface="+mn-ea"/>
                <a:cs typeface="Lucida Sans Unicode" panose="020B0602030504020204" pitchFamily="34" charset="0"/>
              </a:rPr>
              <a:t>ℝ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| x&gt;3 } = 3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)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BBE0E3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BBE0E3">
                  <a:lumMod val="50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rgbClr val="000000"/>
                </a:solidFill>
                <a:latin typeface="Arial"/>
              </a:rPr>
              <a:t>Alternative way of defining O-notation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O(g(n))={ f(n) |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msy10" pitchFamily="34" charset="0"/>
                <a:ea typeface="+mn-ea"/>
                <a:cs typeface="Lucida Sans Unicode"/>
                <a:sym typeface="Symbol"/>
              </a:rPr>
              <a:t>∃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c&gt;0            f(n)/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(n)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≤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 }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W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(g(n))={ f(n) |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msy10" pitchFamily="34" charset="0"/>
                <a:ea typeface="+mn-ea"/>
                <a:cs typeface="Lucida Sans Unicode"/>
                <a:sym typeface="Symbol"/>
              </a:rPr>
              <a:t>∃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c&gt;0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msy10" pitchFamily="34" charset="0"/>
                <a:ea typeface="+mn-ea"/>
                <a:cs typeface="Lucida Sans Unicode"/>
              </a:rPr>
              <a:t>     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f(n)/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(n)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Lucida Sans Unicode"/>
                <a:ea typeface="+mn-ea"/>
                <a:cs typeface="Lucida Sans Unicode"/>
              </a:rPr>
              <a:t>≥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 }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Q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(g(n)) = O(g(n)) </a:t>
            </a: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msy10" pitchFamily="34" charset="0"/>
                <a:ea typeface="+mn-ea"/>
                <a:cs typeface="Lucida Sans Unicode"/>
              </a:rPr>
              <a:t>∩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W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(g(n))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900" b="0" i="0" u="none" strike="noStrike" kern="0" cap="none" spc="0" normalizeH="0" baseline="0" noProof="0" dirty="0" smtClean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o(g(n))={ f(n) |           f(n)/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(n) = 0 }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Symbol" pitchFamily="18" charset="2"/>
                <a:ea typeface="+mn-ea"/>
                <a:cs typeface="+mn-cs"/>
              </a:rPr>
              <a:t>w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(g(n))={ f(n) |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cmsy10" pitchFamily="34" charset="0"/>
                <a:ea typeface="+mn-ea"/>
                <a:cs typeface="Lucida Sans Unicode"/>
                <a:sym typeface="Symbol"/>
              </a:rPr>
              <a:t>  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Symbol"/>
              </a:rPr>
              <a:t>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(n)/f(n) = 0 }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8" name="Group 10"/>
          <p:cNvGrpSpPr>
            <a:grpSpLocks/>
          </p:cNvGrpSpPr>
          <p:nvPr/>
        </p:nvGrpSpPr>
        <p:grpSpPr bwMode="auto">
          <a:xfrm>
            <a:off x="3664220" y="3953558"/>
            <a:ext cx="915988" cy="522287"/>
            <a:chOff x="7286637" y="1619240"/>
            <a:chExt cx="915635" cy="523220"/>
          </a:xfrm>
        </p:grpSpPr>
        <p:sp>
          <p:nvSpPr>
            <p:cNvPr id="9" name="TextBox 8"/>
            <p:cNvSpPr txBox="1"/>
            <p:nvPr/>
          </p:nvSpPr>
          <p:spPr>
            <a:xfrm>
              <a:off x="7286637" y="1619240"/>
              <a:ext cx="915635" cy="36895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 err="1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</a:t>
              </a:r>
              <a:r>
                <a:rPr lang="de-DE" dirty="0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 </a:t>
              </a:r>
              <a:r>
                <a:rPr lang="de-DE" dirty="0" err="1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sup</a:t>
              </a:r>
              <a:endParaRPr lang="de-DE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67545" y="1833935"/>
              <a:ext cx="590322" cy="3085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11" name="Group 11"/>
          <p:cNvGrpSpPr>
            <a:grpSpLocks/>
          </p:cNvGrpSpPr>
          <p:nvPr/>
        </p:nvGrpSpPr>
        <p:grpSpPr bwMode="auto">
          <a:xfrm>
            <a:off x="915790" y="1448947"/>
            <a:ext cx="915987" cy="522288"/>
            <a:chOff x="7286640" y="1619240"/>
            <a:chExt cx="915635" cy="523220"/>
          </a:xfrm>
        </p:grpSpPr>
        <p:sp>
          <p:nvSpPr>
            <p:cNvPr id="12" name="TextBox 12"/>
            <p:cNvSpPr txBox="1"/>
            <p:nvPr/>
          </p:nvSpPr>
          <p:spPr>
            <a:xfrm>
              <a:off x="7286640" y="1619240"/>
              <a:ext cx="915635" cy="36895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sup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7467545" y="1833935"/>
              <a:ext cx="590323" cy="3085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914202" y="2353822"/>
            <a:ext cx="787400" cy="523875"/>
            <a:chOff x="7286640" y="1619240"/>
            <a:chExt cx="787395" cy="523220"/>
          </a:xfrm>
        </p:grpSpPr>
        <p:sp>
          <p:nvSpPr>
            <p:cNvPr id="15" name="TextBox 15"/>
            <p:cNvSpPr txBox="1"/>
            <p:nvPr/>
          </p:nvSpPr>
          <p:spPr>
            <a:xfrm>
              <a:off x="7286640" y="1619240"/>
              <a:ext cx="787395" cy="3694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inf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7467614" y="1834870"/>
              <a:ext cx="590546" cy="3075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17" name="Group 17"/>
          <p:cNvGrpSpPr>
            <a:grpSpLocks/>
          </p:cNvGrpSpPr>
          <p:nvPr/>
        </p:nvGrpSpPr>
        <p:grpSpPr bwMode="auto">
          <a:xfrm>
            <a:off x="3648348" y="4321858"/>
            <a:ext cx="787400" cy="523875"/>
            <a:chOff x="7286640" y="1619240"/>
            <a:chExt cx="787395" cy="523220"/>
          </a:xfrm>
        </p:grpSpPr>
        <p:sp>
          <p:nvSpPr>
            <p:cNvPr id="18" name="TextBox 18"/>
            <p:cNvSpPr txBox="1"/>
            <p:nvPr/>
          </p:nvSpPr>
          <p:spPr>
            <a:xfrm>
              <a:off x="7286640" y="1619240"/>
              <a:ext cx="787395" cy="3694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inf</a:t>
              </a: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7467614" y="1834870"/>
              <a:ext cx="590546" cy="3075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20" name="Group 20"/>
          <p:cNvGrpSpPr>
            <a:grpSpLocks/>
          </p:cNvGrpSpPr>
          <p:nvPr/>
        </p:nvGrpSpPr>
        <p:grpSpPr bwMode="auto">
          <a:xfrm>
            <a:off x="2764100" y="5185783"/>
            <a:ext cx="915988" cy="523875"/>
            <a:chOff x="7286640" y="1619240"/>
            <a:chExt cx="915635" cy="523220"/>
          </a:xfrm>
        </p:grpSpPr>
        <p:sp>
          <p:nvSpPr>
            <p:cNvPr id="21" name="TextBox 21"/>
            <p:cNvSpPr txBox="1"/>
            <p:nvPr/>
          </p:nvSpPr>
          <p:spPr>
            <a:xfrm>
              <a:off x="7286640" y="1619240"/>
              <a:ext cx="915635" cy="3694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sup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7467545" y="1834870"/>
              <a:ext cx="590322" cy="3075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23" name="Group 23"/>
          <p:cNvGrpSpPr>
            <a:grpSpLocks/>
          </p:cNvGrpSpPr>
          <p:nvPr/>
        </p:nvGrpSpPr>
        <p:grpSpPr bwMode="auto">
          <a:xfrm>
            <a:off x="2764100" y="5555671"/>
            <a:ext cx="787400" cy="522287"/>
            <a:chOff x="7286640" y="1619240"/>
            <a:chExt cx="787395" cy="523220"/>
          </a:xfrm>
        </p:grpSpPr>
        <p:sp>
          <p:nvSpPr>
            <p:cNvPr id="24" name="TextBox 24"/>
            <p:cNvSpPr txBox="1"/>
            <p:nvPr/>
          </p:nvSpPr>
          <p:spPr>
            <a:xfrm>
              <a:off x="7286640" y="1619240"/>
              <a:ext cx="787395" cy="36895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inf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7467614" y="1833935"/>
              <a:ext cx="590546" cy="30852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897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Crash Course on Limits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AB92-193E-444D-AF8F-1DD3C87E3156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16</a:t>
            </a:fld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 bwMode="auto">
              <a:xfrm>
                <a:off x="435064" y="1628800"/>
                <a:ext cx="8229600" cy="46920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47500" lnSpcReduction="20000"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kern="0" dirty="0" smtClean="0">
                    <a:solidFill>
                      <a:srgbClr val="000000"/>
                    </a:solidFill>
                    <a:latin typeface="Arial"/>
                  </a:rPr>
                  <a:t>Let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f: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ℕ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  <a:sym typeface="Symbol" panose="05050102010706020507" pitchFamily="18" charset="2"/>
                  </a:rPr>
                  <a:t>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ℝ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be</a:t>
                </a:r>
                <a:r>
                  <a:rPr kumimoji="0" lang="en-US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a function a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nd 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a,b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ℝ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.</a:t>
                </a:r>
              </a:p>
              <a:p>
                <a:pPr lvl="0">
                  <a:lnSpc>
                    <a:spcPct val="90000"/>
                  </a:lnSpc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 has </a:t>
                </a:r>
                <a:r>
                  <a:rPr lang="en-US" kern="0" noProof="0" dirty="0" smtClean="0">
                    <a:solidFill>
                      <a:srgbClr val="000000"/>
                    </a:solidFill>
                    <a:latin typeface="Arial"/>
                  </a:rPr>
                  <a:t>for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lang="en-US" kern="0" dirty="0" smtClean="0">
                    <a:solidFill>
                      <a:srgbClr val="BBE0E3">
                        <a:lumMod val="50000"/>
                      </a:srgbClr>
                    </a:solidFill>
                    <a:latin typeface="Lucida Sans Unicode" panose="020B0602030504020204" pitchFamily="34" charset="0"/>
                    <a:cs typeface="Lucida Sans Unicode" panose="020B0602030504020204" pitchFamily="34" charset="0"/>
                    <a:sym typeface="Symbol" panose="05050102010706020507" pitchFamily="18" charset="2"/>
                  </a:rPr>
                  <a:t>z 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 </a:t>
                </a:r>
                <a:r>
                  <a:rPr lang="en-US" kern="0" noProof="0" dirty="0" smtClean="0">
                    <a:solidFill>
                      <a:srgbClr val="FF0000"/>
                    </a:solidFill>
                    <a:latin typeface="Arial"/>
                    <a:sym typeface="Symbol" panose="05050102010706020507" pitchFamily="18" charset="2"/>
                  </a:rPr>
                  <a:t>limit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b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if</a:t>
                </a:r>
                <a:r>
                  <a:rPr kumimoji="0" lang="en-US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for every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e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&gt;0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there</a:t>
                </a:r>
                <a:r>
                  <a:rPr kumimoji="0" lang="en-US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is a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k&gt;0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with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|f(z)-b|&lt;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e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for all 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z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ℝ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with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z&gt;k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. In this</a:t>
                </a:r>
                <a:r>
                  <a:rPr kumimoji="0" lang="en-US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case we write</a:t>
                </a: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lvl="0">
                  <a:lnSpc>
                    <a:spcPct val="90000"/>
                  </a:lnSpc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 has </a:t>
                </a:r>
                <a:r>
                  <a:rPr lang="en-US" kern="0" dirty="0">
                    <a:solidFill>
                      <a:srgbClr val="000000"/>
                    </a:solidFill>
                    <a:latin typeface="Arial"/>
                  </a:rPr>
                  <a:t>for</a:t>
                </a:r>
                <a:r>
                  <a:rPr lang="en-US" sz="4800" kern="0" dirty="0">
                    <a:solidFill>
                      <a:srgbClr val="000000"/>
                    </a:solidFill>
                    <a:latin typeface="Arial"/>
                  </a:rPr>
                  <a:t> </a:t>
                </a:r>
                <a:r>
                  <a:rPr lang="en-US" kern="0" dirty="0">
                    <a:solidFill>
                      <a:srgbClr val="BBE0E3">
                        <a:lumMod val="50000"/>
                      </a:srgbClr>
                    </a:solidFill>
                    <a:latin typeface="Lucida Sans Unicode" panose="020B0602030504020204" pitchFamily="34" charset="0"/>
                    <a:cs typeface="Lucida Sans Unicode" panose="020B0602030504020204" pitchFamily="34" charset="0"/>
                    <a:sym typeface="Symbol" panose="05050102010706020507" pitchFamily="18" charset="2"/>
                  </a:rPr>
                  <a:t>z </a:t>
                </a:r>
                <a:r>
                  <a:rPr lang="en-US" sz="4800" kern="0" dirty="0">
                    <a:solidFill>
                      <a:srgbClr val="BBE0E3">
                        <a:lumMod val="50000"/>
                      </a:srgbClr>
                    </a:solidFill>
                    <a:latin typeface="Arial"/>
                    <a:sym typeface="Symbol" panose="05050102010706020507" pitchFamily="18" charset="2"/>
                  </a:rPr>
                  <a:t> </a:t>
                </a:r>
                <a:r>
                  <a:rPr lang="en-US" kern="0" dirty="0" smtClean="0">
                    <a:solidFill>
                      <a:srgbClr val="FF0000"/>
                    </a:solidFill>
                    <a:latin typeface="Arial"/>
                    <a:sym typeface="Symbol" panose="05050102010706020507" pitchFamily="18" charset="2"/>
                  </a:rPr>
                  <a:t>limit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if</a:t>
                </a:r>
                <a:r>
                  <a:rPr kumimoji="0" lang="en-US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for every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c&gt;0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there</a:t>
                </a:r>
                <a:r>
                  <a:rPr kumimoji="0" lang="en-US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is a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k&gt;0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with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f(z)&gt;c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for all 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z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</a:t>
                </a:r>
                <a:r>
                  <a:rPr kumimoji="0" lang="en-US" sz="3200" b="0" i="0" u="none" strike="noStrike" kern="0" cap="none" spc="0" normalizeH="0" baseline="0" noProof="0" dirty="0" err="1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ℝ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with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z&gt;k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. </a:t>
                </a:r>
                <a:r>
                  <a:rPr lang="en-US" kern="0" dirty="0" smtClean="0">
                    <a:solidFill>
                      <a:srgbClr val="000000"/>
                    </a:solidFill>
                    <a:latin typeface="Arial"/>
                  </a:rPr>
                  <a:t>In this case we write</a:t>
                </a: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0" fontAlgn="base" latinLnBrk="0" hangingPunct="0">
                  <a:lnSpc>
                    <a:spcPct val="9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 </a:t>
                </a:r>
              </a:p>
              <a:p>
                <a:pPr lvl="0">
                  <a:buNone/>
                  <a:defRPr/>
                </a:pPr>
                <a:endParaRPr kumimoji="0" lang="de-DE" altLang="de-DE" sz="3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  <a:p>
                <a:pPr lvl="0">
                  <a:buNone/>
                  <a:defRPr/>
                </a:pPr>
                <a:endParaRPr lang="de-DE" altLang="de-DE" kern="0" dirty="0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lvl="0">
                  <a:buNone/>
                  <a:defRPr/>
                </a:pPr>
                <a:r>
                  <a:rPr lang="de-DE" altLang="de-DE" kern="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Why                 versus             ?</a:t>
                </a:r>
              </a:p>
              <a:p>
                <a:pPr lvl="0">
                  <a:buNone/>
                  <a:defRPr/>
                </a:pPr>
                <a:endParaRPr kumimoji="0" lang="de-DE" altLang="de-DE" sz="3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  <a:p>
                <a:pPr lvl="0">
                  <a:buNone/>
                  <a:defRPr/>
                </a:pPr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For every sequence</a:t>
                </a:r>
                <a:r>
                  <a:rPr kumimoji="0" lang="de-DE" altLang="de-DE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</a:t>
                </a:r>
                <a:r>
                  <a:rPr lang="de-DE" altLang="de-DE" kern="0" dirty="0" smtClean="0">
                    <a:solidFill>
                      <a:srgbClr val="BBE0E3">
                        <a:lumMod val="50000"/>
                      </a:srgbClr>
                    </a:solidFill>
                    <a:latin typeface="Arial" panose="020B0604020202020204" pitchFamily="34" charset="0"/>
                  </a:rPr>
                  <a:t>(</a:t>
                </a:r>
                <a:r>
                  <a:rPr lang="de-DE" altLang="de-DE" kern="0" dirty="0" err="1" smtClean="0">
                    <a:solidFill>
                      <a:srgbClr val="BBE0E3">
                        <a:lumMod val="50000"/>
                      </a:srgbClr>
                    </a:solidFill>
                    <a:latin typeface="Arial" panose="020B0604020202020204" pitchFamily="34" charset="0"/>
                  </a:rPr>
                  <a:t>x</a:t>
                </a:r>
                <a:r>
                  <a:rPr lang="de-DE" altLang="de-DE" kern="0" baseline="-25000" dirty="0" err="1" smtClean="0">
                    <a:solidFill>
                      <a:srgbClr val="BBE0E3">
                        <a:lumMod val="50000"/>
                      </a:srgbClr>
                    </a:solidFill>
                    <a:latin typeface="Arial" panose="020B0604020202020204" pitchFamily="34" charset="0"/>
                  </a:rPr>
                  <a:t>n</a:t>
                </a:r>
                <a:r>
                  <a:rPr lang="de-DE" altLang="de-DE" kern="0" dirty="0" smtClean="0">
                    <a:solidFill>
                      <a:srgbClr val="BBE0E3">
                        <a:lumMod val="50000"/>
                      </a:srgbClr>
                    </a:solidFill>
                    <a:latin typeface="Arial" panose="020B0604020202020204" pitchFamily="34" charset="0"/>
                  </a:rPr>
                  <a:t>)</a:t>
                </a:r>
                <a:r>
                  <a:rPr lang="de-DE" altLang="de-DE" kern="0" baseline="-25000" dirty="0" err="1" smtClean="0">
                    <a:solidFill>
                      <a:srgbClr val="BBE0E3">
                        <a:lumMod val="50000"/>
                      </a:srgbClr>
                    </a:solidFill>
                    <a:latin typeface="Arial" panose="020B0604020202020204" pitchFamily="34" charset="0"/>
                  </a:rPr>
                  <a:t>n</a:t>
                </a:r>
                <a:r>
                  <a:rPr lang="de-DE" altLang="de-DE" kern="0" baseline="-25000" dirty="0" err="1">
                    <a:solidFill>
                      <a:srgbClr val="BBE0E3">
                        <a:lumMod val="50000"/>
                      </a:srgbClr>
                    </a:solidFill>
                    <a:latin typeface="Arial" panose="020B0604020202020204" pitchFamily="34" charset="0"/>
                    <a:sym typeface="Symbol" panose="05050102010706020507" pitchFamily="18" charset="2"/>
                  </a:rPr>
                  <a:t></a:t>
                </a:r>
                <a:r>
                  <a:rPr lang="de-DE" altLang="de-DE" kern="0" baseline="-25000" dirty="0" err="1" smtClean="0">
                    <a:solidFill>
                      <a:srgbClr val="BBE0E3">
                        <a:lumMod val="50000"/>
                      </a:srgbClr>
                    </a:solidFill>
                    <a:latin typeface="Lucida Sans Unicode" panose="020B0602030504020204" pitchFamily="34" charset="0"/>
                    <a:cs typeface="Lucida Sans Unicode" panose="020B0602030504020204" pitchFamily="34" charset="0"/>
                    <a:sym typeface="Symbol" panose="05050102010706020507" pitchFamily="18" charset="2"/>
                  </a:rPr>
                  <a:t>ℕ</a:t>
                </a:r>
                <a:r>
                  <a:rPr kumimoji="0" lang="de-DE" altLang="de-DE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of real numbers,              </a:t>
                </a:r>
                <a:r>
                  <a:rPr lang="de-DE" altLang="de-DE" kern="0" noProof="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and</a:t>
                </a:r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</a:t>
                </a:r>
                <a:r>
                  <a:rPr lang="de-DE" altLang="de-DE" kern="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de-DE" altLang="de-DE" kern="0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                 is 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ℝ∪{-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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,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  <a:sym typeface="Symbol" panose="05050102010706020507" pitchFamily="18" charset="2"/>
                  </a:rPr>
                  <a:t> </a:t>
                </a:r>
                <a:r>
                  <a:rPr kumimoji="0" lang="en-US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BBE0E3">
                        <a:lumMod val="50000"/>
                      </a:srgbClr>
                    </a:solidFill>
                    <a:effectLst/>
                    <a:uLnTx/>
                    <a:uFillTx/>
                    <a:latin typeface="Lucida Sans Unicode" panose="020B0602030504020204" pitchFamily="34" charset="0"/>
                    <a:ea typeface="+mn-ea"/>
                    <a:cs typeface="Lucida Sans Unicode" panose="020B0602030504020204" pitchFamily="34" charset="0"/>
                  </a:rPr>
                  <a:t>}</a:t>
                </a:r>
                <a:r>
                  <a:rPr lang="de-DE" kern="0" dirty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.</a:t>
                </a:r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</a:t>
                </a:r>
              </a:p>
              <a:p>
                <a:pPr lvl="0">
                  <a:buNone/>
                  <a:defRPr/>
                </a:pPr>
                <a:endParaRPr lang="de-DE" altLang="de-DE" kern="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lvl="0">
                  <a:buNone/>
                  <a:defRPr/>
                </a:pPr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NOT the case for            : There</a:t>
                </a:r>
                <a:r>
                  <a:rPr kumimoji="0" lang="de-DE" altLang="de-DE" sz="3200" b="0" i="0" u="none" strike="noStrike" kern="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exist sequences with no limit under this definition!</a:t>
                </a:r>
                <a:endParaRPr lang="de-DE" altLang="de-DE" kern="0" dirty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lvl="0">
                  <a:buNone/>
                  <a:defRPr/>
                </a:pPr>
                <a:endParaRPr lang="de-DE" altLang="de-DE" kern="0" dirty="0" smtClean="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  <a:p>
                <a:pPr lvl="0">
                  <a:buNone/>
                  <a:defRPr/>
                </a:pPr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Ex:</a:t>
                </a:r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Let </a:t>
                </a:r>
                <a14:m>
                  <m:oMath xmlns:m="http://schemas.openxmlformats.org/officeDocument/2006/math">
                    <m:r>
                      <a:rPr kumimoji="0" lang="en-US" altLang="de-DE" sz="3200" b="0" i="1" u="none" strike="noStrike" kern="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𝑓</m:t>
                    </m:r>
                    <m:d>
                      <m:dPr>
                        <m:ctrlPr>
                          <a:rPr kumimoji="0" lang="en-US" altLang="de-DE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altLang="de-DE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e>
                    </m:d>
                    <m:r>
                      <a:rPr kumimoji="0" lang="en-US" altLang="de-DE" sz="3200" b="0" i="1" u="none" strike="noStrike" kern="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sSup>
                      <m:sSupPr>
                        <m:ctrlPr>
                          <a:rPr kumimoji="0" lang="en-US" altLang="de-DE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altLang="de-DE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(−1)</m:t>
                        </m:r>
                      </m:e>
                      <m:sup>
                        <m:r>
                          <a:rPr kumimoji="0" lang="en-US" altLang="de-DE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</m:sup>
                    </m:sSup>
                  </m:oMath>
                </a14:m>
                <a:r>
                  <a:rPr kumimoji="0" lang="de-DE" altLang="de-DE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+mn-cs"/>
                  </a:rPr>
                  <a:t> </a:t>
                </a:r>
                <a:r>
                  <a:rPr kumimoji="0" lang="de-DE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. What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DE" i="1" ker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de-DE" i="1" ker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de-DE" kern="0">
                                <a:latin typeface="Cambria Math" panose="02040503050406030204" pitchFamily="18" charset="0"/>
                              </a:rPr>
                              <m:t>lim</m:t>
                            </m:r>
                            <m:r>
                              <a:rPr lang="en-US" i="1" ker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  <m:lim>
                            <m:r>
                              <a:rPr lang="de-DE" i="1" ker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e-DE" i="1" ker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de-DE" kern="0" dirty="0" smtClean="0">
                    <a:latin typeface="Arial"/>
                  </a:rPr>
                  <a:t>? </a:t>
                </a:r>
                <a:r>
                  <a:rPr kumimoji="0" lang="de-DE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What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kumimoji="0" lang="de-DE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kumimoji="0" lang="de-DE" sz="3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kumimoji="0" lang="de-DE" sz="32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lim</m:t>
                            </m:r>
                            <m:r>
                              <a:rPr kumimoji="0" lang="en-US" sz="3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kumimoji="0" lang="en-US" sz="3200" b="0" i="0" u="none" strike="noStrike" kern="0" cap="none" spc="0" normalizeH="0" baseline="0" noProof="0" smtClean="0">
                                <a:ln>
                                  <a:noFill/>
                                </a:ln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sup</m:t>
                            </m:r>
                          </m:e>
                          <m:lim>
                            <m:r>
                              <a:rPr kumimoji="0" lang="de-DE" sz="3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𝑛</m:t>
                            </m:r>
                            <m:r>
                              <a:rPr kumimoji="0" lang="de-DE" sz="32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kumimoji="0" lang="en-US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𝑓</m:t>
                        </m:r>
                        <m:r>
                          <a:rPr kumimoji="0" lang="en-US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(</m:t>
                        </m:r>
                        <m:r>
                          <a:rPr kumimoji="0" lang="en-US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𝑛</m:t>
                        </m:r>
                        <m:r>
                          <a:rPr kumimoji="0" lang="en-US" sz="3200" b="0" i="1" u="none" strike="noStrike" kern="0" cap="none" spc="0" normalizeH="0" baseline="0" noProof="0" smtClean="0">
                            <a:ln>
                              <a:noFill/>
                            </a:ln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)</m:t>
                        </m:r>
                      </m:e>
                    </m:func>
                  </m:oMath>
                </a14:m>
                <a:r>
                  <a:rPr kumimoji="0" lang="de-DE" sz="3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Arial"/>
                    <a:ea typeface="+mn-ea"/>
                    <a:cs typeface="+mn-cs"/>
                  </a:rPr>
                  <a:t>?</a:t>
                </a:r>
                <a:endParaRPr kumimoji="0" lang="de-DE" sz="3200" b="0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064" y="1628800"/>
                <a:ext cx="8229600" cy="4692036"/>
              </a:xfrm>
              <a:prstGeom prst="rect">
                <a:avLst/>
              </a:prstGeom>
              <a:blipFill>
                <a:blip r:embed="rId3"/>
                <a:stretch>
                  <a:fillRect l="-296" t="-1688" r="-74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3218987" y="2169946"/>
            <a:ext cx="590550" cy="505141"/>
            <a:chOff x="7467545" y="1636218"/>
            <a:chExt cx="590323" cy="506043"/>
          </a:xfrm>
        </p:grpSpPr>
        <p:sp>
          <p:nvSpPr>
            <p:cNvPr id="9" name="TextBox 12"/>
            <p:cNvSpPr txBox="1"/>
            <p:nvPr/>
          </p:nvSpPr>
          <p:spPr>
            <a:xfrm>
              <a:off x="7514514" y="1636218"/>
              <a:ext cx="479433" cy="369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 err="1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</a:t>
              </a:r>
              <a:endParaRPr lang="de-DE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  <p:sp>
          <p:nvSpPr>
            <p:cNvPr id="10" name="TextBox 13"/>
            <p:cNvSpPr txBox="1"/>
            <p:nvPr/>
          </p:nvSpPr>
          <p:spPr>
            <a:xfrm>
              <a:off x="7467545" y="1833935"/>
              <a:ext cx="590323" cy="308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z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 panose="05050102010706020507" pitchFamily="18" charset="2"/>
                </a:rPr>
                <a:t>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4178300" y="4308329"/>
            <a:ext cx="787400" cy="523875"/>
            <a:chOff x="7286640" y="1619240"/>
            <a:chExt cx="787395" cy="523220"/>
          </a:xfrm>
        </p:grpSpPr>
        <p:sp>
          <p:nvSpPr>
            <p:cNvPr id="12" name="TextBox 15"/>
            <p:cNvSpPr txBox="1"/>
            <p:nvPr/>
          </p:nvSpPr>
          <p:spPr>
            <a:xfrm>
              <a:off x="7286640" y="1619240"/>
              <a:ext cx="787395" cy="3694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inf</a:t>
              </a:r>
            </a:p>
          </p:txBody>
        </p:sp>
        <p:sp>
          <p:nvSpPr>
            <p:cNvPr id="13" name="TextBox 16"/>
            <p:cNvSpPr txBox="1"/>
            <p:nvPr/>
          </p:nvSpPr>
          <p:spPr>
            <a:xfrm>
              <a:off x="7467614" y="1834870"/>
              <a:ext cx="590546" cy="3075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5373881" y="4243757"/>
            <a:ext cx="915988" cy="523875"/>
            <a:chOff x="7286640" y="1619240"/>
            <a:chExt cx="915635" cy="523220"/>
          </a:xfrm>
        </p:grpSpPr>
        <p:sp>
          <p:nvSpPr>
            <p:cNvPr id="15" name="TextBox 21"/>
            <p:cNvSpPr txBox="1"/>
            <p:nvPr/>
          </p:nvSpPr>
          <p:spPr>
            <a:xfrm>
              <a:off x="7286640" y="1619240"/>
              <a:ext cx="915635" cy="3694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sup</a:t>
              </a:r>
            </a:p>
          </p:txBody>
        </p:sp>
        <p:sp>
          <p:nvSpPr>
            <p:cNvPr id="16" name="TextBox 22"/>
            <p:cNvSpPr txBox="1"/>
            <p:nvPr/>
          </p:nvSpPr>
          <p:spPr>
            <a:xfrm>
              <a:off x="7467545" y="1834870"/>
              <a:ext cx="590322" cy="3075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3667180" y="2174682"/>
            <a:ext cx="9861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de-DE" sz="2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(z) = b</a:t>
            </a:r>
            <a:endParaRPr lang="de-DE" sz="2000" dirty="0">
              <a:solidFill>
                <a:srgbClr val="BBE0E3">
                  <a:lumMod val="50000"/>
                </a:srgbClr>
              </a:solidFill>
              <a:latin typeface="Arial" pitchFamily="34" charset="0"/>
            </a:endParaRPr>
          </a:p>
        </p:txBody>
      </p:sp>
      <p:grpSp>
        <p:nvGrpSpPr>
          <p:cNvPr id="18" name="Group 11"/>
          <p:cNvGrpSpPr>
            <a:grpSpLocks/>
          </p:cNvGrpSpPr>
          <p:nvPr/>
        </p:nvGrpSpPr>
        <p:grpSpPr bwMode="auto">
          <a:xfrm>
            <a:off x="3280393" y="3157124"/>
            <a:ext cx="590550" cy="505141"/>
            <a:chOff x="7467545" y="1636218"/>
            <a:chExt cx="590323" cy="506043"/>
          </a:xfrm>
        </p:grpSpPr>
        <p:sp>
          <p:nvSpPr>
            <p:cNvPr id="19" name="TextBox 12"/>
            <p:cNvSpPr txBox="1"/>
            <p:nvPr/>
          </p:nvSpPr>
          <p:spPr>
            <a:xfrm>
              <a:off x="7514514" y="1636218"/>
              <a:ext cx="479433" cy="369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 err="1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</a:t>
              </a:r>
              <a:endParaRPr lang="de-DE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  <p:sp>
          <p:nvSpPr>
            <p:cNvPr id="20" name="TextBox 13"/>
            <p:cNvSpPr txBox="1"/>
            <p:nvPr/>
          </p:nvSpPr>
          <p:spPr>
            <a:xfrm>
              <a:off x="7467545" y="1833935"/>
              <a:ext cx="590323" cy="308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z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 panose="05050102010706020507" pitchFamily="18" charset="2"/>
                </a:rPr>
                <a:t>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sp>
        <p:nvSpPr>
          <p:cNvPr id="21" name="Textfeld 20"/>
          <p:cNvSpPr txBox="1"/>
          <p:nvPr/>
        </p:nvSpPr>
        <p:spPr>
          <a:xfrm>
            <a:off x="3790218" y="3209640"/>
            <a:ext cx="10358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de-DE" sz="2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(z) = </a:t>
            </a:r>
            <a:r>
              <a:rPr lang="de-DE" sz="2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sym typeface="Symbol" panose="05050102010706020507" pitchFamily="18" charset="2"/>
              </a:rPr>
              <a:t></a:t>
            </a:r>
            <a:endParaRPr lang="de-DE" sz="2000" dirty="0">
              <a:solidFill>
                <a:srgbClr val="BBE0E3">
                  <a:lumMod val="50000"/>
                </a:srgbClr>
              </a:solidFill>
              <a:latin typeface="Arial" pitchFamily="34" charset="0"/>
            </a:endParaRPr>
          </a:p>
        </p:txBody>
      </p:sp>
      <p:grpSp>
        <p:nvGrpSpPr>
          <p:cNvPr id="22" name="Group 11"/>
          <p:cNvGrpSpPr>
            <a:grpSpLocks/>
          </p:cNvGrpSpPr>
          <p:nvPr/>
        </p:nvGrpSpPr>
        <p:grpSpPr bwMode="auto">
          <a:xfrm>
            <a:off x="1992913" y="4771975"/>
            <a:ext cx="590550" cy="505141"/>
            <a:chOff x="7467545" y="1636218"/>
            <a:chExt cx="590323" cy="506043"/>
          </a:xfrm>
        </p:grpSpPr>
        <p:sp>
          <p:nvSpPr>
            <p:cNvPr id="23" name="TextBox 12"/>
            <p:cNvSpPr txBox="1"/>
            <p:nvPr/>
          </p:nvSpPr>
          <p:spPr>
            <a:xfrm>
              <a:off x="7514514" y="1636218"/>
              <a:ext cx="479433" cy="369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 err="1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</a:t>
              </a:r>
              <a:endParaRPr lang="de-DE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  <p:sp>
          <p:nvSpPr>
            <p:cNvPr id="24" name="TextBox 13"/>
            <p:cNvSpPr txBox="1"/>
            <p:nvPr/>
          </p:nvSpPr>
          <p:spPr>
            <a:xfrm>
              <a:off x="7467545" y="1833935"/>
              <a:ext cx="590323" cy="308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n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 panose="05050102010706020507" pitchFamily="18" charset="2"/>
                </a:rPr>
                <a:t>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25" name="Group 20"/>
          <p:cNvGrpSpPr>
            <a:grpSpLocks/>
          </p:cNvGrpSpPr>
          <p:nvPr/>
        </p:nvGrpSpPr>
        <p:grpSpPr bwMode="auto">
          <a:xfrm>
            <a:off x="909146" y="3820830"/>
            <a:ext cx="915988" cy="523875"/>
            <a:chOff x="7286639" y="1619240"/>
            <a:chExt cx="915635" cy="523220"/>
          </a:xfrm>
        </p:grpSpPr>
        <p:sp>
          <p:nvSpPr>
            <p:cNvPr id="26" name="TextBox 21"/>
            <p:cNvSpPr txBox="1"/>
            <p:nvPr/>
          </p:nvSpPr>
          <p:spPr>
            <a:xfrm>
              <a:off x="7286639" y="1619240"/>
              <a:ext cx="915635" cy="36942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 sup</a:t>
              </a:r>
            </a:p>
          </p:txBody>
        </p:sp>
        <p:sp>
          <p:nvSpPr>
            <p:cNvPr id="27" name="TextBox 22"/>
            <p:cNvSpPr txBox="1"/>
            <p:nvPr/>
          </p:nvSpPr>
          <p:spPr>
            <a:xfrm>
              <a:off x="7467545" y="1834870"/>
              <a:ext cx="590322" cy="3075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n</a:t>
              </a: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  <p:grpSp>
        <p:nvGrpSpPr>
          <p:cNvPr id="28" name="Group 11"/>
          <p:cNvGrpSpPr>
            <a:grpSpLocks/>
          </p:cNvGrpSpPr>
          <p:nvPr/>
        </p:nvGrpSpPr>
        <p:grpSpPr bwMode="auto">
          <a:xfrm>
            <a:off x="2415711" y="3839564"/>
            <a:ext cx="590550" cy="505141"/>
            <a:chOff x="7467545" y="1636218"/>
            <a:chExt cx="590323" cy="506043"/>
          </a:xfrm>
        </p:grpSpPr>
        <p:sp>
          <p:nvSpPr>
            <p:cNvPr id="29" name="TextBox 12"/>
            <p:cNvSpPr txBox="1"/>
            <p:nvPr/>
          </p:nvSpPr>
          <p:spPr>
            <a:xfrm>
              <a:off x="7514514" y="1636218"/>
              <a:ext cx="479433" cy="3699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dirty="0" err="1" smtClean="0">
                  <a:solidFill>
                    <a:srgbClr val="BBE0E3">
                      <a:lumMod val="50000"/>
                    </a:srgbClr>
                  </a:solidFill>
                  <a:latin typeface="Arial"/>
                </a:rPr>
                <a:t>lim</a:t>
              </a:r>
              <a:endParaRPr lang="de-DE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  <p:sp>
          <p:nvSpPr>
            <p:cNvPr id="30" name="TextBox 13"/>
            <p:cNvSpPr txBox="1"/>
            <p:nvPr/>
          </p:nvSpPr>
          <p:spPr>
            <a:xfrm>
              <a:off x="7467545" y="1833935"/>
              <a:ext cx="590323" cy="308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400" dirty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n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/>
                </a:rPr>
                <a:t></a:t>
              </a:r>
              <a:r>
                <a:rPr lang="de-DE" sz="1400" dirty="0" smtClean="0">
                  <a:solidFill>
                    <a:srgbClr val="BBE0E3">
                      <a:lumMod val="50000"/>
                    </a:srgbClr>
                  </a:solidFill>
                  <a:latin typeface="Arial"/>
                  <a:sym typeface="Symbol" panose="05050102010706020507" pitchFamily="18" charset="2"/>
                </a:rPr>
                <a:t></a:t>
              </a:r>
              <a:endParaRPr lang="de-DE" sz="1400" dirty="0">
                <a:solidFill>
                  <a:srgbClr val="BBE0E3">
                    <a:lumMod val="50000"/>
                  </a:srgb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09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9F093-C84A-48FF-8E0E-BC93424EEFC9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104D-A46C-42E3-8471-E6703BAE5CBB}" type="slidenum">
              <a:rPr lang="de-DE"/>
              <a:pPr/>
              <a:t>17</a:t>
            </a:fld>
            <a:endParaRPr lang="de-DE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Asymptotic Notation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Examples:</a:t>
            </a:r>
            <a:endParaRPr lang="en-US" dirty="0"/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  5n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-7n,  n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/10 + 100n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O(n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 log 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(n),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(n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log 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o(n),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n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o(2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2</a:t>
            </a:r>
            <a:r>
              <a:rPr lang="en-US" baseline="30000" dirty="0" smtClean="0">
                <a:solidFill>
                  <a:schemeClr val="accent5">
                    <a:lumMod val="75000"/>
                  </a:schemeClr>
                </a:solidFill>
              </a:rPr>
              <a:t>2n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(2</a:t>
            </a:r>
            <a:r>
              <a:rPr lang="en-US" baseline="30000" dirty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O-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el-GR" dirty="0"/>
              <a:t>Ω- </a:t>
            </a:r>
            <a:r>
              <a:rPr lang="de-DE" dirty="0" smtClean="0"/>
              <a:t>resp. </a:t>
            </a:r>
            <a:r>
              <a:rPr lang="de-DE" dirty="0"/>
              <a:t>o-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latin typeface="Symbol" panose="05050102010706020507" pitchFamily="18" charset="2"/>
              </a:rPr>
              <a:t>w</a:t>
            </a:r>
            <a:r>
              <a:rPr lang="de-DE" dirty="0" smtClean="0"/>
              <a:t>-notation are </a:t>
            </a:r>
            <a:r>
              <a:rPr lang="de-DE" dirty="0" err="1" smtClean="0">
                <a:solidFill>
                  <a:srgbClr val="FF0000"/>
                </a:solidFill>
              </a:rPr>
              <a:t>complementary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, i.e.:</a:t>
            </a:r>
          </a:p>
          <a:p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 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⇒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el-G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Ω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</a:p>
          <a:p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= </a:t>
            </a:r>
            <a:r>
              <a:rPr lang="el-G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Ω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⇒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=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</a:p>
          <a:p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= </a:t>
            </a:r>
            <a:r>
              <a:rPr lang="el-G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o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⇒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de-DE" dirty="0">
                <a:solidFill>
                  <a:srgbClr val="BBE0E3">
                    <a:lumMod val="50000"/>
                  </a:srgbClr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</a:p>
          <a:p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= </a:t>
            </a:r>
            <a:r>
              <a:rPr lang="de-DE" dirty="0">
                <a:solidFill>
                  <a:srgbClr val="BBE0E3">
                    <a:lumMod val="50000"/>
                  </a:srgbClr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⇒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=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2"/>
                </a:solidFill>
              </a:rPr>
              <a:t>Proof:</a:t>
            </a:r>
            <a:r>
              <a:rPr lang="de-DE" dirty="0" smtClean="0"/>
              <a:t> </a:t>
            </a:r>
            <a:r>
              <a:rPr lang="de-DE" dirty="0" err="1" smtClean="0"/>
              <a:t>follows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notation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DC1AD-3F0B-4CAD-B0CD-4825C89F0F49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Proof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⇒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el-G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Ω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sz="1800" dirty="0" smtClean="0"/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  <a:r>
              <a:rPr lang="de-DE" dirty="0" smtClean="0"/>
              <a:t>: </a:t>
            </a:r>
            <a:r>
              <a:rPr lang="de-DE" dirty="0" err="1" smtClean="0"/>
              <a:t>there</a:t>
            </a:r>
            <a:r>
              <a:rPr lang="de-DE" dirty="0" smtClean="0"/>
              <a:t> are 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c, n</a:t>
            </a:r>
            <a:r>
              <a:rPr lang="pt-BR" baseline="-25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&gt;0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</a:rPr>
              <a:t>so that </a:t>
            </a:r>
          </a:p>
          <a:p>
            <a:pPr marL="0" lvl="0" indent="0" algn="ctr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f(n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 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≤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sym typeface="Symbol" panose="05050102010706020507" pitchFamily="18" charset="2"/>
              </a:rPr>
              <a:t>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g(n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</a:rPr>
              <a:t>for </a:t>
            </a:r>
            <a:r>
              <a:rPr lang="de-DE" dirty="0">
                <a:solidFill>
                  <a:srgbClr val="000000"/>
                </a:solidFill>
                <a:latin typeface="Arial" pitchFamily="34" charset="0"/>
              </a:rPr>
              <a:t>all </a:t>
            </a:r>
            <a:r>
              <a:rPr lang="de-DE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 &gt; </a:t>
            </a:r>
            <a:r>
              <a:rPr lang="de-DE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de-DE" baseline="-25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de-DE" dirty="0" err="1" smtClean="0"/>
              <a:t>Hence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are 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c´(=1/c), 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pt-BR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&gt;0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</a:rPr>
              <a:t>so that </a:t>
            </a:r>
          </a:p>
          <a:p>
            <a:pPr marL="0" lvl="0" indent="0" algn="ctr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(n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 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  <a:sym typeface="Symbol" panose="05050102010706020507" pitchFamily="18" charset="2"/>
              </a:rPr>
              <a:t>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c´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sym typeface="Symbol" panose="05050102010706020507" pitchFamily="18" charset="2"/>
              </a:rPr>
              <a:t>f</a:t>
            </a:r>
            <a:r>
              <a:rPr lang="pt-BR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(n</a:t>
            </a:r>
            <a:r>
              <a:rPr lang="pt-B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 </a:t>
            </a:r>
            <a:r>
              <a:rPr lang="pt-BR" dirty="0">
                <a:solidFill>
                  <a:srgbClr val="000000"/>
                </a:solidFill>
                <a:latin typeface="Arial" pitchFamily="34" charset="0"/>
              </a:rPr>
              <a:t>for </a:t>
            </a:r>
            <a:r>
              <a:rPr lang="de-DE" dirty="0">
                <a:solidFill>
                  <a:srgbClr val="000000"/>
                </a:solidFill>
                <a:latin typeface="Arial" pitchFamily="34" charset="0"/>
              </a:rPr>
              <a:t>all </a:t>
            </a:r>
            <a:r>
              <a:rPr lang="de-DE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 &gt; n</a:t>
            </a:r>
            <a:r>
              <a:rPr lang="de-DE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r>
              <a:rPr lang="de-DE" dirty="0" err="1" smtClean="0"/>
              <a:t>Therefore</a:t>
            </a:r>
            <a:r>
              <a:rPr lang="de-DE" dirty="0" smtClean="0"/>
              <a:t>, 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g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 = </a:t>
            </a:r>
            <a:r>
              <a:rPr lang="el-GR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Ω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7ACC9-4755-43B4-9EA5-1230E0F04C6C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872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 smtClean="0"/>
              <a:t>Lectures: Tues 8:00-11:00, F1.110</a:t>
            </a:r>
          </a:p>
          <a:p>
            <a:r>
              <a:rPr lang="de-DE" dirty="0" smtClean="0"/>
              <a:t>Tutorials: We 2-4 (F2.211) and Fri 11-13 (F0.530)</a:t>
            </a:r>
          </a:p>
          <a:p>
            <a:r>
              <a:rPr lang="de-DE" dirty="0" smtClean="0"/>
              <a:t>Assistants: Jan Bobolz, Nils Löken</a:t>
            </a:r>
          </a:p>
          <a:p>
            <a:r>
              <a:rPr lang="de-DE" dirty="0" smtClean="0"/>
              <a:t>Tutorials start in second week</a:t>
            </a:r>
          </a:p>
          <a:p>
            <a:r>
              <a:rPr lang="de-DE" dirty="0" smtClean="0"/>
              <a:t>Course webpage:</a:t>
            </a:r>
            <a:br>
              <a:rPr lang="de-DE" dirty="0" smtClean="0"/>
            </a:br>
            <a:r>
              <a:rPr lang="de-DE" dirty="0">
                <a:hlinkClick r:id="rId2"/>
              </a:rPr>
              <a:t>http://</a:t>
            </a:r>
            <a:r>
              <a:rPr lang="de-DE" dirty="0" smtClean="0">
                <a:hlinkClick r:id="rId2"/>
              </a:rPr>
              <a:t>groups.uni-paderborn.de/fg-qi/courses/UPB_FUNDAMENTAL_ALGS/UPB_FUNDAMENTAL_ALGS.html</a:t>
            </a:r>
            <a:endParaRPr lang="de-DE" dirty="0" smtClean="0"/>
          </a:p>
          <a:p>
            <a:r>
              <a:rPr lang="de-DE" dirty="0" smtClean="0"/>
              <a:t>Written exam at the end of the course</a:t>
            </a:r>
          </a:p>
          <a:p>
            <a:r>
              <a:rPr lang="de-DE" dirty="0" smtClean="0"/>
              <a:t>Prerequisite: Data Structures and Algorithms (DuA)</a:t>
            </a:r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DA70-4B01-4291-81EF-048256842E0F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dirty="0">
                <a:solidFill>
                  <a:srgbClr val="000000"/>
                </a:solidFill>
              </a:rPr>
              <a:t>O-, </a:t>
            </a:r>
            <a:r>
              <a:rPr lang="el-GR" sz="2800" dirty="0">
                <a:solidFill>
                  <a:srgbClr val="000000"/>
                </a:solidFill>
                <a:cs typeface="Times New Roman" pitchFamily="18" charset="0"/>
              </a:rPr>
              <a:t>Ω</a:t>
            </a:r>
            <a:r>
              <a:rPr lang="de-DE" sz="2800" dirty="0">
                <a:solidFill>
                  <a:srgbClr val="000000"/>
                </a:solidFill>
                <a:cs typeface="Times New Roman" pitchFamily="18" charset="0"/>
              </a:rPr>
              <a:t>- </a:t>
            </a:r>
            <a:r>
              <a:rPr lang="de-DE" sz="2800" dirty="0" err="1" smtClean="0">
                <a:solidFill>
                  <a:srgbClr val="000000"/>
                </a:solidFill>
                <a:cs typeface="Times New Roman" pitchFamily="18" charset="0"/>
              </a:rPr>
              <a:t>and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l-GR" sz="2800" dirty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-notation </a:t>
            </a:r>
            <a:r>
              <a:rPr lang="de-DE" sz="2800" dirty="0" err="1" smtClean="0">
                <a:solidFill>
                  <a:srgbClr val="000000"/>
                </a:solidFill>
                <a:cs typeface="Times New Roman" pitchFamily="18" charset="0"/>
              </a:rPr>
              <a:t>is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sz="2800" dirty="0" smtClean="0">
                <a:solidFill>
                  <a:srgbClr val="FF0000"/>
                </a:solidFill>
                <a:cs typeface="Times New Roman" pitchFamily="18" charset="0"/>
              </a:rPr>
              <a:t>reflexive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, i.e.:</a:t>
            </a:r>
            <a:endParaRPr lang="de-DE" sz="2800" dirty="0">
              <a:solidFill>
                <a:srgbClr val="000000"/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)  =  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O(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f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n</a:t>
            </a:r>
            <a:r>
              <a:rPr lang="en-US" sz="2800" dirty="0" smtClean="0">
                <a:solidFill>
                  <a:srgbClr val="BBE0E3">
                    <a:lumMod val="50000"/>
                  </a:srgbClr>
                </a:solidFill>
              </a:rPr>
              <a:t>))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 =  </a:t>
            </a:r>
            <a:r>
              <a:rPr lang="el-GR" sz="2800" dirty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Ω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f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n</a:t>
            </a:r>
            <a:r>
              <a:rPr lang="en-US" sz="2800" dirty="0" smtClean="0">
                <a:solidFill>
                  <a:srgbClr val="BBE0E3">
                    <a:lumMod val="50000"/>
                  </a:srgbClr>
                </a:solidFill>
              </a:rPr>
              <a:t>))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)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 = </a:t>
            </a:r>
            <a:r>
              <a:rPr lang="el-GR" sz="2800" dirty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 </a:t>
            </a:r>
            <a:r>
              <a:rPr lang="el-GR" sz="2800" dirty="0">
                <a:solidFill>
                  <a:srgbClr val="BBE0E3">
                    <a:lumMod val="50000"/>
                  </a:srgbClr>
                </a:solidFill>
              </a:rPr>
              <a:t>Θ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f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))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DE" sz="2000" dirty="0">
              <a:solidFill>
                <a:srgbClr val="000000"/>
              </a:solidFill>
              <a:cs typeface="Times New Roman" pitchFamily="18" charset="0"/>
            </a:endParaRPr>
          </a:p>
          <a:p>
            <a:pPr mar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l-GR" sz="2800" dirty="0" smtClean="0">
                <a:solidFill>
                  <a:srgbClr val="000000"/>
                </a:solidFill>
                <a:cs typeface="Times New Roman" pitchFamily="18" charset="0"/>
              </a:rPr>
              <a:t>Θ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-notation </a:t>
            </a:r>
            <a:r>
              <a:rPr lang="de-DE" sz="2800" dirty="0" err="1" smtClean="0">
                <a:solidFill>
                  <a:srgbClr val="000000"/>
                </a:solidFill>
                <a:cs typeface="Times New Roman" pitchFamily="18" charset="0"/>
              </a:rPr>
              <a:t>is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de-DE" sz="2800" dirty="0" err="1" smtClean="0">
                <a:solidFill>
                  <a:srgbClr val="FF0000"/>
                </a:solidFill>
                <a:cs typeface="Times New Roman" pitchFamily="18" charset="0"/>
              </a:rPr>
              <a:t>symmetric</a:t>
            </a:r>
            <a:r>
              <a:rPr lang="de-DE" sz="2800" dirty="0" smtClean="0">
                <a:solidFill>
                  <a:srgbClr val="000000"/>
                </a:solidFill>
                <a:cs typeface="Times New Roman" pitchFamily="18" charset="0"/>
              </a:rPr>
              <a:t>, i.e.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f</a:t>
            </a:r>
            <a:r>
              <a:rPr lang="en-US" sz="2800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  <a:cs typeface="Times New Roman" pitchFamily="18" charset="0"/>
              </a:rPr>
              <a:t>) = </a:t>
            </a:r>
            <a:r>
              <a:rPr lang="el-GR" sz="2800" dirty="0">
                <a:solidFill>
                  <a:srgbClr val="BBE0E3">
                    <a:lumMod val="50000"/>
                  </a:srgbClr>
                </a:solidFill>
              </a:rPr>
              <a:t>Θ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g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)) </a:t>
            </a:r>
            <a:r>
              <a:rPr lang="en-US" sz="2800" dirty="0" smtClean="0">
                <a:solidFill>
                  <a:srgbClr val="000000"/>
                </a:solidFill>
              </a:rPr>
              <a:t>if and only if 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g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) = </a:t>
            </a:r>
            <a:r>
              <a:rPr lang="el-GR" sz="2800" dirty="0">
                <a:solidFill>
                  <a:srgbClr val="BBE0E3">
                    <a:lumMod val="50000"/>
                  </a:srgbClr>
                </a:solidFill>
              </a:rPr>
              <a:t>Θ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f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(</a:t>
            </a:r>
            <a:r>
              <a:rPr lang="en-US" sz="2800" i="1" dirty="0">
                <a:solidFill>
                  <a:srgbClr val="BBE0E3">
                    <a:lumMod val="50000"/>
                  </a:srgbClr>
                </a:solidFill>
              </a:rPr>
              <a:t>n</a:t>
            </a:r>
            <a:r>
              <a:rPr lang="en-US" sz="2800" dirty="0">
                <a:solidFill>
                  <a:srgbClr val="BBE0E3">
                    <a:lumMod val="50000"/>
                  </a:srgbClr>
                </a:solidFill>
              </a:rPr>
              <a:t>)).</a:t>
            </a:r>
          </a:p>
          <a:p>
            <a:pPr marL="0" indent="0">
              <a:buNone/>
            </a:pPr>
            <a:endParaRPr lang="de-DE" sz="2000" dirty="0" smtClean="0"/>
          </a:p>
          <a:p>
            <a:pPr marL="0" indent="0">
              <a:buNone/>
            </a:pPr>
            <a:r>
              <a:rPr lang="de-DE" sz="2800" dirty="0" smtClean="0">
                <a:solidFill>
                  <a:schemeClr val="tx2"/>
                </a:solidFill>
              </a:rPr>
              <a:t>Proof:</a:t>
            </a:r>
            <a:r>
              <a:rPr lang="de-DE" sz="2800" dirty="0" smtClean="0"/>
              <a:t> via </a:t>
            </a:r>
            <a:r>
              <a:rPr lang="de-DE" sz="2800" dirty="0" err="1" smtClean="0"/>
              <a:t>definition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notation</a:t>
            </a:r>
            <a:endParaRPr lang="de-DE" sz="2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EA5E-4435-40A7-87F3-3F1FFCADF689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564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-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,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Ω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- </a:t>
            </a:r>
            <a:r>
              <a:rPr lang="de-DE" sz="2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und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Θ</a:t>
            </a:r>
            <a:r>
              <a:rPr lang="de-DE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notation </a:t>
            </a:r>
            <a:r>
              <a:rPr lang="de-DE" sz="2400" dirty="0" err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is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transitive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, i.e.:</a:t>
            </a:r>
            <a:endParaRPr lang="de-DE" sz="24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de-DE" sz="1200" dirty="0">
              <a:solidFill>
                <a:srgbClr val="000000"/>
              </a:solidFill>
              <a:latin typeface="Arial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)= 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and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)= 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implies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)= 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)).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/>
            </a:r>
            <a:br>
              <a:rPr lang="en-US" sz="2400" dirty="0">
                <a:solidFill>
                  <a:srgbClr val="000000"/>
                </a:solidFill>
                <a:latin typeface="Arial" pitchFamily="34" charset="0"/>
              </a:rPr>
            </a:b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sz="2400" i="1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)=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Ω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and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)=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Ω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implies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f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)=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Ω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)=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Θ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and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)=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Θ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implies 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)= </a:t>
            </a:r>
            <a:r>
              <a:rPr lang="el-G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Θ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(</a:t>
            </a:r>
            <a:r>
              <a:rPr lang="en-US" sz="2400" i="1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))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2D2D8A"/>
                </a:solidFill>
                <a:latin typeface="Arial" pitchFamily="34" charset="0"/>
              </a:rPr>
              <a:t>Proof: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via definition of notation.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</a:rPr>
              <a:t>Transitivity also holds for 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cmsy10" pitchFamily="34" charset="0"/>
              </a:rPr>
              <a:t>o</a:t>
            </a:r>
            <a:r>
              <a:rPr lang="en-US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- </a:t>
            </a:r>
            <a:r>
              <a:rPr lang="de-DE" sz="2400" dirty="0" err="1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and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de-DE" sz="2400" dirty="0" smtClean="0">
                <a:solidFill>
                  <a:srgbClr val="BBE0E3">
                    <a:lumMod val="50000"/>
                  </a:srgbClr>
                </a:solidFill>
                <a:latin typeface="Symbol" pitchFamily="18" charset="2"/>
                <a:cs typeface="Times New Roman" pitchFamily="18" charset="0"/>
              </a:rPr>
              <a:t>w</a:t>
            </a:r>
            <a:r>
              <a:rPr lang="de-DE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  <a:cs typeface="Times New Roman" pitchFamily="18" charset="0"/>
              </a:rPr>
              <a:t>-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notation.</a:t>
            </a:r>
            <a:endParaRPr lang="en-US" sz="2400" dirty="0">
              <a:solidFill>
                <a:srgbClr val="000000"/>
              </a:solidFill>
              <a:latin typeface="Arial" pitchFamily="34" charset="0"/>
            </a:endParaRP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9C912-DB2F-4CEF-A829-62EF7144411F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3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dirty="0" smtClean="0">
                <a:solidFill>
                  <a:schemeClr val="tx2"/>
                </a:solidFill>
              </a:rPr>
              <a:t>Proof </a:t>
            </a:r>
            <a:r>
              <a:rPr lang="de-DE" sz="2400" dirty="0" err="1" smtClean="0">
                <a:solidFill>
                  <a:schemeClr val="tx2"/>
                </a:solidFill>
              </a:rPr>
              <a:t>for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transitivity</a:t>
            </a:r>
            <a:r>
              <a:rPr lang="de-DE" sz="2400" dirty="0" smtClean="0">
                <a:solidFill>
                  <a:schemeClr val="tx2"/>
                </a:solidFill>
              </a:rPr>
              <a:t> </a:t>
            </a:r>
            <a:r>
              <a:rPr lang="de-DE" sz="2400" dirty="0" err="1" smtClean="0">
                <a:solidFill>
                  <a:schemeClr val="tx2"/>
                </a:solidFill>
              </a:rPr>
              <a:t>of</a:t>
            </a:r>
            <a:r>
              <a:rPr lang="de-DE" sz="2400" dirty="0" smtClean="0">
                <a:solidFill>
                  <a:schemeClr val="tx2"/>
                </a:solidFill>
              </a:rPr>
              <a:t> O-notation:</a:t>
            </a:r>
          </a:p>
          <a:p>
            <a:pPr marL="0" indent="0">
              <a:buNone/>
            </a:pPr>
            <a:endParaRPr lang="de-DE" sz="1400" dirty="0" smtClean="0">
              <a:solidFill>
                <a:schemeClr val="tx2"/>
              </a:solidFill>
            </a:endParaRP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f(n) = O(g(n)) </a:t>
            </a:r>
            <a:r>
              <a:rPr lang="pt-BR" sz="2400" dirty="0">
                <a:solidFill>
                  <a:srgbClr val="000000"/>
                </a:solidFill>
                <a:latin typeface="Lucida Sans Unicode"/>
                <a:cs typeface="Lucida Sans Unicode"/>
              </a:rPr>
              <a:t>⇔</a:t>
            </a:r>
            <a:r>
              <a:rPr lang="pt-BR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there are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c´, n´</a:t>
            </a:r>
            <a:r>
              <a:rPr lang="pt-BR" sz="2400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&gt;0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so that </a:t>
            </a:r>
            <a:endParaRPr lang="pt-BR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 (n)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≤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c´g(n)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for 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all 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 &gt; </a:t>
            </a:r>
            <a:r>
              <a:rPr lang="de-DE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n´</a:t>
            </a:r>
            <a:r>
              <a:rPr lang="de-DE" sz="2400" baseline="-25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ts val="1200"/>
              </a:spcAft>
            </a:pPr>
            <a:r>
              <a:rPr lang="pt-BR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g(n) = O(h(n)) </a:t>
            </a:r>
            <a:r>
              <a:rPr lang="pt-BR" sz="2400" dirty="0" smtClean="0">
                <a:solidFill>
                  <a:srgbClr val="000000"/>
                </a:solidFill>
                <a:latin typeface="Lucida Sans Unicode"/>
                <a:cs typeface="Lucida Sans Unicode"/>
              </a:rPr>
              <a:t>⇔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 there are </a:t>
            </a:r>
            <a:r>
              <a:rPr lang="pt-BR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c´´, n´´</a:t>
            </a:r>
            <a:r>
              <a:rPr lang="pt-BR" sz="2400" baseline="-250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pt-BR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&gt;0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so that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 smtClean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g(n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)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≤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c´´h(n) </a:t>
            </a:r>
            <a:r>
              <a:rPr lang="pt-BR" sz="2400" dirty="0" smtClean="0">
                <a:solidFill>
                  <a:srgbClr val="000000"/>
                </a:solidFill>
                <a:latin typeface="Arial" pitchFamily="34" charset="0"/>
              </a:rPr>
              <a:t>for 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all 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 &gt; n´´</a:t>
            </a:r>
            <a:r>
              <a:rPr lang="de-DE" sz="2400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Arial" pitchFamily="34" charset="0"/>
              </a:rPr>
              <a:t>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de-DE" sz="2400" dirty="0">
              <a:solidFill>
                <a:srgbClr val="000000"/>
              </a:solidFill>
              <a:latin typeface="Arial" pitchFamily="34" charset="0"/>
            </a:endParaRPr>
          </a:p>
          <a:p>
            <a:pPr marL="0" lvl="0" indent="0" fontAlgn="base">
              <a:spcBef>
                <a:spcPct val="0"/>
              </a:spcBef>
              <a:spcAft>
                <a:spcPts val="1200"/>
              </a:spcAft>
              <a:buNone/>
            </a:pPr>
            <a:r>
              <a:rPr lang="de-DE" sz="2400" dirty="0" err="1" smtClean="0">
                <a:solidFill>
                  <a:srgbClr val="000000"/>
                </a:solidFill>
                <a:latin typeface="Arial" pitchFamily="34" charset="0"/>
              </a:rPr>
              <a:t>Let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</a:t>
            </a:r>
            <a:r>
              <a:rPr lang="de-DE" sz="2400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= </a:t>
            </a:r>
            <a:r>
              <a:rPr lang="de-DE" sz="2400" dirty="0" err="1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max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{n´</a:t>
            </a:r>
            <a:r>
              <a:rPr lang="de-DE" sz="2400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, n´´</a:t>
            </a:r>
            <a:r>
              <a:rPr lang="de-DE" sz="2400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} </a:t>
            </a:r>
            <a:r>
              <a:rPr lang="de-DE" sz="2400" dirty="0" err="1" smtClean="0">
                <a:solidFill>
                  <a:srgbClr val="000000"/>
                </a:solidFill>
                <a:latin typeface="Arial" pitchFamily="34" charset="0"/>
              </a:rPr>
              <a:t>and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 = </a:t>
            </a:r>
            <a:r>
              <a:rPr lang="de-DE" sz="2400" dirty="0" err="1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c´·c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´´. </a:t>
            </a:r>
            <a:r>
              <a:rPr lang="de-DE" sz="2400" dirty="0" err="1" smtClean="0">
                <a:solidFill>
                  <a:srgbClr val="000000"/>
                </a:solidFill>
                <a:latin typeface="Arial" pitchFamily="34" charset="0"/>
              </a:rPr>
              <a:t>Then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de-DE" sz="2400" dirty="0" err="1" smtClean="0">
                <a:solidFill>
                  <a:srgbClr val="000000"/>
                </a:solidFill>
                <a:latin typeface="Arial" pitchFamily="34" charset="0"/>
              </a:rPr>
              <a:t>for</a:t>
            </a:r>
            <a:r>
              <a:rPr lang="de-DE" sz="2400" dirty="0" smtClean="0">
                <a:solidFill>
                  <a:srgbClr val="000000"/>
                </a:solidFill>
                <a:latin typeface="Arial" pitchFamily="34" charset="0"/>
              </a:rPr>
              <a:t> all 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n &gt; n</a:t>
            </a:r>
            <a:r>
              <a:rPr lang="de-DE" sz="2400" baseline="-250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0</a:t>
            </a:r>
            <a:r>
              <a:rPr lang="de-DE" sz="2400" dirty="0">
                <a:solidFill>
                  <a:srgbClr val="000000"/>
                </a:solidFill>
                <a:latin typeface="Arial" pitchFamily="34" charset="0"/>
              </a:rPr>
              <a:t>: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f (n)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≤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c´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·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g(n) 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Lucida Sans Unicode"/>
                <a:cs typeface="Lucida Sans Unicode"/>
              </a:rPr>
              <a:t>≤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c´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·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c´´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·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h(n) = c</a:t>
            </a:r>
            <a:r>
              <a:rPr lang="de-DE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 · </a:t>
            </a:r>
            <a:r>
              <a:rPr lang="pt-BR" sz="2400" dirty="0">
                <a:solidFill>
                  <a:srgbClr val="BBE0E3">
                    <a:lumMod val="50000"/>
                  </a:srgbClr>
                </a:solidFill>
                <a:latin typeface="Arial" pitchFamily="34" charset="0"/>
              </a:rPr>
              <a:t>h(n).</a:t>
            </a:r>
            <a:endParaRPr lang="de-DE" sz="2400" dirty="0">
              <a:solidFill>
                <a:srgbClr val="BBE0E3">
                  <a:lumMod val="50000"/>
                </a:srgbClr>
              </a:solidFill>
              <a:latin typeface="Arial" pitchFamily="34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6C897-209F-4863-AD51-60CCD29CEFCE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52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Asymptotic Notation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i="1" dirty="0" smtClean="0">
                <a:solidFill>
                  <a:schemeClr val="tx2"/>
                </a:solidFill>
              </a:rPr>
              <a:t>Theorem 1.1: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dirty="0" smtClean="0"/>
              <a:t>Let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f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= O(g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(n)=O(g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(n)). 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en-US" dirty="0" smtClean="0"/>
              <a:t>Then it holds:</a:t>
            </a:r>
            <a:endParaRPr lang="en-US" dirty="0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lphaLcParenBoth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+ f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= O(g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+ g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(n))</a:t>
            </a:r>
          </a:p>
          <a:p>
            <a:pPr marL="609600" indent="-609600">
              <a:lnSpc>
                <a:spcPct val="90000"/>
              </a:lnSpc>
              <a:buFontTx/>
              <a:buAutoNum type="alphaLcParenBoth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sym typeface="Symbol"/>
              </a:rPr>
              <a:t>f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= O(g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(n))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Expressions also correct for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, o,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i="1" dirty="0" smtClean="0">
                <a:solidFill>
                  <a:schemeClr val="tx2"/>
                </a:solidFill>
              </a:rPr>
              <a:t>Theorem 1.2:</a:t>
            </a:r>
          </a:p>
          <a:p>
            <a:pPr marL="609600" indent="-609600">
              <a:lnSpc>
                <a:spcPct val="90000"/>
              </a:lnSpc>
              <a:buFontTx/>
              <a:buAutoNum type="alphaLcParenBoth"/>
              <a:defRPr/>
            </a:pP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(n) =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(f(n)) </a:t>
            </a:r>
            <a:r>
              <a:rPr lang="en-US" dirty="0" smtClean="0"/>
              <a:t>for any constant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c&gt;0</a:t>
            </a:r>
          </a:p>
          <a:p>
            <a:pPr marL="609600" indent="-609600">
              <a:lnSpc>
                <a:spcPct val="90000"/>
              </a:lnSpc>
              <a:buFontTx/>
              <a:buAutoNum type="alphaLcParenBoth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O(f(n))+O(g(n)) = O(f(n)+g(n))</a:t>
            </a:r>
          </a:p>
          <a:p>
            <a:pPr marL="609600" indent="-609600">
              <a:lnSpc>
                <a:spcPct val="90000"/>
              </a:lnSpc>
              <a:buFontTx/>
              <a:buAutoNum type="alphaLcParenBoth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O(f(n))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O(g(n)) = O(f(n)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sym typeface="Symbol"/>
              </a:rPr>
              <a:t>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g(n))</a:t>
            </a:r>
          </a:p>
          <a:p>
            <a:pPr marL="609600" indent="-609600">
              <a:lnSpc>
                <a:spcPct val="90000"/>
              </a:lnSpc>
              <a:buFontTx/>
              <a:buAutoNum type="alphaLcParenBoth"/>
              <a:defRPr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O(f(n)+g(n)) = O(f(n)) </a:t>
            </a:r>
            <a:r>
              <a:rPr lang="en-US" dirty="0" smtClean="0"/>
              <a:t>if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g(n)=O(f(n))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dirty="0" smtClean="0"/>
              <a:t>Expressions with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O</a:t>
            </a:r>
            <a:r>
              <a:rPr lang="en-US" dirty="0" smtClean="0"/>
              <a:t> are also correct for</a:t>
            </a:r>
            <a:r>
              <a:rPr lang="en-US" dirty="0" smtClean="0">
                <a:solidFill>
                  <a:schemeClr val="hlink"/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, o,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w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Symbol" pitchFamily="18" charset="2"/>
              </a:rPr>
              <a:t>Q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dirty="0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sz="1600" dirty="0" smtClean="0">
              <a:solidFill>
                <a:schemeClr val="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Be careful with inductive use of (d)!!!</a:t>
            </a:r>
          </a:p>
          <a:p>
            <a:pPr marL="609600" indent="-609600">
              <a:lnSpc>
                <a:spcPct val="90000"/>
              </a:lnSpc>
              <a:buFontTx/>
              <a:buNone/>
              <a:defRPr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28D70-91AD-44EA-A05A-E7A0429586D1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2"/>
                </a:solidFill>
              </a:rPr>
              <a:t>Proof </a:t>
            </a:r>
            <a:r>
              <a:rPr lang="de-DE" dirty="0" err="1" smtClean="0">
                <a:solidFill>
                  <a:schemeClr val="tx2"/>
                </a:solidFill>
              </a:rPr>
              <a:t>of</a:t>
            </a:r>
            <a:r>
              <a:rPr lang="de-DE" dirty="0" smtClean="0">
                <a:solidFill>
                  <a:schemeClr val="tx2"/>
                </a:solidFill>
              </a:rPr>
              <a:t> Theorem 1.1 (a):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Let 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 = O(g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(n))</a:t>
            </a:r>
            <a:r>
              <a:rPr lang="en-US" sz="3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(n)=O(g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(n))</a:t>
            </a:r>
            <a:r>
              <a:rPr lang="en-US" sz="3000" kern="0" dirty="0">
                <a:solidFill>
                  <a:srgbClr val="000000"/>
                </a:solidFill>
                <a:latin typeface="Arial"/>
              </a:rPr>
              <a:t>.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Then it holds:</a:t>
            </a:r>
            <a:endParaRPr lang="en-US" sz="3000" kern="0" dirty="0">
              <a:solidFill>
                <a:srgbClr val="000000"/>
              </a:solidFill>
              <a:latin typeface="Arial"/>
            </a:endParaRP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3000" kern="0" dirty="0">
                <a:solidFill>
                  <a:srgbClr val="000000"/>
                </a:solidFill>
                <a:latin typeface="Arial"/>
              </a:rPr>
              <a:t>   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c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&gt;0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&gt;0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  <a:sym typeface="Symbol"/>
              </a:rPr>
              <a:t>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3000" kern="0" dirty="0">
                <a:solidFill>
                  <a:srgbClr val="009999"/>
                </a:solidFill>
                <a:latin typeface="Lucida Sans Unicode"/>
                <a:cs typeface="Lucida Sans Unicode"/>
              </a:rPr>
              <a:t>≥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: 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 </a:t>
            </a:r>
            <a:r>
              <a:rPr lang="en-US" sz="3000" kern="0" dirty="0">
                <a:solidFill>
                  <a:srgbClr val="009999"/>
                </a:solidFill>
                <a:latin typeface="Lucida Sans Unicode"/>
                <a:cs typeface="Lucida Sans Unicode"/>
              </a:rPr>
              <a:t>≤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c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sym typeface="Symbol"/>
              </a:rPr>
              <a:t></a:t>
            </a:r>
            <a:r>
              <a:rPr lang="en-US" sz="3000" kern="0" dirty="0">
                <a:solidFill>
                  <a:srgbClr val="009999"/>
                </a:solidFill>
                <a:latin typeface="Arial"/>
                <a:sym typeface="Symbol"/>
              </a:rPr>
              <a:t>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</a:t>
            </a: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</a:rPr>
              <a:t>    ∃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c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&gt;0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&gt;0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  <a:sym typeface="Symbol"/>
              </a:rPr>
              <a:t>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3000" kern="0" dirty="0">
                <a:solidFill>
                  <a:srgbClr val="009999"/>
                </a:solidFill>
                <a:latin typeface="Lucida Sans Unicode"/>
                <a:cs typeface="Lucida Sans Unicode"/>
              </a:rPr>
              <a:t>≥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: 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 </a:t>
            </a:r>
            <a:r>
              <a:rPr lang="en-US" sz="3000" kern="0" dirty="0">
                <a:solidFill>
                  <a:srgbClr val="009999"/>
                </a:solidFill>
                <a:latin typeface="Lucida Sans Unicode"/>
                <a:cs typeface="Lucida Sans Unicode"/>
              </a:rPr>
              <a:t>≤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c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sym typeface="Symbol"/>
              </a:rPr>
              <a:t></a:t>
            </a:r>
            <a:r>
              <a:rPr lang="en-US" sz="3000" kern="0" dirty="0">
                <a:solidFill>
                  <a:srgbClr val="009999"/>
                </a:solidFill>
                <a:latin typeface="Arial"/>
                <a:sym typeface="Symbol"/>
              </a:rPr>
              <a:t>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  <a:sym typeface="Symbo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</a:t>
            </a:r>
            <a:endParaRPr lang="en-US" sz="300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Hence, with 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c</a:t>
            </a:r>
            <a:r>
              <a:rPr lang="en-US" sz="3000" kern="0" baseline="-25000" dirty="0">
                <a:solidFill>
                  <a:srgbClr val="BBE0E3">
                    <a:lumMod val="50000"/>
                  </a:srgbClr>
                </a:solidFill>
                <a:latin typeface="Arial"/>
              </a:rPr>
              <a:t>0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=max{c</a:t>
            </a:r>
            <a:r>
              <a:rPr lang="en-US" sz="3000" kern="0" baseline="-25000" dirty="0">
                <a:solidFill>
                  <a:srgbClr val="BBE0E3">
                    <a:lumMod val="50000"/>
                  </a:srgbClr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,c</a:t>
            </a:r>
            <a:r>
              <a:rPr lang="en-US" sz="3000" kern="0" baseline="-25000" dirty="0">
                <a:solidFill>
                  <a:srgbClr val="BBE0E3">
                    <a:lumMod val="50000"/>
                  </a:srgbClr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BBE0E3">
                    <a:lumMod val="50000"/>
                  </a:srgbClr>
                </a:solidFill>
                <a:latin typeface="Arial"/>
              </a:rPr>
              <a:t>}</a:t>
            </a:r>
            <a:r>
              <a:rPr lang="en-US" sz="3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3000" kern="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n</a:t>
            </a:r>
            <a:r>
              <a:rPr lang="en-US" sz="3000" kern="0" baseline="-2500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0</a:t>
            </a:r>
            <a:r>
              <a:rPr lang="en-US" sz="3000" kern="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=max{n</a:t>
            </a:r>
            <a:r>
              <a:rPr lang="en-US" sz="3000" kern="0" baseline="-2500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1</a:t>
            </a:r>
            <a:r>
              <a:rPr lang="en-US" sz="3000" kern="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,n</a:t>
            </a:r>
            <a:r>
              <a:rPr lang="en-US" sz="3000" kern="0" baseline="-2500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2</a:t>
            </a:r>
            <a:r>
              <a:rPr lang="en-US" sz="3000" kern="0" dirty="0" smtClean="0">
                <a:solidFill>
                  <a:srgbClr val="BBE0E3">
                    <a:lumMod val="50000"/>
                  </a:srgbClr>
                </a:solidFill>
                <a:latin typeface="Arial"/>
              </a:rPr>
              <a:t>}</a:t>
            </a:r>
            <a:r>
              <a:rPr lang="en-US" sz="3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we get:</a:t>
            </a:r>
            <a:endParaRPr lang="en-US" sz="3000" kern="0" dirty="0">
              <a:solidFill>
                <a:srgbClr val="000000"/>
              </a:solidFill>
              <a:latin typeface="Arial"/>
            </a:endParaRP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</a:rPr>
              <a:t>    ∃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c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0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&gt;0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</a:rPr>
              <a:t>∃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0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&gt;0 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cs typeface="Lucida Sans Unicode"/>
                <a:sym typeface="Symbol"/>
              </a:rPr>
              <a:t>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3000" kern="0" dirty="0">
                <a:solidFill>
                  <a:srgbClr val="009999"/>
                </a:solidFill>
                <a:latin typeface="Lucida Sans Unicode"/>
                <a:cs typeface="Lucida Sans Unicode"/>
              </a:rPr>
              <a:t>≥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0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: </a:t>
            </a: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3000" kern="0" dirty="0">
                <a:solidFill>
                  <a:srgbClr val="009999"/>
                </a:solidFill>
                <a:latin typeface="Arial"/>
              </a:rPr>
              <a:t>                     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(n)+f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</a:t>
            </a:r>
            <a:r>
              <a:rPr lang="en-US" sz="3000" kern="0" dirty="0">
                <a:solidFill>
                  <a:srgbClr val="009999"/>
                </a:solidFill>
                <a:latin typeface="Lucida Sans Unicode"/>
                <a:cs typeface="Lucida Sans Unicode"/>
              </a:rPr>
              <a:t> ≤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 c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0</a:t>
            </a:r>
            <a:r>
              <a:rPr lang="en-US" sz="3000" kern="0" dirty="0">
                <a:solidFill>
                  <a:srgbClr val="009999"/>
                </a:solidFill>
                <a:latin typeface="cmsy10" pitchFamily="34" charset="0"/>
                <a:sym typeface="Symbol"/>
              </a:rPr>
              <a:t>(</a:t>
            </a:r>
            <a:r>
              <a:rPr lang="en-US" sz="3000" kern="0" dirty="0">
                <a:solidFill>
                  <a:srgbClr val="009999"/>
                </a:solidFill>
                <a:latin typeface="Arial"/>
                <a:sym typeface="Symbol"/>
              </a:rPr>
              <a:t>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</a:t>
            </a:r>
            <a:r>
              <a:rPr lang="en-US" sz="3000" kern="0" dirty="0">
                <a:solidFill>
                  <a:srgbClr val="009999"/>
                </a:solidFill>
                <a:latin typeface="Arial"/>
                <a:sym typeface="Symbol"/>
              </a:rPr>
              <a:t>+g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  <a:sym typeface="Symbo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(n))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Therefore, 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(n)+f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 = O(g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(n)+g</a:t>
            </a:r>
            <a:r>
              <a:rPr lang="en-US" sz="3000" kern="0" baseline="-25000" dirty="0">
                <a:solidFill>
                  <a:srgbClr val="009999"/>
                </a:solidFill>
                <a:latin typeface="Arial"/>
              </a:rPr>
              <a:t>2</a:t>
            </a:r>
            <a:r>
              <a:rPr lang="en-US" sz="3000" kern="0" dirty="0">
                <a:solidFill>
                  <a:srgbClr val="009999"/>
                </a:solidFill>
                <a:latin typeface="Arial"/>
              </a:rPr>
              <a:t>(n</a:t>
            </a:r>
            <a:r>
              <a:rPr lang="en-US" sz="3000" kern="0" dirty="0" smtClean="0">
                <a:solidFill>
                  <a:srgbClr val="009999"/>
                </a:solidFill>
                <a:latin typeface="Arial"/>
              </a:rPr>
              <a:t>))</a:t>
            </a: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.</a:t>
            </a:r>
            <a:br>
              <a:rPr lang="en-US" sz="3000" kern="0" dirty="0" smtClean="0">
                <a:solidFill>
                  <a:srgbClr val="000000"/>
                </a:solidFill>
                <a:latin typeface="Arial"/>
              </a:rPr>
            </a:br>
            <a:endParaRPr lang="en-US" sz="3000" kern="0" dirty="0">
              <a:solidFill>
                <a:srgbClr val="000000"/>
              </a:solidFill>
              <a:latin typeface="Arial"/>
            </a:endParaRP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sz="3000" kern="0" dirty="0" smtClean="0">
                <a:solidFill>
                  <a:schemeClr val="tx2"/>
                </a:solidFill>
                <a:latin typeface="Arial"/>
              </a:rPr>
              <a:t>Proof of </a:t>
            </a:r>
            <a:r>
              <a:rPr lang="en-US" sz="3000" kern="0" dirty="0">
                <a:solidFill>
                  <a:schemeClr val="tx2"/>
                </a:solidFill>
                <a:latin typeface="Arial"/>
              </a:rPr>
              <a:t>(b): </a:t>
            </a:r>
            <a:r>
              <a:rPr lang="en-US" sz="3000" kern="0" dirty="0">
                <a:solidFill>
                  <a:srgbClr val="000000"/>
                </a:solidFill>
                <a:latin typeface="Arial"/>
              </a:rPr>
              <a:t>e</a:t>
            </a:r>
            <a:r>
              <a:rPr lang="en-US" sz="3000" kern="0" dirty="0" smtClean="0">
                <a:solidFill>
                  <a:srgbClr val="000000"/>
                </a:solidFill>
                <a:latin typeface="Arial"/>
              </a:rPr>
              <a:t>xercise</a:t>
            </a:r>
            <a:endParaRPr lang="en-US" sz="30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515A-E52B-4E13-9FDE-357478379928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50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2"/>
                </a:solidFill>
              </a:rPr>
              <a:t>Proof </a:t>
            </a:r>
            <a:r>
              <a:rPr lang="de-DE" dirty="0" err="1" smtClean="0">
                <a:solidFill>
                  <a:schemeClr val="tx2"/>
                </a:solidFill>
              </a:rPr>
              <a:t>of</a:t>
            </a:r>
            <a:r>
              <a:rPr lang="de-DE" dirty="0" smtClean="0">
                <a:solidFill>
                  <a:schemeClr val="tx2"/>
                </a:solidFill>
              </a:rPr>
              <a:t> Theorem 1.2 (b):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Consider arbitrary functions </a:t>
            </a:r>
            <a:r>
              <a:rPr lang="en-US" kern="0" dirty="0" smtClean="0">
                <a:solidFill>
                  <a:srgbClr val="009999"/>
                </a:solidFill>
              </a:rPr>
              <a:t>h</a:t>
            </a:r>
            <a:r>
              <a:rPr lang="en-US" kern="0" baseline="-25000" dirty="0" smtClean="0">
                <a:solidFill>
                  <a:srgbClr val="009999"/>
                </a:solidFill>
              </a:rPr>
              <a:t>1</a:t>
            </a:r>
            <a:r>
              <a:rPr lang="en-US" kern="0" dirty="0" smtClean="0">
                <a:solidFill>
                  <a:srgbClr val="009999"/>
                </a:solidFill>
              </a:rPr>
              <a:t>(n</a:t>
            </a:r>
            <a:r>
              <a:rPr lang="en-US" kern="0" dirty="0">
                <a:solidFill>
                  <a:srgbClr val="009999"/>
                </a:solidFill>
              </a:rPr>
              <a:t>) </a:t>
            </a:r>
            <a:r>
              <a:rPr lang="en-US" kern="0" dirty="0" smtClean="0">
                <a:solidFill>
                  <a:srgbClr val="000000"/>
                </a:solidFill>
              </a:rPr>
              <a:t>and </a:t>
            </a:r>
            <a:r>
              <a:rPr lang="en-US" kern="0" dirty="0">
                <a:solidFill>
                  <a:srgbClr val="009999"/>
                </a:solidFill>
              </a:rPr>
              <a:t>h</a:t>
            </a:r>
            <a:r>
              <a:rPr lang="en-US" kern="0" baseline="-25000" dirty="0">
                <a:solidFill>
                  <a:srgbClr val="009999"/>
                </a:solidFill>
              </a:rPr>
              <a:t>2</a:t>
            </a:r>
            <a:r>
              <a:rPr lang="en-US" kern="0" dirty="0">
                <a:solidFill>
                  <a:srgbClr val="009999"/>
                </a:solidFill>
              </a:rPr>
              <a:t>(n) </a:t>
            </a:r>
            <a:r>
              <a:rPr lang="en-US" kern="0" dirty="0" smtClean="0">
                <a:solidFill>
                  <a:srgbClr val="000000"/>
                </a:solidFill>
              </a:rPr>
              <a:t>with </a:t>
            </a:r>
            <a:r>
              <a:rPr lang="en-US" kern="0" dirty="0">
                <a:solidFill>
                  <a:srgbClr val="009999"/>
                </a:solidFill>
              </a:rPr>
              <a:t>h</a:t>
            </a:r>
            <a:r>
              <a:rPr lang="en-US" kern="0" baseline="-25000" dirty="0">
                <a:solidFill>
                  <a:srgbClr val="009999"/>
                </a:solidFill>
              </a:rPr>
              <a:t>1</a:t>
            </a:r>
            <a:r>
              <a:rPr lang="en-US" kern="0" dirty="0">
                <a:solidFill>
                  <a:srgbClr val="009999"/>
                </a:solidFill>
              </a:rPr>
              <a:t>(n)=O(f(n))</a:t>
            </a:r>
            <a:r>
              <a:rPr lang="en-US" kern="0" dirty="0">
                <a:solidFill>
                  <a:srgbClr val="000000"/>
                </a:solidFill>
              </a:rPr>
              <a:t> </a:t>
            </a:r>
            <a:r>
              <a:rPr lang="en-US" kern="0" dirty="0" smtClean="0">
                <a:solidFill>
                  <a:srgbClr val="000000"/>
                </a:solidFill>
              </a:rPr>
              <a:t>and </a:t>
            </a:r>
            <a:r>
              <a:rPr lang="en-US" kern="0" dirty="0">
                <a:solidFill>
                  <a:srgbClr val="BBE0E3">
                    <a:lumMod val="50000"/>
                  </a:srgbClr>
                </a:solidFill>
              </a:rPr>
              <a:t>h</a:t>
            </a:r>
            <a:r>
              <a:rPr lang="en-US" kern="0" baseline="-25000" dirty="0">
                <a:solidFill>
                  <a:srgbClr val="009999"/>
                </a:solidFill>
              </a:rPr>
              <a:t>2</a:t>
            </a:r>
            <a:r>
              <a:rPr lang="en-US" kern="0" dirty="0">
                <a:solidFill>
                  <a:srgbClr val="BBE0E3">
                    <a:lumMod val="50000"/>
                  </a:srgbClr>
                </a:solidFill>
              </a:rPr>
              <a:t>(n)=O(g(n))</a:t>
            </a:r>
            <a:r>
              <a:rPr lang="en-US" kern="0" dirty="0">
                <a:solidFill>
                  <a:srgbClr val="000000"/>
                </a:solidFill>
              </a:rPr>
              <a:t>.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From Theorem 1.1 (a) we know that</a:t>
            </a:r>
            <a:endParaRPr lang="en-US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kern="0" dirty="0">
                <a:solidFill>
                  <a:srgbClr val="009999"/>
                </a:solidFill>
              </a:rPr>
              <a:t>             h</a:t>
            </a:r>
            <a:r>
              <a:rPr lang="en-US" kern="0" baseline="-25000" dirty="0">
                <a:solidFill>
                  <a:srgbClr val="009999"/>
                </a:solidFill>
              </a:rPr>
              <a:t>1</a:t>
            </a:r>
            <a:r>
              <a:rPr lang="en-US" kern="0" dirty="0">
                <a:solidFill>
                  <a:srgbClr val="009999"/>
                </a:solidFill>
              </a:rPr>
              <a:t>(n)+h</a:t>
            </a:r>
            <a:r>
              <a:rPr lang="en-US" kern="0" baseline="-25000" dirty="0">
                <a:solidFill>
                  <a:srgbClr val="009999"/>
                </a:solidFill>
              </a:rPr>
              <a:t>2</a:t>
            </a:r>
            <a:r>
              <a:rPr lang="en-US" kern="0" dirty="0">
                <a:solidFill>
                  <a:srgbClr val="009999"/>
                </a:solidFill>
              </a:rPr>
              <a:t>(n) = O(f(n)+g(n))</a:t>
            </a:r>
            <a:r>
              <a:rPr lang="en-US" kern="0" dirty="0">
                <a:solidFill>
                  <a:srgbClr val="000000"/>
                </a:solidFill>
              </a:rPr>
              <a:t> </a:t>
            </a: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FontTx/>
              <a:buChar char="•"/>
              <a:defRPr/>
            </a:pPr>
            <a:r>
              <a:rPr lang="en-US" kern="0" dirty="0" smtClean="0">
                <a:solidFill>
                  <a:srgbClr val="000000"/>
                </a:solidFill>
              </a:rPr>
              <a:t>Hence, </a:t>
            </a:r>
            <a:endParaRPr lang="en-US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kern="0" dirty="0">
                <a:solidFill>
                  <a:srgbClr val="009999"/>
                </a:solidFill>
              </a:rPr>
              <a:t>         O(f(n))+O(g(n)) = O(f(n)+g(n</a:t>
            </a:r>
            <a:r>
              <a:rPr lang="en-US" kern="0" dirty="0" smtClean="0">
                <a:solidFill>
                  <a:srgbClr val="009999"/>
                </a:solidFill>
              </a:rPr>
              <a:t>))</a:t>
            </a:r>
            <a:br>
              <a:rPr lang="en-US" kern="0" dirty="0" smtClean="0">
                <a:solidFill>
                  <a:srgbClr val="009999"/>
                </a:solidFill>
              </a:rPr>
            </a:br>
            <a:endParaRPr lang="en-US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lnSpc>
                <a:spcPct val="90000"/>
              </a:lnSpc>
              <a:spcAft>
                <a:spcPct val="0"/>
              </a:spcAft>
              <a:buNone/>
              <a:defRPr/>
            </a:pPr>
            <a:r>
              <a:rPr lang="en-US" kern="0" dirty="0" smtClean="0">
                <a:solidFill>
                  <a:schemeClr val="tx2"/>
                </a:solidFill>
              </a:rPr>
              <a:t>Proof of (c) and (d): </a:t>
            </a:r>
            <a:r>
              <a:rPr lang="en-US" kern="0" dirty="0" smtClean="0">
                <a:solidFill>
                  <a:srgbClr val="000000"/>
                </a:solidFill>
              </a:rPr>
              <a:t>exercise</a:t>
            </a:r>
            <a:endParaRPr lang="en-US" kern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A588C-479A-4EEE-A13E-6618E360C33C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01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Asymptotic</a:t>
            </a:r>
            <a:r>
              <a:rPr lang="de-DE" dirty="0" smtClean="0"/>
              <a:t> Notation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 smtClean="0">
                <a:solidFill>
                  <a:srgbClr val="333399"/>
                </a:solidFill>
                <a:latin typeface="Arial"/>
              </a:rPr>
              <a:t>Theorem 1.3: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 Let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p(n) =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  <a:sym typeface="Symbol" pitchFamily="18" charset="2"/>
              </a:rPr>
              <a:t>i</a:t>
            </a:r>
            <a:r>
              <a:rPr lang="en-US" sz="2400" kern="0" baseline="-25000" dirty="0">
                <a:solidFill>
                  <a:srgbClr val="009999"/>
                </a:solidFill>
                <a:latin typeface="Arial"/>
                <a:sym typeface="Symbol" pitchFamily="18" charset="2"/>
              </a:rPr>
              <a:t>=0</a:t>
            </a:r>
            <a:r>
              <a:rPr lang="en-US" sz="2400" kern="0" baseline="30000" dirty="0">
                <a:solidFill>
                  <a:srgbClr val="009999"/>
                </a:solidFill>
                <a:latin typeface="Arial"/>
                <a:sym typeface="Symbol" pitchFamily="18" charset="2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 err="1">
                <a:solidFill>
                  <a:srgbClr val="009999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with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&gt;0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Then, 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p(n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) </a:t>
            </a:r>
            <a:r>
              <a:rPr lang="en-US" sz="2400" kern="0" dirty="0">
                <a:solidFill>
                  <a:srgbClr val="009999"/>
                </a:solidFill>
                <a:latin typeface="cmsy10" pitchFamily="34" charset="0"/>
              </a:rPr>
              <a:t>=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(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).</a:t>
            </a:r>
            <a:br>
              <a:rPr lang="en-US" sz="2400" kern="0" dirty="0" smtClean="0">
                <a:solidFill>
                  <a:srgbClr val="009999"/>
                </a:solidFill>
                <a:latin typeface="Arial"/>
              </a:rPr>
            </a:br>
            <a:endParaRPr lang="en-US" sz="2400" kern="0" dirty="0">
              <a:solidFill>
                <a:srgbClr val="009999"/>
              </a:solidFill>
              <a:latin typeface="Arial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 smtClean="0">
                <a:solidFill>
                  <a:srgbClr val="333399"/>
                </a:solidFill>
                <a:latin typeface="Arial"/>
              </a:rPr>
              <a:t>Proof:</a:t>
            </a:r>
            <a:endParaRPr lang="en-US" sz="2400" kern="0" dirty="0">
              <a:solidFill>
                <a:srgbClr val="333399"/>
              </a:solidFill>
              <a:latin typeface="Arial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To show: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p(n) = O(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)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p(n) </a:t>
            </a:r>
            <a:r>
              <a:rPr lang="en-US" sz="2400" kern="0" dirty="0">
                <a:solidFill>
                  <a:srgbClr val="009999"/>
                </a:solidFill>
                <a:latin typeface="cmsy10" pitchFamily="34" charset="0"/>
              </a:rPr>
              <a:t>=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</a:rPr>
              <a:t>W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(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).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US" sz="2400" kern="0" dirty="0">
                <a:solidFill>
                  <a:srgbClr val="009999"/>
                </a:solidFill>
                <a:latin typeface="Arial"/>
              </a:rPr>
              <a:t>p(n) </a:t>
            </a:r>
            <a:r>
              <a:rPr lang="en-US" sz="2400" kern="0" dirty="0">
                <a:solidFill>
                  <a:srgbClr val="009999"/>
                </a:solidFill>
                <a:latin typeface="cmsy10" pitchFamily="34" charset="0"/>
              </a:rPr>
              <a:t>=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O(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)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: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For all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dirty="0">
                <a:solidFill>
                  <a:srgbClr val="009999"/>
                </a:solidFill>
                <a:latin typeface="Arial"/>
                <a:sym typeface="Symbol" panose="05050102010706020507" pitchFamily="18" charset="2"/>
              </a:rPr>
              <a:t>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1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,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        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p(n) </a:t>
            </a:r>
            <a:r>
              <a:rPr lang="en-US" sz="2400" kern="0" dirty="0">
                <a:solidFill>
                  <a:srgbClr val="009999"/>
                </a:solidFill>
                <a:latin typeface="Lucida Sans Unicode" pitchFamily="34" charset="0"/>
                <a:cs typeface="Lucida Sans Unicode" pitchFamily="34" charset="0"/>
              </a:rPr>
              <a:t>≤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  <a:sym typeface="Symbol" pitchFamily="18" charset="2"/>
              </a:rPr>
              <a:t>i</a:t>
            </a:r>
            <a:r>
              <a:rPr lang="en-US" sz="2400" kern="0" baseline="-25000" dirty="0">
                <a:solidFill>
                  <a:srgbClr val="009999"/>
                </a:solidFill>
                <a:latin typeface="Arial"/>
                <a:sym typeface="Symbol" pitchFamily="18" charset="2"/>
              </a:rPr>
              <a:t>=0</a:t>
            </a:r>
            <a:r>
              <a:rPr lang="en-US" sz="2400" kern="0" baseline="30000" dirty="0">
                <a:solidFill>
                  <a:srgbClr val="009999"/>
                </a:solidFill>
                <a:latin typeface="Arial"/>
                <a:sym typeface="Symbol" pitchFamily="18" charset="2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|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|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Lucida Sans Unicode" pitchFamily="34" charset="0"/>
                <a:cs typeface="Lucida Sans Unicode" pitchFamily="34" charset="0"/>
              </a:rPr>
              <a:t>≤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  <a:sym typeface="Symbol" pitchFamily="18" charset="2"/>
              </a:rPr>
              <a:t>i</a:t>
            </a:r>
            <a:r>
              <a:rPr lang="en-US" sz="2400" kern="0" baseline="-25000" dirty="0">
                <a:solidFill>
                  <a:srgbClr val="009999"/>
                </a:solidFill>
                <a:latin typeface="Arial"/>
                <a:sym typeface="Symbol" pitchFamily="18" charset="2"/>
              </a:rPr>
              <a:t>=0</a:t>
            </a:r>
            <a:r>
              <a:rPr lang="en-US" sz="2400" kern="0" baseline="30000" dirty="0">
                <a:solidFill>
                  <a:srgbClr val="009999"/>
                </a:solidFill>
                <a:latin typeface="Arial"/>
                <a:sym typeface="Symbol" pitchFamily="18" charset="2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|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|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Hence, definition of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O()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is satisfied with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c=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  <a:sym typeface="Symbol" pitchFamily="18" charset="2"/>
              </a:rPr>
              <a:t>i</a:t>
            </a:r>
            <a:r>
              <a:rPr lang="en-US" sz="2400" kern="0" baseline="-25000" dirty="0">
                <a:solidFill>
                  <a:srgbClr val="009999"/>
                </a:solidFill>
                <a:latin typeface="Arial"/>
                <a:sym typeface="Symbol" pitchFamily="18" charset="2"/>
              </a:rPr>
              <a:t>=0</a:t>
            </a:r>
            <a:r>
              <a:rPr lang="en-US" sz="2400" kern="0" baseline="30000" dirty="0">
                <a:solidFill>
                  <a:srgbClr val="009999"/>
                </a:solidFill>
                <a:latin typeface="Arial"/>
                <a:sym typeface="Symbol" pitchFamily="18" charset="2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|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|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-25000" dirty="0" smtClean="0">
                <a:solidFill>
                  <a:srgbClr val="009999"/>
                </a:solidFill>
                <a:latin typeface="Arial"/>
              </a:rPr>
              <a:t>0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=1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endParaRPr lang="en-US" sz="1600" kern="0" dirty="0">
              <a:solidFill>
                <a:srgbClr val="009999"/>
              </a:solidFill>
              <a:latin typeface="Arial"/>
            </a:endParaRP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US" sz="2400" kern="0" dirty="0">
                <a:solidFill>
                  <a:srgbClr val="009999"/>
                </a:solidFill>
                <a:latin typeface="Arial"/>
              </a:rPr>
              <a:t>p(n) </a:t>
            </a:r>
            <a:r>
              <a:rPr lang="en-US" sz="2400" kern="0" dirty="0">
                <a:solidFill>
                  <a:srgbClr val="009999"/>
                </a:solidFill>
                <a:latin typeface="cmsy10" pitchFamily="34" charset="0"/>
              </a:rPr>
              <a:t>=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</a:rPr>
              <a:t>W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(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) 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: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For all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dirty="0">
                <a:solidFill>
                  <a:srgbClr val="009999"/>
                </a:solidFill>
                <a:latin typeface="Arial"/>
                <a:sym typeface="Symbol" panose="05050102010706020507" pitchFamily="18" charset="2"/>
              </a:rPr>
              <a:t>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2k</a:t>
            </a:r>
            <a:r>
              <a:rPr lang="en-US" sz="2400" kern="0" dirty="0">
                <a:solidFill>
                  <a:srgbClr val="009999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A/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A=max</a:t>
            </a:r>
            <a:r>
              <a:rPr lang="en-US" sz="2400" kern="0" baseline="-25000" dirty="0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|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|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,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lvl="0" eaLnBrk="0" fontAlgn="base" hangingPunct="0">
              <a:lnSpc>
                <a:spcPct val="9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Arial"/>
              </a:rPr>
              <a:t>  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p(n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) </a:t>
            </a:r>
            <a:r>
              <a:rPr lang="en-US" sz="2400" kern="0" dirty="0">
                <a:solidFill>
                  <a:srgbClr val="009999"/>
                </a:solidFill>
                <a:latin typeface="Lucida Sans Unicode" pitchFamily="34" charset="0"/>
                <a:cs typeface="Lucida Sans Unicode" pitchFamily="34" charset="0"/>
              </a:rPr>
              <a:t>≥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 err="1">
                <a:solidFill>
                  <a:srgbClr val="009999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-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  <a:sym typeface="Symbol" pitchFamily="18" charset="2"/>
              </a:rPr>
              <a:t>i</a:t>
            </a:r>
            <a:r>
              <a:rPr lang="en-US" sz="2400" kern="0" baseline="-25000" dirty="0">
                <a:solidFill>
                  <a:srgbClr val="009999"/>
                </a:solidFill>
                <a:latin typeface="Arial"/>
                <a:sym typeface="Symbol" pitchFamily="18" charset="2"/>
              </a:rPr>
              <a:t>=0</a:t>
            </a:r>
            <a:r>
              <a:rPr lang="en-US" sz="2400" kern="0" baseline="30000" dirty="0">
                <a:solidFill>
                  <a:srgbClr val="009999"/>
                </a:solidFill>
                <a:latin typeface="Arial"/>
                <a:sym typeface="Symbol" pitchFamily="18" charset="2"/>
              </a:rPr>
              <a:t>k-1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dirty="0" err="1">
                <a:solidFill>
                  <a:srgbClr val="009999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i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Lucida Sans Unicode" pitchFamily="34" charset="0"/>
                <a:cs typeface="Lucida Sans Unicode" pitchFamily="34" charset="0"/>
              </a:rPr>
              <a:t>≥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–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 err="1">
                <a:solidFill>
                  <a:srgbClr val="009999"/>
                </a:solidFill>
                <a:latin typeface="cmsy10" pitchFamily="34" charset="0"/>
                <a:sym typeface="Symbol" pitchFamily="18" charset="2"/>
              </a:rPr>
              <a:t>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n</a:t>
            </a:r>
            <a:r>
              <a:rPr lang="en-US" sz="2400" kern="0" baseline="30000" dirty="0">
                <a:solidFill>
                  <a:srgbClr val="009999"/>
                </a:solidFill>
                <a:latin typeface="Arial"/>
              </a:rPr>
              <a:t>k-1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>
                <a:solidFill>
                  <a:srgbClr val="009999"/>
                </a:solidFill>
                <a:latin typeface="Lucida Sans Unicode" pitchFamily="34" charset="0"/>
                <a:cs typeface="Lucida Sans Unicode" pitchFamily="34" charset="0"/>
              </a:rPr>
              <a:t>≥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 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30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/2 </a:t>
            </a:r>
          </a:p>
          <a:p>
            <a:pPr eaLnBrk="0" fontAlgn="base" hangingPunct="0">
              <a:lnSpc>
                <a:spcPct val="90000"/>
              </a:lnSpc>
              <a:spcAft>
                <a:spcPct val="0"/>
              </a:spcAft>
            </a:pP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Hence, definition of </a:t>
            </a:r>
            <a:r>
              <a:rPr lang="en-US" sz="2400" kern="0" dirty="0">
                <a:solidFill>
                  <a:srgbClr val="009999"/>
                </a:solidFill>
                <a:latin typeface="Symbol" pitchFamily="18" charset="2"/>
              </a:rPr>
              <a:t>W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()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is satisfied with 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c=</a:t>
            </a:r>
            <a:r>
              <a:rPr lang="en-US" sz="2400" kern="0" dirty="0" err="1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>
                <a:solidFill>
                  <a:srgbClr val="009999"/>
                </a:solidFill>
                <a:latin typeface="Arial"/>
              </a:rPr>
              <a:t>/2</a:t>
            </a:r>
            <a:r>
              <a:rPr lang="en-US" sz="24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n</a:t>
            </a:r>
            <a:r>
              <a:rPr lang="en-US" sz="2400" kern="0" baseline="-25000" dirty="0" smtClean="0">
                <a:solidFill>
                  <a:srgbClr val="009999"/>
                </a:solidFill>
                <a:latin typeface="Arial"/>
              </a:rPr>
              <a:t>0</a:t>
            </a:r>
            <a:r>
              <a:rPr lang="en-US" sz="2400" kern="0" dirty="0" smtClean="0">
                <a:solidFill>
                  <a:srgbClr val="009999"/>
                </a:solidFill>
                <a:latin typeface="Arial"/>
              </a:rPr>
              <a:t>=2kA/</a:t>
            </a:r>
            <a:r>
              <a:rPr lang="en-US" sz="2400" kern="0" dirty="0" err="1" smtClean="0">
                <a:solidFill>
                  <a:srgbClr val="009999"/>
                </a:solidFill>
                <a:latin typeface="Arial"/>
              </a:rPr>
              <a:t>a</a:t>
            </a:r>
            <a:r>
              <a:rPr lang="en-US" sz="2400" kern="0" baseline="-25000" dirty="0" err="1" smtClean="0">
                <a:solidFill>
                  <a:srgbClr val="009999"/>
                </a:solidFill>
                <a:latin typeface="Arial"/>
              </a:rPr>
              <a:t>k</a:t>
            </a:r>
            <a:r>
              <a:rPr lang="en-US" sz="2400" kern="0" dirty="0" smtClean="0">
                <a:solidFill>
                  <a:srgbClr val="000000"/>
                </a:solidFill>
                <a:latin typeface="Arial"/>
              </a:rPr>
              <a:t>.</a:t>
            </a:r>
            <a:endParaRPr lang="en-US" sz="2400" kern="0" dirty="0">
              <a:solidFill>
                <a:srgbClr val="000000"/>
              </a:solidFill>
              <a:latin typeface="Arial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713F-D2ED-4602-B769-CB7E3E1688DB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7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22564-A672-409B-B16D-4D948AB7A45D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B3741-D48B-4994-A623-66F0E09E10AC}" type="slidenum">
              <a:rPr lang="de-DE">
                <a:solidFill>
                  <a:srgbClr val="000000"/>
                </a:solidFill>
              </a:rPr>
              <a:pPr/>
              <a:t>27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 Code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/>
              <a:t>We will use pseudo code in order to formally specify an algorithm.</a:t>
            </a:r>
            <a:endParaRPr lang="en-US" sz="2400" dirty="0"/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Declaration of variables: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   </a:t>
            </a:r>
            <a:r>
              <a:rPr lang="en-US" sz="2400" dirty="0">
                <a:solidFill>
                  <a:schemeClr val="hlink"/>
                </a:solidFill>
              </a:rPr>
              <a:t>v: T</a:t>
            </a:r>
            <a:r>
              <a:rPr lang="en-US" sz="2400" dirty="0"/>
              <a:t>  : Variable </a:t>
            </a:r>
            <a:r>
              <a:rPr lang="en-US" sz="2400" dirty="0">
                <a:solidFill>
                  <a:schemeClr val="hlink"/>
                </a:solidFill>
              </a:rPr>
              <a:t>v</a:t>
            </a:r>
            <a:r>
              <a:rPr lang="en-US" sz="2400" dirty="0"/>
              <a:t> </a:t>
            </a:r>
            <a:r>
              <a:rPr lang="en-US" sz="2400" dirty="0" smtClean="0"/>
              <a:t>of type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/>
              <a:t>   </a:t>
            </a:r>
            <a:r>
              <a:rPr lang="en-US" sz="2400" dirty="0">
                <a:solidFill>
                  <a:schemeClr val="hlink"/>
                </a:solidFill>
              </a:rPr>
              <a:t>v=x: T</a:t>
            </a:r>
            <a:r>
              <a:rPr lang="en-US" sz="2400" dirty="0"/>
              <a:t>  : </a:t>
            </a:r>
            <a:r>
              <a:rPr lang="en-US" sz="2400" dirty="0" smtClean="0"/>
              <a:t>is initialized with the value</a:t>
            </a:r>
            <a:r>
              <a:rPr lang="en-US" sz="2400" dirty="0" smtClean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</a:rPr>
              <a:t>x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Types of variables: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integer, </a:t>
            </a:r>
            <a:r>
              <a:rPr lang="en-US" sz="2400" dirty="0" err="1"/>
              <a:t>boolean</a:t>
            </a:r>
            <a:r>
              <a:rPr lang="en-US" sz="2400" dirty="0"/>
              <a:t>, char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Pointer to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dirty="0"/>
              <a:t>: </a:t>
            </a:r>
            <a:r>
              <a:rPr lang="en-US" sz="2400" dirty="0" smtClean="0"/>
              <a:t>pointer to an element of type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Array[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>
                <a:solidFill>
                  <a:schemeClr val="hlink"/>
                </a:solidFill>
              </a:rPr>
              <a:t>..j</a:t>
            </a:r>
            <a:r>
              <a:rPr lang="en-US" sz="2400" dirty="0"/>
              <a:t>] of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  <a:r>
              <a:rPr lang="en-US" sz="2400" dirty="0"/>
              <a:t>: </a:t>
            </a:r>
            <a:r>
              <a:rPr lang="en-US" sz="2400" dirty="0" smtClean="0"/>
              <a:t>array of elements with index </a:t>
            </a:r>
            <a:r>
              <a:rPr lang="en-US" sz="2400" dirty="0" err="1">
                <a:solidFill>
                  <a:schemeClr val="hlink"/>
                </a:solidFill>
              </a:rPr>
              <a:t>i</a:t>
            </a:r>
            <a:r>
              <a:rPr lang="en-US" sz="2400" dirty="0"/>
              <a:t> </a:t>
            </a:r>
            <a:r>
              <a:rPr lang="en-US" sz="2400" dirty="0" smtClean="0"/>
              <a:t>to </a:t>
            </a:r>
            <a:r>
              <a:rPr lang="en-US" sz="2400" dirty="0">
                <a:solidFill>
                  <a:schemeClr val="hlink"/>
                </a:solidFill>
              </a:rPr>
              <a:t>j</a:t>
            </a:r>
            <a:r>
              <a:rPr lang="en-US" sz="2400" dirty="0"/>
              <a:t> </a:t>
            </a:r>
            <a:r>
              <a:rPr lang="en-US" sz="2400" dirty="0" smtClean="0"/>
              <a:t>of type </a:t>
            </a:r>
            <a:r>
              <a:rPr lang="en-US" sz="2400" dirty="0">
                <a:solidFill>
                  <a:schemeClr val="hlink"/>
                </a:solidFill>
              </a:rPr>
              <a:t>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AE626-4C11-4E15-B7BE-8CC632249321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12B1C-777F-48EC-B2C9-7A71B5A46716}" type="slidenum">
              <a:rPr lang="de-DE">
                <a:solidFill>
                  <a:srgbClr val="000000"/>
                </a:solidFill>
              </a:rPr>
              <a:pPr/>
              <a:t>28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Pseudo-Code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Allocation and de-allocation of space:</a:t>
            </a:r>
            <a:endParaRPr lang="en-US" sz="24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/>
              <a:t>v:= </a:t>
            </a:r>
            <a:r>
              <a:rPr lang="en-US" sz="2400" dirty="0">
                <a:solidFill>
                  <a:srgbClr val="FF0000"/>
                </a:solidFill>
              </a:rPr>
              <a:t>allocate</a:t>
            </a:r>
            <a:r>
              <a:rPr lang="en-US" sz="2400" dirty="0"/>
              <a:t> Array[1..n] of T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dispose</a:t>
            </a:r>
            <a:r>
              <a:rPr lang="en-US" sz="2400" dirty="0"/>
              <a:t> v</a:t>
            </a:r>
          </a:p>
          <a:p>
            <a:pPr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Important commands: </a:t>
            </a:r>
            <a:r>
              <a:rPr lang="en-US" sz="2400" dirty="0"/>
              <a:t>(</a:t>
            </a:r>
            <a:r>
              <a:rPr lang="en-US" sz="2400" dirty="0">
                <a:solidFill>
                  <a:schemeClr val="hlink"/>
                </a:solidFill>
              </a:rPr>
              <a:t>C</a:t>
            </a:r>
            <a:r>
              <a:rPr lang="en-US" sz="2400" dirty="0"/>
              <a:t>: </a:t>
            </a:r>
            <a:r>
              <a:rPr lang="en-US" sz="2400" dirty="0" smtClean="0"/>
              <a:t>condition, </a:t>
            </a:r>
            <a:r>
              <a:rPr lang="en-US" sz="2400" dirty="0">
                <a:solidFill>
                  <a:schemeClr val="hlink"/>
                </a:solidFill>
              </a:rPr>
              <a:t>I,J</a:t>
            </a:r>
            <a:r>
              <a:rPr lang="en-US" sz="2400" dirty="0"/>
              <a:t>: </a:t>
            </a:r>
            <a:r>
              <a:rPr lang="en-US" sz="2400" dirty="0" smtClean="0"/>
              <a:t>commands)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hlink"/>
                </a:solidFill>
              </a:rPr>
              <a:t>v:=A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// v receives the result of expression </a:t>
            </a:r>
            <a:r>
              <a:rPr lang="en-US" sz="2400" dirty="0">
                <a:solidFill>
                  <a:srgbClr val="FF0000"/>
                </a:solidFill>
              </a:rPr>
              <a:t>A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if </a:t>
            </a:r>
            <a:r>
              <a:rPr lang="en-US" sz="2400" dirty="0">
                <a:solidFill>
                  <a:schemeClr val="hlink"/>
                </a:solidFill>
              </a:rPr>
              <a:t>C</a:t>
            </a:r>
            <a:r>
              <a:rPr lang="en-US" sz="2400" dirty="0"/>
              <a:t> then </a:t>
            </a:r>
            <a:r>
              <a:rPr lang="en-US" sz="2400" dirty="0">
                <a:solidFill>
                  <a:schemeClr val="hlink"/>
                </a:solidFill>
              </a:rPr>
              <a:t>I</a:t>
            </a:r>
            <a:r>
              <a:rPr lang="en-US" sz="2400" dirty="0"/>
              <a:t> else </a:t>
            </a:r>
            <a:r>
              <a:rPr lang="en-US" sz="2400" dirty="0">
                <a:solidFill>
                  <a:schemeClr val="hlink"/>
                </a:solidFill>
              </a:rPr>
              <a:t>J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repeat </a:t>
            </a:r>
            <a:r>
              <a:rPr lang="en-US" sz="2400" dirty="0">
                <a:solidFill>
                  <a:schemeClr val="hlink"/>
                </a:solidFill>
              </a:rPr>
              <a:t>I </a:t>
            </a:r>
            <a:r>
              <a:rPr lang="en-US" sz="2400" dirty="0"/>
              <a:t>until </a:t>
            </a:r>
            <a:r>
              <a:rPr lang="en-US" sz="2400" dirty="0">
                <a:solidFill>
                  <a:schemeClr val="hlink"/>
                </a:solidFill>
              </a:rPr>
              <a:t>C</a:t>
            </a:r>
            <a:r>
              <a:rPr lang="en-US" sz="2400" dirty="0"/>
              <a:t>,   while </a:t>
            </a:r>
            <a:r>
              <a:rPr lang="en-US" sz="2400" dirty="0">
                <a:solidFill>
                  <a:schemeClr val="hlink"/>
                </a:solidFill>
              </a:rPr>
              <a:t>C</a:t>
            </a:r>
            <a:r>
              <a:rPr lang="en-US" sz="2400" dirty="0"/>
              <a:t> do </a:t>
            </a:r>
            <a:r>
              <a:rPr lang="en-US" sz="2400" dirty="0">
                <a:solidFill>
                  <a:schemeClr val="hlink"/>
                </a:solidFill>
              </a:rPr>
              <a:t>I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for </a:t>
            </a:r>
            <a:r>
              <a:rPr lang="en-US" sz="2400" dirty="0">
                <a:solidFill>
                  <a:schemeClr val="hlink"/>
                </a:solidFill>
              </a:rPr>
              <a:t>v:=a</a:t>
            </a:r>
            <a:r>
              <a:rPr lang="en-US" sz="2400" dirty="0"/>
              <a:t> to </a:t>
            </a:r>
            <a:r>
              <a:rPr lang="en-US" sz="2400" dirty="0">
                <a:solidFill>
                  <a:schemeClr val="hlink"/>
                </a:solidFill>
              </a:rPr>
              <a:t>e</a:t>
            </a:r>
            <a:r>
              <a:rPr lang="en-US" sz="2400" dirty="0"/>
              <a:t> do </a:t>
            </a:r>
            <a:r>
              <a:rPr lang="en-US" sz="2400" dirty="0">
                <a:solidFill>
                  <a:schemeClr val="hlink"/>
                </a:solidFill>
              </a:rPr>
              <a:t>I</a:t>
            </a:r>
          </a:p>
          <a:p>
            <a:pPr>
              <a:lnSpc>
                <a:spcPct val="90000"/>
              </a:lnSpc>
            </a:pPr>
            <a:r>
              <a:rPr lang="en-US" sz="2400" dirty="0" err="1"/>
              <a:t>foreach</a:t>
            </a:r>
            <a:r>
              <a:rPr lang="en-US" sz="2400" dirty="0"/>
              <a:t> </a:t>
            </a:r>
            <a:r>
              <a:rPr lang="en-US" sz="2400" dirty="0" err="1" smtClean="0">
                <a:solidFill>
                  <a:schemeClr val="hlink"/>
                </a:solidFill>
              </a:rPr>
              <a:t>e</a:t>
            </a:r>
            <a:r>
              <a:rPr lang="en-US" sz="2400" dirty="0" err="1" smtClean="0">
                <a:solidFill>
                  <a:schemeClr val="hlink"/>
                </a:solidFill>
                <a:latin typeface="Lucida Sans Unicode"/>
                <a:cs typeface="Lucida Sans Unicode"/>
              </a:rPr>
              <a:t>∈</a:t>
            </a:r>
            <a:r>
              <a:rPr lang="en-US" sz="2400" dirty="0" err="1" smtClean="0">
                <a:solidFill>
                  <a:schemeClr val="hlink"/>
                </a:solidFill>
              </a:rPr>
              <a:t>S</a:t>
            </a:r>
            <a:r>
              <a:rPr lang="en-US" sz="2400" dirty="0" smtClean="0"/>
              <a:t> </a:t>
            </a:r>
            <a:r>
              <a:rPr lang="en-US" sz="2400" dirty="0"/>
              <a:t>do </a:t>
            </a:r>
            <a:r>
              <a:rPr lang="en-US" sz="2400" dirty="0">
                <a:solidFill>
                  <a:schemeClr val="hlink"/>
                </a:solidFill>
              </a:rPr>
              <a:t>I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return </a:t>
            </a:r>
            <a:r>
              <a:rPr lang="en-US" sz="2400" dirty="0">
                <a:solidFill>
                  <a:schemeClr val="hlink"/>
                </a:solidFill>
              </a:rPr>
              <a:t>v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8658-D03F-4094-8173-CCE4A982152F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C7437-F340-4D47-9D1F-2E666CE623F1}" type="slidenum">
              <a:rPr lang="de-DE">
                <a:solidFill>
                  <a:srgbClr val="000000"/>
                </a:solidFill>
              </a:rPr>
              <a:pPr/>
              <a:t>29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Runtime Analysis</a:t>
            </a: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What do we know?</a:t>
            </a:r>
            <a:endParaRPr lang="de-DE" dirty="0">
              <a:solidFill>
                <a:schemeClr val="accent2"/>
              </a:solidFill>
            </a:endParaRPr>
          </a:p>
          <a:p>
            <a:r>
              <a:rPr lang="de-DE" dirty="0" smtClean="0"/>
              <a:t>O-notation </a:t>
            </a:r>
            <a:r>
              <a:rPr lang="de-DE" dirty="0"/>
              <a:t>( </a:t>
            </a:r>
            <a:r>
              <a:rPr lang="de-DE" dirty="0">
                <a:solidFill>
                  <a:schemeClr val="hlink"/>
                </a:solidFill>
              </a:rPr>
              <a:t>O(f(n)),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</a:t>
            </a:r>
            <a:r>
              <a:rPr lang="de-DE" dirty="0">
                <a:solidFill>
                  <a:schemeClr val="hlink"/>
                </a:solidFill>
              </a:rPr>
              <a:t>(f(n)),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de-DE" dirty="0">
                <a:solidFill>
                  <a:schemeClr val="hlink"/>
                </a:solidFill>
              </a:rPr>
              <a:t>(f(n), …</a:t>
            </a:r>
            <a:r>
              <a:rPr lang="de-DE" dirty="0"/>
              <a:t> )</a:t>
            </a:r>
          </a:p>
          <a:p>
            <a:r>
              <a:rPr lang="de-DE" dirty="0" smtClean="0"/>
              <a:t>Pseudo code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(if then else, while do, allocate/dispose,…)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rgbClr val="FF0000"/>
                </a:solidFill>
              </a:rPr>
              <a:t>How do we use this to analyze algorithms?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Basic Information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de-DE" dirty="0" smtClean="0">
                <a:solidFill>
                  <a:schemeClr val="tx2"/>
                </a:solidFill>
              </a:rPr>
              <a:t>Homework assignments and bonus points:</a:t>
            </a:r>
          </a:p>
          <a:p>
            <a:r>
              <a:rPr lang="de-DE" dirty="0" smtClean="0">
                <a:solidFill>
                  <a:schemeClr val="tx2"/>
                </a:solidFill>
              </a:rPr>
              <a:t>New homework assignment:</a:t>
            </a:r>
            <a:r>
              <a:rPr lang="de-DE" dirty="0" smtClean="0"/>
              <a:t> every</a:t>
            </a:r>
            <a:r>
              <a:rPr lang="de-DE" dirty="0"/>
              <a:t> </a:t>
            </a:r>
            <a:r>
              <a:rPr lang="de-DE" dirty="0" smtClean="0"/>
              <a:t>Tuesday on the course webpage, starting with </a:t>
            </a:r>
            <a:r>
              <a:rPr lang="de-DE" dirty="0" smtClean="0">
                <a:solidFill>
                  <a:srgbClr val="FF0000"/>
                </a:solidFill>
              </a:rPr>
              <a:t>today</a:t>
            </a:r>
            <a:r>
              <a:rPr lang="de-DE" smtClean="0">
                <a:solidFill>
                  <a:srgbClr val="FF0000"/>
                </a:solidFill>
              </a:rPr>
              <a:t>.</a:t>
            </a:r>
            <a:r>
              <a:rPr lang="de-DE"/>
              <a:t> 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chemeClr val="tx2"/>
                </a:solidFill>
              </a:rPr>
              <a:t>Submission of homework: </a:t>
            </a:r>
            <a:r>
              <a:rPr lang="de-DE" dirty="0" smtClean="0"/>
              <a:t>one week later,</a:t>
            </a:r>
            <a:r>
              <a:rPr lang="de-DE" dirty="0" smtClean="0">
                <a:solidFill>
                  <a:srgbClr val="FF0000"/>
                </a:solidFill>
              </a:rPr>
              <a:t> before start of class.</a:t>
            </a:r>
            <a:r>
              <a:rPr lang="de-DE" dirty="0" smtClean="0"/>
              <a:t> Homework can be submitted by a team of </a:t>
            </a:r>
            <a:r>
              <a:rPr lang="de-DE" dirty="0" smtClean="0">
                <a:solidFill>
                  <a:srgbClr val="FF0000"/>
                </a:solidFill>
              </a:rPr>
              <a:t>1-4</a:t>
            </a:r>
            <a:r>
              <a:rPr lang="de-DE" dirty="0" smtClean="0"/>
              <a:t> people.</a:t>
            </a:r>
          </a:p>
          <a:p>
            <a:r>
              <a:rPr lang="de-DE" dirty="0" err="1">
                <a:solidFill>
                  <a:schemeClr val="tx2"/>
                </a:solidFill>
              </a:rPr>
              <a:t>D</a:t>
            </a:r>
            <a:r>
              <a:rPr lang="de-DE" dirty="0" err="1" smtClean="0">
                <a:solidFill>
                  <a:schemeClr val="tx2"/>
                </a:solidFill>
              </a:rPr>
              <a:t>iscussion</a:t>
            </a:r>
            <a:r>
              <a:rPr lang="de-DE" dirty="0" smtClean="0">
                <a:solidFill>
                  <a:schemeClr val="tx2"/>
                </a:solidFill>
              </a:rPr>
              <a:t> of homework: </a:t>
            </a:r>
            <a:r>
              <a:rPr lang="de-DE" dirty="0" smtClean="0"/>
              <a:t>one week later, in the tutorials.</a:t>
            </a:r>
            <a:endParaRPr lang="de-DE" dirty="0" smtClean="0">
              <a:solidFill>
                <a:schemeClr val="tx2"/>
              </a:solidFill>
            </a:endParaRPr>
          </a:p>
          <a:p>
            <a:r>
              <a:rPr lang="de-DE" dirty="0" smtClean="0">
                <a:solidFill>
                  <a:schemeClr val="tx2"/>
                </a:solidFill>
              </a:rPr>
              <a:t>Bonus:</a:t>
            </a:r>
            <a:r>
              <a:rPr lang="de-DE" dirty="0" smtClean="0"/>
              <a:t> 1 step if &gt;= 60% of points on homeworks</a:t>
            </a:r>
            <a:br>
              <a:rPr lang="de-DE" dirty="0" smtClean="0"/>
            </a:br>
            <a:r>
              <a:rPr lang="de-DE" dirty="0" smtClean="0"/>
              <a:t>	       2 steps if &gt;= 80% of points on </a:t>
            </a:r>
            <a:r>
              <a:rPr lang="de-DE" dirty="0" smtClean="0"/>
              <a:t>homeworks</a:t>
            </a:r>
            <a:br>
              <a:rPr lang="de-DE" dirty="0" smtClean="0"/>
            </a:br>
            <a:r>
              <a:rPr lang="de-DE" dirty="0" smtClean="0"/>
              <a:t>	       Bonus applies only if final exam is passed. </a:t>
            </a:r>
            <a:r>
              <a:rPr lang="de-DE" dirty="0" smtClean="0">
                <a:solidFill>
                  <a:schemeClr val="tx2"/>
                </a:solidFill>
              </a:rPr>
              <a:t> 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B7ED3-EBE5-45EA-AC0D-F30DD5FF9910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Runtime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eaLnBrk="0" hangingPunct="0">
              <a:lnSpc>
                <a:spcPct val="120000"/>
              </a:lnSpc>
              <a:buNone/>
            </a:pPr>
            <a:r>
              <a:rPr lang="de-DE" sz="2000" dirty="0" err="1" smtClean="0">
                <a:solidFill>
                  <a:schemeClr val="accent2"/>
                </a:solidFill>
              </a:rPr>
              <a:t>Worst-case</a:t>
            </a:r>
            <a:r>
              <a:rPr lang="de-DE" sz="2000" dirty="0" smtClean="0">
                <a:solidFill>
                  <a:schemeClr val="accent2"/>
                </a:solidFill>
              </a:rPr>
              <a:t> </a:t>
            </a:r>
            <a:r>
              <a:rPr lang="de-DE" sz="2000" dirty="0" err="1" smtClean="0">
                <a:solidFill>
                  <a:schemeClr val="accent2"/>
                </a:solidFill>
              </a:rPr>
              <a:t>runtime</a:t>
            </a:r>
            <a:r>
              <a:rPr lang="de-DE" sz="2000" dirty="0" smtClean="0">
                <a:solidFill>
                  <a:schemeClr val="accent2"/>
                </a:solidFill>
              </a:rPr>
              <a:t>:</a:t>
            </a:r>
            <a:endParaRPr lang="de-DE" sz="2000" dirty="0">
              <a:solidFill>
                <a:schemeClr val="accent2"/>
              </a:solidFill>
            </a:endParaRP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T(I</a:t>
            </a:r>
            <a:r>
              <a:rPr lang="de-DE" sz="2000" dirty="0" smtClean="0">
                <a:solidFill>
                  <a:srgbClr val="009999"/>
                </a:solidFill>
              </a:rPr>
              <a:t>)</a:t>
            </a:r>
            <a:r>
              <a:rPr lang="de-DE" sz="2000" dirty="0" smtClean="0">
                <a:solidFill>
                  <a:srgbClr val="000000"/>
                </a:solidFill>
              </a:rPr>
              <a:t>: </a:t>
            </a:r>
            <a:r>
              <a:rPr lang="de-DE" sz="2000" dirty="0" err="1" smtClean="0">
                <a:solidFill>
                  <a:srgbClr val="000000"/>
                </a:solidFill>
              </a:rPr>
              <a:t>worst-case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runtime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instruction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I</a:t>
            </a:r>
          </a:p>
          <a:p>
            <a:pPr lvl="0" eaLnBrk="0" hangingPunct="0">
              <a:lnSpc>
                <a:spcPct val="120000"/>
              </a:lnSpc>
            </a:pPr>
            <a:r>
              <a:rPr lang="de-DE" sz="2000" dirty="0" smtClean="0">
                <a:solidFill>
                  <a:srgbClr val="009999"/>
                </a:solidFill>
              </a:rPr>
              <a:t>T(</a:t>
            </a:r>
            <a:r>
              <a:rPr lang="de-DE" sz="2000" dirty="0" err="1" smtClean="0">
                <a:solidFill>
                  <a:srgbClr val="000000"/>
                </a:solidFill>
              </a:rPr>
              <a:t>elementary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command</a:t>
            </a:r>
            <a:r>
              <a:rPr lang="de-DE" sz="2000" dirty="0" smtClean="0">
                <a:solidFill>
                  <a:srgbClr val="009999"/>
                </a:solidFill>
              </a:rPr>
              <a:t>) </a:t>
            </a:r>
            <a:r>
              <a:rPr lang="de-DE" sz="2000" dirty="0">
                <a:solidFill>
                  <a:srgbClr val="009999"/>
                </a:solidFill>
              </a:rPr>
              <a:t>= O(1</a:t>
            </a:r>
            <a:r>
              <a:rPr lang="de-DE" sz="2000" dirty="0" smtClean="0">
                <a:solidFill>
                  <a:srgbClr val="009999"/>
                </a:solidFill>
              </a:rPr>
              <a:t>)</a:t>
            </a:r>
            <a:endParaRPr lang="de-DE" sz="2000" dirty="0">
              <a:solidFill>
                <a:srgbClr val="009999"/>
              </a:solidFill>
            </a:endParaRP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</a:t>
            </a:r>
            <a:r>
              <a:rPr lang="de-DE" sz="2000" dirty="0" err="1">
                <a:solidFill>
                  <a:srgbClr val="000000"/>
                </a:solidFill>
              </a:rPr>
              <a:t>return</a:t>
            </a:r>
            <a:r>
              <a:rPr lang="de-DE" sz="2000" dirty="0">
                <a:solidFill>
                  <a:srgbClr val="009999"/>
                </a:solidFill>
              </a:rPr>
              <a:t> x) = O(1)</a:t>
            </a: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T(I;I´) = T(I) + T(I´)</a:t>
            </a: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</a:t>
            </a:r>
            <a:r>
              <a:rPr lang="de-DE" sz="2000" dirty="0" err="1">
                <a:solidFill>
                  <a:srgbClr val="000000"/>
                </a:solidFill>
              </a:rPr>
              <a:t>if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C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then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I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else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I´) = T(C) + </a:t>
            </a:r>
            <a:r>
              <a:rPr lang="de-DE" sz="2000" dirty="0" err="1">
                <a:solidFill>
                  <a:srgbClr val="009999"/>
                </a:solidFill>
              </a:rPr>
              <a:t>max</a:t>
            </a:r>
            <a:r>
              <a:rPr lang="de-DE" sz="2000" dirty="0">
                <a:solidFill>
                  <a:srgbClr val="009999"/>
                </a:solidFill>
              </a:rPr>
              <a:t>{T(I),T(I´)}</a:t>
            </a: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</a:t>
            </a:r>
            <a:r>
              <a:rPr lang="de-DE" sz="2000" dirty="0" err="1">
                <a:solidFill>
                  <a:srgbClr val="000000"/>
                </a:solidFill>
              </a:rPr>
              <a:t>for</a:t>
            </a:r>
            <a:r>
              <a:rPr lang="de-DE" sz="2000" dirty="0">
                <a:solidFill>
                  <a:srgbClr val="009999"/>
                </a:solidFill>
              </a:rPr>
              <a:t> </a:t>
            </a:r>
            <a:r>
              <a:rPr lang="de-DE" sz="2000" dirty="0" smtClean="0">
                <a:solidFill>
                  <a:srgbClr val="009999"/>
                </a:solidFill>
              </a:rPr>
              <a:t>i</a:t>
            </a:r>
            <a:r>
              <a:rPr lang="de-DE" sz="2000" dirty="0" smtClean="0">
                <a:solidFill>
                  <a:srgbClr val="009999"/>
                </a:solidFill>
                <a:sym typeface="Symbol" panose="05050102010706020507" pitchFamily="18" charset="2"/>
              </a:rPr>
              <a:t>:=</a:t>
            </a:r>
            <a:r>
              <a:rPr lang="de-DE" sz="2000" dirty="0" smtClean="0">
                <a:solidFill>
                  <a:srgbClr val="009999"/>
                </a:solidFill>
              </a:rPr>
              <a:t>a </a:t>
            </a:r>
            <a:r>
              <a:rPr lang="de-DE" sz="2000" dirty="0" err="1">
                <a:solidFill>
                  <a:srgbClr val="000000"/>
                </a:solidFill>
              </a:rPr>
              <a:t>to</a:t>
            </a:r>
            <a:r>
              <a:rPr lang="de-DE" sz="2000" dirty="0">
                <a:solidFill>
                  <a:srgbClr val="009999"/>
                </a:solidFill>
              </a:rPr>
              <a:t> b </a:t>
            </a:r>
            <a:r>
              <a:rPr lang="de-DE" sz="2000" dirty="0">
                <a:solidFill>
                  <a:srgbClr val="000000"/>
                </a:solidFill>
              </a:rPr>
              <a:t>do</a:t>
            </a:r>
            <a:r>
              <a:rPr lang="de-DE" sz="2000" dirty="0">
                <a:solidFill>
                  <a:srgbClr val="009999"/>
                </a:solidFill>
              </a:rPr>
              <a:t> I) = </a:t>
            </a:r>
            <a:r>
              <a:rPr lang="de-DE" sz="200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000" baseline="-25000" dirty="0">
                <a:solidFill>
                  <a:srgbClr val="009999"/>
                </a:solidFill>
                <a:sym typeface="Symbol" pitchFamily="18" charset="2"/>
              </a:rPr>
              <a:t>i=a</a:t>
            </a:r>
            <a:r>
              <a:rPr lang="de-DE" sz="2000" baseline="30000" dirty="0">
                <a:solidFill>
                  <a:srgbClr val="009999"/>
                </a:solidFill>
                <a:sym typeface="Symbol" pitchFamily="18" charset="2"/>
              </a:rPr>
              <a:t>b</a:t>
            </a:r>
            <a:r>
              <a:rPr lang="de-DE" sz="2000" dirty="0">
                <a:solidFill>
                  <a:srgbClr val="009999"/>
                </a:solidFill>
              </a:rPr>
              <a:t> T(I)</a:t>
            </a: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</a:t>
            </a:r>
            <a:r>
              <a:rPr lang="de-DE" sz="2000" dirty="0" err="1">
                <a:solidFill>
                  <a:srgbClr val="000000"/>
                </a:solidFill>
              </a:rPr>
              <a:t>repeat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I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 err="1">
                <a:solidFill>
                  <a:srgbClr val="000000"/>
                </a:solidFill>
              </a:rPr>
              <a:t>until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C) = </a:t>
            </a:r>
            <a:r>
              <a:rPr lang="de-DE" sz="200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000" baseline="-25000" dirty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000" baseline="30000" dirty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000" dirty="0">
                <a:solidFill>
                  <a:srgbClr val="009999"/>
                </a:solidFill>
              </a:rPr>
              <a:t> (T(C)+T(I))</a:t>
            </a:r>
            <a:r>
              <a:rPr lang="de-DE" sz="2000" dirty="0">
                <a:solidFill>
                  <a:srgbClr val="000000"/>
                </a:solidFill>
              </a:rPr>
              <a:t/>
            </a:r>
            <a:br>
              <a:rPr lang="de-DE" sz="2000" dirty="0">
                <a:solidFill>
                  <a:srgbClr val="000000"/>
                </a:solidFill>
              </a:rPr>
            </a:b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>
                <a:solidFill>
                  <a:srgbClr val="009999"/>
                </a:solidFill>
              </a:rPr>
              <a:t>k</a:t>
            </a:r>
            <a:r>
              <a:rPr lang="de-DE" sz="2000" dirty="0">
                <a:solidFill>
                  <a:srgbClr val="000000"/>
                </a:solidFill>
              </a:rPr>
              <a:t>: </a:t>
            </a:r>
            <a:r>
              <a:rPr lang="de-DE" sz="2000" dirty="0" err="1" smtClean="0">
                <a:solidFill>
                  <a:srgbClr val="000000"/>
                </a:solidFill>
              </a:rPr>
              <a:t>number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of</a:t>
            </a:r>
            <a:r>
              <a:rPr lang="de-DE" sz="2000" dirty="0" smtClean="0">
                <a:solidFill>
                  <a:srgbClr val="000000"/>
                </a:solidFill>
              </a:rPr>
              <a:t> </a:t>
            </a:r>
            <a:r>
              <a:rPr lang="de-DE" sz="2000" dirty="0" err="1" smtClean="0">
                <a:solidFill>
                  <a:srgbClr val="000000"/>
                </a:solidFill>
              </a:rPr>
              <a:t>iterations</a:t>
            </a:r>
            <a:r>
              <a:rPr lang="de-DE" sz="2000" dirty="0" smtClean="0">
                <a:solidFill>
                  <a:srgbClr val="000000"/>
                </a:solidFill>
              </a:rPr>
              <a:t>)</a:t>
            </a:r>
            <a:endParaRPr lang="de-DE" sz="2000" dirty="0">
              <a:solidFill>
                <a:srgbClr val="000000"/>
              </a:solidFill>
            </a:endParaRPr>
          </a:p>
          <a:p>
            <a:pPr lvl="0" eaLnBrk="0" hangingPunct="0">
              <a:lnSpc>
                <a:spcPct val="120000"/>
              </a:lnSpc>
            </a:pPr>
            <a:r>
              <a:rPr lang="de-DE" sz="2000" dirty="0">
                <a:solidFill>
                  <a:srgbClr val="009999"/>
                </a:solidFill>
              </a:rPr>
              <a:t>T(</a:t>
            </a:r>
            <a:r>
              <a:rPr lang="de-DE" sz="2000" dirty="0" err="1">
                <a:solidFill>
                  <a:srgbClr val="000000"/>
                </a:solidFill>
              </a:rPr>
              <a:t>while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9999"/>
                </a:solidFill>
              </a:rPr>
              <a:t>C</a:t>
            </a:r>
            <a:r>
              <a:rPr lang="de-DE" sz="2000" dirty="0">
                <a:solidFill>
                  <a:srgbClr val="000000"/>
                </a:solidFill>
              </a:rPr>
              <a:t> do </a:t>
            </a:r>
            <a:r>
              <a:rPr lang="de-DE" sz="2000" dirty="0">
                <a:solidFill>
                  <a:srgbClr val="009999"/>
                </a:solidFill>
              </a:rPr>
              <a:t>I) = </a:t>
            </a:r>
            <a:r>
              <a:rPr lang="de-DE" sz="2000" dirty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000" baseline="-25000" dirty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000" baseline="30000" dirty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000" dirty="0">
                <a:solidFill>
                  <a:srgbClr val="009999"/>
                </a:solidFill>
              </a:rPr>
              <a:t> (T(C)+T(I))</a:t>
            </a:r>
          </a:p>
          <a:p>
            <a:pPr lvl="0" eaLnBrk="0" hangingPunct="0">
              <a:lnSpc>
                <a:spcPct val="80000"/>
              </a:lnSpc>
            </a:pPr>
            <a:endParaRPr lang="de-DE" sz="2000" dirty="0">
              <a:solidFill>
                <a:srgbClr val="009999"/>
              </a:solidFill>
            </a:endParaRPr>
          </a:p>
          <a:p>
            <a:pPr marL="0" lvl="0" indent="0" eaLnBrk="0" hangingPunct="0">
              <a:lnSpc>
                <a:spcPct val="110000"/>
              </a:lnSpc>
              <a:buNone/>
            </a:pPr>
            <a:r>
              <a:rPr lang="de-DE" sz="2000" dirty="0" err="1" smtClean="0">
                <a:solidFill>
                  <a:srgbClr val="FF0000"/>
                </a:solidFill>
              </a:rPr>
              <a:t>Runtime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analysis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difficult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for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>
                <a:solidFill>
                  <a:srgbClr val="FF0000"/>
                </a:solidFill>
              </a:rPr>
              <a:t>while</a:t>
            </a:r>
            <a:r>
              <a:rPr lang="de-DE" sz="2000" dirty="0">
                <a:solidFill>
                  <a:srgbClr val="FF0000"/>
                </a:solidFill>
              </a:rPr>
              <a:t>- und </a:t>
            </a:r>
            <a:r>
              <a:rPr lang="de-DE" sz="2000" dirty="0" err="1" smtClean="0">
                <a:solidFill>
                  <a:srgbClr val="FF0000"/>
                </a:solidFill>
              </a:rPr>
              <a:t>repeat</a:t>
            </a:r>
            <a:r>
              <a:rPr lang="de-DE" sz="2000" dirty="0" smtClean="0">
                <a:solidFill>
                  <a:srgbClr val="FF0000"/>
                </a:solidFill>
              </a:rPr>
              <a:t>-loops </a:t>
            </a:r>
            <a:r>
              <a:rPr lang="de-DE" sz="2000" dirty="0" err="1" smtClean="0">
                <a:solidFill>
                  <a:srgbClr val="FF0000"/>
                </a:solidFill>
              </a:rPr>
              <a:t>since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we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need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to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determine</a:t>
            </a:r>
            <a:r>
              <a:rPr lang="de-DE" sz="2000" dirty="0" smtClean="0">
                <a:solidFill>
                  <a:srgbClr val="FF0000"/>
                </a:solidFill>
              </a:rPr>
              <a:t> k, </a:t>
            </a:r>
            <a:r>
              <a:rPr lang="de-DE" sz="2000" dirty="0" err="1" smtClean="0">
                <a:solidFill>
                  <a:srgbClr val="FF0000"/>
                </a:solidFill>
              </a:rPr>
              <a:t>which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is</a:t>
            </a:r>
            <a:r>
              <a:rPr lang="de-DE" sz="2000" dirty="0" smtClean="0">
                <a:solidFill>
                  <a:srgbClr val="FF0000"/>
                </a:solidFill>
              </a:rPr>
              <a:t> </a:t>
            </a:r>
            <a:r>
              <a:rPr lang="de-DE" sz="2000" dirty="0" err="1" smtClean="0">
                <a:solidFill>
                  <a:srgbClr val="FF0000"/>
                </a:solidFill>
              </a:rPr>
              <a:t>sometimes</a:t>
            </a:r>
            <a:r>
              <a:rPr lang="de-DE" sz="2000" dirty="0" smtClean="0">
                <a:solidFill>
                  <a:srgbClr val="FF0000"/>
                </a:solidFill>
              </a:rPr>
              <a:t> not so easy!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59B0-3BE8-4F0D-B246-2A1E20933F80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30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9104D-8681-4D87-95E9-E60F6AD6DD0C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0616-FF1B-4331-86E0-3853099D2A52}" type="slidenum">
              <a:rPr lang="de-DE">
                <a:solidFill>
                  <a:srgbClr val="000000"/>
                </a:solidFill>
              </a:rPr>
              <a:pPr/>
              <a:t>31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Computation of Sign</a:t>
            </a:r>
            <a:endParaRPr lang="de-D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Input: number </a:t>
            </a:r>
            <a:r>
              <a:rPr lang="de-DE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∈ℝ</a:t>
            </a:r>
            <a:endParaRPr lang="de-DE" dirty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Algorithm </a:t>
            </a:r>
            <a:r>
              <a:rPr lang="de-DE" dirty="0">
                <a:solidFill>
                  <a:schemeClr val="accent2"/>
                </a:solidFill>
              </a:rPr>
              <a:t>Signum(x):</a:t>
            </a:r>
          </a:p>
          <a:p>
            <a:pPr>
              <a:buFontTx/>
              <a:buNone/>
            </a:pPr>
            <a:r>
              <a:rPr lang="de-DE" dirty="0"/>
              <a:t>if </a:t>
            </a:r>
            <a:r>
              <a:rPr lang="de-DE" dirty="0">
                <a:solidFill>
                  <a:schemeClr val="hlink"/>
                </a:solidFill>
              </a:rPr>
              <a:t>x&lt;0</a:t>
            </a:r>
            <a:r>
              <a:rPr lang="de-DE" dirty="0"/>
              <a:t> then return </a:t>
            </a:r>
            <a:r>
              <a:rPr lang="de-DE" dirty="0">
                <a:solidFill>
                  <a:schemeClr val="hlink"/>
                </a:solidFill>
              </a:rPr>
              <a:t>-1</a:t>
            </a:r>
          </a:p>
          <a:p>
            <a:pPr>
              <a:buFontTx/>
              <a:buNone/>
            </a:pPr>
            <a:r>
              <a:rPr lang="de-DE" dirty="0"/>
              <a:t>if </a:t>
            </a:r>
            <a:r>
              <a:rPr lang="de-DE" dirty="0">
                <a:solidFill>
                  <a:schemeClr val="hlink"/>
                </a:solidFill>
              </a:rPr>
              <a:t>x&gt;0</a:t>
            </a:r>
            <a:r>
              <a:rPr lang="de-DE" dirty="0"/>
              <a:t> then return </a:t>
            </a:r>
            <a:r>
              <a:rPr lang="de-DE" dirty="0">
                <a:solidFill>
                  <a:schemeClr val="hlink"/>
                </a:solidFill>
              </a:rPr>
              <a:t>1</a:t>
            </a:r>
          </a:p>
          <a:p>
            <a:pPr>
              <a:buFontTx/>
              <a:buNone/>
            </a:pPr>
            <a:r>
              <a:rPr lang="de-DE" dirty="0"/>
              <a:t>return </a:t>
            </a:r>
            <a:r>
              <a:rPr lang="de-DE" dirty="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867400" y="2781300"/>
            <a:ext cx="89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867400" y="3357563"/>
            <a:ext cx="896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867400" y="3933825"/>
            <a:ext cx="89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5219700" y="4724400"/>
            <a:ext cx="2160588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1979712" y="4941168"/>
            <a:ext cx="60491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0000"/>
                </a:solidFill>
              </a:rPr>
              <a:t>Th 1.2: total runtime:</a:t>
            </a:r>
            <a:r>
              <a:rPr lang="de-DE" sz="2800" dirty="0" smtClean="0">
                <a:solidFill>
                  <a:srgbClr val="009999"/>
                </a:solidFill>
              </a:rPr>
              <a:t> O(1+1+1)=O(1)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/>
      <p:bldP spid="215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5EBC-32DE-4885-8F38-4D58D7C4534C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ABC26-FCDE-496F-8DAB-DAFCD64B3754}" type="slidenum">
              <a:rPr lang="de-DE">
                <a:solidFill>
                  <a:srgbClr val="000000"/>
                </a:solidFill>
              </a:rPr>
              <a:pPr/>
              <a:t>32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Minimum </a:t>
            </a:r>
            <a:endParaRPr lang="de-DE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Input: array of numbers </a:t>
            </a:r>
            <a:r>
              <a:rPr lang="de-DE" dirty="0">
                <a:solidFill>
                  <a:schemeClr val="hlink"/>
                </a:solidFill>
              </a:rPr>
              <a:t>A[1],…,A[n]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Minimum </a:t>
            </a:r>
            <a:r>
              <a:rPr lang="de-DE" dirty="0" smtClean="0">
                <a:solidFill>
                  <a:schemeClr val="accent2"/>
                </a:solidFill>
              </a:rPr>
              <a:t>Algorithm:</a:t>
            </a: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min := </a:t>
            </a:r>
            <a:r>
              <a:rPr lang="en-US" dirty="0">
                <a:solidFill>
                  <a:schemeClr val="hlink"/>
                </a:solidFill>
                <a:latin typeface="cmsy10" pitchFamily="34" charset="0"/>
              </a:rPr>
              <a:t>1</a:t>
            </a:r>
          </a:p>
          <a:p>
            <a:pPr>
              <a:buFontTx/>
              <a:buNone/>
            </a:pPr>
            <a:r>
              <a:rPr lang="de-DE" dirty="0"/>
              <a:t>for </a:t>
            </a:r>
            <a:r>
              <a:rPr lang="de-DE" dirty="0">
                <a:solidFill>
                  <a:schemeClr val="hlink"/>
                </a:solidFill>
              </a:rPr>
              <a:t>i:=1</a:t>
            </a:r>
            <a:r>
              <a:rPr lang="de-DE" dirty="0"/>
              <a:t> to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do</a:t>
            </a:r>
          </a:p>
          <a:p>
            <a:pPr>
              <a:buFontTx/>
              <a:buNone/>
            </a:pPr>
            <a:r>
              <a:rPr lang="de-DE" dirty="0"/>
              <a:t>    if </a:t>
            </a:r>
            <a:r>
              <a:rPr lang="de-DE" dirty="0">
                <a:solidFill>
                  <a:schemeClr val="hlink"/>
                </a:solidFill>
              </a:rPr>
              <a:t>A[i]&lt;min</a:t>
            </a:r>
            <a:r>
              <a:rPr lang="de-DE" dirty="0"/>
              <a:t> then </a:t>
            </a:r>
            <a:r>
              <a:rPr lang="de-DE" dirty="0">
                <a:solidFill>
                  <a:schemeClr val="hlink"/>
                </a:solidFill>
              </a:rPr>
              <a:t>min:=A[i]</a:t>
            </a:r>
          </a:p>
          <a:p>
            <a:pPr>
              <a:buFontTx/>
              <a:buNone/>
            </a:pPr>
            <a:r>
              <a:rPr lang="de-DE" dirty="0"/>
              <a:t>return </a:t>
            </a:r>
            <a:r>
              <a:rPr lang="de-DE" dirty="0">
                <a:solidFill>
                  <a:schemeClr val="hlink"/>
                </a:solidFill>
              </a:rPr>
              <a:t>min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867400" y="2781300"/>
            <a:ext cx="89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5867400" y="3352800"/>
            <a:ext cx="2070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</a:t>
            </a:r>
            <a:r>
              <a:rPr lang="de-DE" sz="28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800" baseline="30000" smtClean="0">
                <a:solidFill>
                  <a:srgbClr val="009999"/>
                </a:solidFill>
                <a:sym typeface="Symbol" pitchFamily="18" charset="2"/>
              </a:rPr>
              <a:t>n</a:t>
            </a:r>
            <a:r>
              <a:rPr lang="de-DE" sz="2800" smtClean="0">
                <a:solidFill>
                  <a:srgbClr val="009999"/>
                </a:solidFill>
              </a:rPr>
              <a:t> T(I))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867400" y="3933825"/>
            <a:ext cx="89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867400" y="4581525"/>
            <a:ext cx="896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5795963" y="3933825"/>
            <a:ext cx="1008062" cy="647700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6804025" y="3860800"/>
            <a:ext cx="504825" cy="2889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5724525" y="5373688"/>
            <a:ext cx="22320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132138" y="5589588"/>
            <a:ext cx="568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0000"/>
                </a:solidFill>
              </a:rPr>
              <a:t>runtime:</a:t>
            </a:r>
            <a:r>
              <a:rPr lang="de-DE" sz="2800" dirty="0" smtClean="0">
                <a:solidFill>
                  <a:srgbClr val="009999"/>
                </a:solidFill>
              </a:rPr>
              <a:t> O(1 +(</a:t>
            </a:r>
            <a:r>
              <a:rPr lang="de-DE" sz="28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800" baseline="30000" dirty="0" smtClean="0">
                <a:solidFill>
                  <a:srgbClr val="009999"/>
                </a:solidFill>
                <a:sym typeface="Symbol" pitchFamily="18" charset="2"/>
              </a:rPr>
              <a:t>n</a:t>
            </a:r>
            <a:r>
              <a:rPr lang="de-DE" sz="2800" dirty="0" smtClean="0">
                <a:solidFill>
                  <a:srgbClr val="009999"/>
                </a:solidFill>
              </a:rPr>
              <a:t> 1) + 1) = O(n)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  <p:bldP spid="20488" grpId="0" animBg="1"/>
      <p:bldP spid="20489" grpId="0" animBg="1"/>
      <p:bldP spid="20490" grpId="0" animBg="1"/>
      <p:bldP spid="2049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E6F4-D730-4B46-9BB0-279AECDBCC3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A72A5-DC46-481F-A9D3-4C3000FC5056}" type="slidenum">
              <a:rPr lang="de-DE">
                <a:solidFill>
                  <a:srgbClr val="000000"/>
                </a:solidFill>
              </a:rPr>
              <a:pPr/>
              <a:t>33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Sorting</a:t>
            </a:r>
            <a:endParaRPr lang="de-DE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Input: array of numbers </a:t>
            </a:r>
            <a:r>
              <a:rPr lang="de-DE" dirty="0">
                <a:solidFill>
                  <a:schemeClr val="hlink"/>
                </a:solidFill>
              </a:rPr>
              <a:t>A[1],…,A[n]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Bubblesort </a:t>
            </a:r>
            <a:r>
              <a:rPr lang="de-DE" dirty="0" smtClean="0">
                <a:solidFill>
                  <a:schemeClr val="accent2"/>
                </a:solidFill>
              </a:rPr>
              <a:t>Algorithm:</a:t>
            </a: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/>
              <a:t>for </a:t>
            </a:r>
            <a:r>
              <a:rPr lang="de-DE" dirty="0">
                <a:solidFill>
                  <a:schemeClr val="hlink"/>
                </a:solidFill>
              </a:rPr>
              <a:t>i:=1</a:t>
            </a:r>
            <a:r>
              <a:rPr lang="de-DE" dirty="0"/>
              <a:t> to </a:t>
            </a:r>
            <a:r>
              <a:rPr lang="de-DE" dirty="0">
                <a:solidFill>
                  <a:schemeClr val="hlink"/>
                </a:solidFill>
              </a:rPr>
              <a:t>n-1</a:t>
            </a:r>
            <a:r>
              <a:rPr lang="de-DE" dirty="0"/>
              <a:t> do</a:t>
            </a:r>
            <a:br>
              <a:rPr lang="de-DE" dirty="0"/>
            </a:br>
            <a:r>
              <a:rPr lang="de-DE" dirty="0"/>
              <a:t>for </a:t>
            </a:r>
            <a:r>
              <a:rPr lang="de-DE" dirty="0">
                <a:solidFill>
                  <a:schemeClr val="hlink"/>
                </a:solidFill>
              </a:rPr>
              <a:t>j:= n-1</a:t>
            </a:r>
            <a:r>
              <a:rPr lang="de-DE" dirty="0"/>
              <a:t> downto </a:t>
            </a:r>
            <a:r>
              <a:rPr lang="de-DE" dirty="0">
                <a:solidFill>
                  <a:schemeClr val="hlink"/>
                </a:solidFill>
              </a:rPr>
              <a:t>i</a:t>
            </a:r>
            <a:r>
              <a:rPr lang="de-DE" dirty="0"/>
              <a:t> do</a:t>
            </a:r>
            <a:br>
              <a:rPr lang="de-DE" dirty="0"/>
            </a:br>
            <a:r>
              <a:rPr lang="de-DE" dirty="0"/>
              <a:t>   if </a:t>
            </a:r>
            <a:r>
              <a:rPr lang="de-DE" dirty="0">
                <a:solidFill>
                  <a:schemeClr val="hlink"/>
                </a:solidFill>
              </a:rPr>
              <a:t>A[j]&gt;A[j+1]</a:t>
            </a:r>
            <a:r>
              <a:rPr lang="de-DE" dirty="0"/>
              <a:t> then</a:t>
            </a:r>
            <a:br>
              <a:rPr lang="de-DE" dirty="0"/>
            </a:br>
            <a:r>
              <a:rPr lang="de-DE" dirty="0"/>
              <a:t>      </a:t>
            </a:r>
            <a:r>
              <a:rPr lang="de-DE" dirty="0">
                <a:solidFill>
                  <a:schemeClr val="hlink"/>
                </a:solidFill>
              </a:rPr>
              <a:t>x:=A[j] 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        A[j]:=A[j+1] 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        A[j+1]:=x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64250" y="2695575"/>
            <a:ext cx="248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O(</a:t>
            </a:r>
            <a:r>
              <a:rPr lang="de-DE" sz="32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n-1 </a:t>
            </a: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T(I))</a:t>
            </a:r>
            <a:endParaRPr lang="de-DE" sz="3200" smtClean="0">
              <a:solidFill>
                <a:srgbClr val="009999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84888" y="3284538"/>
            <a:ext cx="2400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O(</a:t>
            </a:r>
            <a:r>
              <a:rPr lang="de-DE" sz="3200" baseline="-25000" smtClean="0">
                <a:solidFill>
                  <a:srgbClr val="009999"/>
                </a:solidFill>
                <a:sym typeface="Symbol" pitchFamily="18" charset="2"/>
              </a:rPr>
              <a:t>j=i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n-1 </a:t>
            </a: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T(I))</a:t>
            </a:r>
            <a:endParaRPr lang="de-DE" sz="3200" smtClean="0">
              <a:solidFill>
                <a:srgbClr val="009999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443663" y="4365625"/>
            <a:ext cx="995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443663" y="4868863"/>
            <a:ext cx="99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443663" y="5373688"/>
            <a:ext cx="9953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011863" y="3860800"/>
            <a:ext cx="2089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</a:rPr>
              <a:t>O(1 + T(I))</a:t>
            </a:r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372225" y="4292600"/>
            <a:ext cx="1079500" cy="1728788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7380288" y="4437063"/>
            <a:ext cx="144462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7092950" y="3716338"/>
            <a:ext cx="503238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7092950" y="3141663"/>
            <a:ext cx="503238" cy="287337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867400" y="6021388"/>
            <a:ext cx="2232025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067175" y="6165850"/>
            <a:ext cx="4465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0000"/>
                </a:solidFill>
                <a:sym typeface="Symbol" pitchFamily="18" charset="2"/>
              </a:rPr>
              <a:t>runtime:</a:t>
            </a:r>
            <a:r>
              <a:rPr lang="de-DE" sz="2800" dirty="0" smtClean="0">
                <a:solidFill>
                  <a:srgbClr val="009999"/>
                </a:solidFill>
                <a:sym typeface="Symbol" pitchFamily="18" charset="2"/>
              </a:rPr>
              <a:t> </a:t>
            </a:r>
            <a:r>
              <a:rPr lang="de-DE" sz="28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O(</a:t>
            </a:r>
            <a:r>
              <a:rPr lang="de-DE" sz="2800" baseline="-25000" dirty="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800" baseline="30000" dirty="0" smtClean="0">
                <a:solidFill>
                  <a:srgbClr val="009999"/>
                </a:solidFill>
                <a:sym typeface="Symbol" pitchFamily="18" charset="2"/>
              </a:rPr>
              <a:t>n-1</a:t>
            </a:r>
            <a:r>
              <a:rPr lang="de-DE" sz="2800" dirty="0" smtClean="0">
                <a:solidFill>
                  <a:srgbClr val="009999"/>
                </a:solidFill>
              </a:rPr>
              <a:t> </a:t>
            </a:r>
            <a:r>
              <a:rPr lang="de-DE" sz="28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 smtClean="0">
                <a:solidFill>
                  <a:srgbClr val="009999"/>
                </a:solidFill>
                <a:sym typeface="Symbol" pitchFamily="18" charset="2"/>
              </a:rPr>
              <a:t>j=i</a:t>
            </a:r>
            <a:r>
              <a:rPr lang="de-DE" sz="2800" baseline="30000" dirty="0" smtClean="0">
                <a:solidFill>
                  <a:srgbClr val="009999"/>
                </a:solidFill>
                <a:sym typeface="Symbol" pitchFamily="18" charset="2"/>
              </a:rPr>
              <a:t>n-1</a:t>
            </a:r>
            <a:r>
              <a:rPr lang="de-DE" sz="2800" dirty="0" smtClean="0">
                <a:solidFill>
                  <a:srgbClr val="009999"/>
                </a:solidFill>
              </a:rPr>
              <a:t> 1)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2" grpId="0"/>
      <p:bldP spid="6153" grpId="0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AFB-2DB5-4805-9CCD-1E2B0AB2B3F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FEA9-58CF-4081-BF75-9397B10E322A}" type="slidenum">
              <a:rPr lang="de-DE">
                <a:solidFill>
                  <a:srgbClr val="000000"/>
                </a:solidFill>
              </a:rPr>
              <a:pPr/>
              <a:t>34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Sorting</a:t>
            </a:r>
            <a:endParaRPr lang="de-DE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 smtClean="0"/>
              <a:t>Input: array of numbers </a:t>
            </a:r>
            <a:r>
              <a:rPr lang="de-DE" dirty="0">
                <a:solidFill>
                  <a:schemeClr val="hlink"/>
                </a:solidFill>
              </a:rPr>
              <a:t>A[1],…,A[n]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Bubblesort </a:t>
            </a:r>
            <a:r>
              <a:rPr lang="de-DE" dirty="0" smtClean="0">
                <a:solidFill>
                  <a:schemeClr val="accent2"/>
                </a:solidFill>
              </a:rPr>
              <a:t>Algorithm:</a:t>
            </a: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/>
              <a:t>for </a:t>
            </a:r>
            <a:r>
              <a:rPr lang="de-DE" dirty="0">
                <a:solidFill>
                  <a:schemeClr val="hlink"/>
                </a:solidFill>
              </a:rPr>
              <a:t>i:=1</a:t>
            </a:r>
            <a:r>
              <a:rPr lang="de-DE" dirty="0"/>
              <a:t> to </a:t>
            </a:r>
            <a:r>
              <a:rPr lang="de-DE" dirty="0">
                <a:solidFill>
                  <a:schemeClr val="hlink"/>
                </a:solidFill>
              </a:rPr>
              <a:t>n-1</a:t>
            </a:r>
            <a:r>
              <a:rPr lang="de-DE" dirty="0"/>
              <a:t> do</a:t>
            </a:r>
            <a:br>
              <a:rPr lang="de-DE" dirty="0"/>
            </a:br>
            <a:r>
              <a:rPr lang="de-DE" dirty="0"/>
              <a:t>for </a:t>
            </a:r>
            <a:r>
              <a:rPr lang="de-DE" dirty="0">
                <a:solidFill>
                  <a:schemeClr val="hlink"/>
                </a:solidFill>
              </a:rPr>
              <a:t>j:= n-1</a:t>
            </a:r>
            <a:r>
              <a:rPr lang="de-DE" dirty="0"/>
              <a:t> downto </a:t>
            </a:r>
            <a:r>
              <a:rPr lang="de-DE" dirty="0">
                <a:solidFill>
                  <a:schemeClr val="hlink"/>
                </a:solidFill>
              </a:rPr>
              <a:t>i</a:t>
            </a:r>
            <a:r>
              <a:rPr lang="de-DE" dirty="0"/>
              <a:t> do</a:t>
            </a:r>
            <a:br>
              <a:rPr lang="de-DE" dirty="0"/>
            </a:br>
            <a:r>
              <a:rPr lang="de-DE" dirty="0"/>
              <a:t>   if </a:t>
            </a:r>
            <a:r>
              <a:rPr lang="de-DE" dirty="0">
                <a:solidFill>
                  <a:schemeClr val="hlink"/>
                </a:solidFill>
              </a:rPr>
              <a:t>A[j]&gt;A[j+1]</a:t>
            </a:r>
            <a:r>
              <a:rPr lang="de-DE" dirty="0"/>
              <a:t> then</a:t>
            </a:r>
            <a:br>
              <a:rPr lang="de-DE" dirty="0"/>
            </a:br>
            <a:r>
              <a:rPr lang="de-DE" dirty="0"/>
              <a:t>      </a:t>
            </a:r>
            <a:r>
              <a:rPr lang="de-DE" dirty="0">
                <a:solidFill>
                  <a:schemeClr val="hlink"/>
                </a:solidFill>
              </a:rPr>
              <a:t>x:=A[j] 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        A[j]:=A[j+1] </a:t>
            </a:r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         A[j+1]:=x</a:t>
            </a:r>
          </a:p>
          <a:p>
            <a:endParaRPr lang="de-DE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435600" y="3068638"/>
            <a:ext cx="2581275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32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n-1 </a:t>
            </a:r>
            <a:r>
              <a:rPr lang="de-DE" sz="32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3200" baseline="-25000" smtClean="0">
                <a:solidFill>
                  <a:srgbClr val="009999"/>
                </a:solidFill>
                <a:sym typeface="Symbol" pitchFamily="18" charset="2"/>
              </a:rPr>
              <a:t>j=i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n-1</a:t>
            </a: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 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= </a:t>
            </a:r>
            <a:r>
              <a:rPr lang="de-DE" sz="32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32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n-1</a:t>
            </a: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 (n-i)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= </a:t>
            </a:r>
            <a:r>
              <a:rPr lang="de-DE" sz="32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32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n-1</a:t>
            </a: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 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= n(n-1)/2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= O(n</a:t>
            </a:r>
            <a:r>
              <a:rPr lang="de-DE" sz="3200" baseline="30000" smtClean="0">
                <a:solidFill>
                  <a:srgbClr val="009999"/>
                </a:solidFill>
                <a:sym typeface="Symbol" pitchFamily="18" charset="2"/>
              </a:rPr>
              <a:t>2</a:t>
            </a:r>
            <a:r>
              <a:rPr lang="de-DE" sz="3200" smtClean="0">
                <a:solidFill>
                  <a:srgbClr val="009999"/>
                </a:solidFill>
                <a:sym typeface="Symbol" pitchFamily="18" charset="2"/>
              </a:rPr>
              <a:t>)</a:t>
            </a:r>
            <a:endParaRPr lang="de-DE" sz="3200" smtClean="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98A96-2AEC-4A4B-B7C5-624910B12FAE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6B51B-9B40-4349-9B28-2399F23DE796}" type="slidenum">
              <a:rPr lang="de-DE">
                <a:solidFill>
                  <a:srgbClr val="000000"/>
                </a:solidFill>
              </a:rPr>
              <a:pPr/>
              <a:t>35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Binary Search</a:t>
            </a:r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/>
              <a:t>Input: number </a:t>
            </a:r>
            <a:r>
              <a:rPr lang="de-DE" sz="2800" dirty="0">
                <a:solidFill>
                  <a:schemeClr val="hlink"/>
                </a:solidFill>
              </a:rPr>
              <a:t>x</a:t>
            </a:r>
            <a:r>
              <a:rPr lang="de-DE" sz="2800" dirty="0"/>
              <a:t> </a:t>
            </a:r>
            <a:r>
              <a:rPr lang="de-DE" sz="2800" dirty="0" smtClean="0"/>
              <a:t>and sorted array </a:t>
            </a:r>
            <a:r>
              <a:rPr lang="de-DE" sz="2800" dirty="0">
                <a:solidFill>
                  <a:schemeClr val="hlink"/>
                </a:solidFill>
              </a:rPr>
              <a:t>A[1],…,A[n]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Binary Search Algorithm: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l:=1; r:=n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while </a:t>
            </a:r>
            <a:r>
              <a:rPr lang="de-DE" sz="2800" dirty="0">
                <a:solidFill>
                  <a:schemeClr val="hlink"/>
                </a:solidFill>
              </a:rPr>
              <a:t>l &lt; r</a:t>
            </a:r>
            <a:r>
              <a:rPr lang="de-DE" sz="2800" dirty="0"/>
              <a:t>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</a:t>
            </a:r>
            <a:r>
              <a:rPr lang="de-DE" sz="2800" dirty="0">
                <a:solidFill>
                  <a:schemeClr val="hlink"/>
                </a:solidFill>
              </a:rPr>
              <a:t>m:=(r+l) div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if </a:t>
            </a:r>
            <a:r>
              <a:rPr lang="de-DE" sz="2800" dirty="0">
                <a:solidFill>
                  <a:schemeClr val="hlink"/>
                </a:solidFill>
              </a:rPr>
              <a:t>A[m] = x</a:t>
            </a:r>
            <a:r>
              <a:rPr lang="de-DE" sz="2800" dirty="0"/>
              <a:t> then return </a:t>
            </a:r>
            <a:r>
              <a:rPr lang="de-DE" sz="2800" dirty="0">
                <a:solidFill>
                  <a:schemeClr val="hlink"/>
                </a:solidFill>
              </a:rPr>
              <a:t>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if </a:t>
            </a:r>
            <a:r>
              <a:rPr lang="de-DE" sz="2800" dirty="0">
                <a:solidFill>
                  <a:schemeClr val="hlink"/>
                </a:solidFill>
              </a:rPr>
              <a:t>A[m] &lt; x</a:t>
            </a:r>
            <a:r>
              <a:rPr lang="de-DE" sz="2800" dirty="0"/>
              <a:t> then </a:t>
            </a:r>
            <a:r>
              <a:rPr lang="de-DE" sz="2800" dirty="0">
                <a:solidFill>
                  <a:schemeClr val="hlink"/>
                </a:solidFill>
              </a:rPr>
              <a:t>l:=m+1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                 else </a:t>
            </a:r>
            <a:r>
              <a:rPr lang="de-DE" sz="2800" dirty="0">
                <a:solidFill>
                  <a:schemeClr val="hlink"/>
                </a:solidFill>
              </a:rPr>
              <a:t>r:=m-1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return </a:t>
            </a:r>
            <a:r>
              <a:rPr lang="de-DE" sz="2800" dirty="0">
                <a:solidFill>
                  <a:schemeClr val="hlink"/>
                </a:solidFill>
              </a:rPr>
              <a:t>l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796136" y="2348880"/>
            <a:ext cx="896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62748" y="2780680"/>
            <a:ext cx="20558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</a:rPr>
              <a:t>O(</a:t>
            </a:r>
            <a:r>
              <a:rPr lang="de-DE" sz="28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800" baseline="30000" dirty="0" smtClean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800" dirty="0" smtClean="0">
                <a:solidFill>
                  <a:srgbClr val="009999"/>
                </a:solidFill>
              </a:rPr>
              <a:t> T(I))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796136" y="3645868"/>
            <a:ext cx="89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796136" y="3214068"/>
            <a:ext cx="89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796136" y="4941268"/>
            <a:ext cx="89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796136" y="4077668"/>
            <a:ext cx="89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796136" y="4509468"/>
            <a:ext cx="896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5723111" y="3285505"/>
            <a:ext cx="1079500" cy="1728788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6731173" y="3285505"/>
            <a:ext cx="144463" cy="3603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5507211" y="5590555"/>
            <a:ext cx="187325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992066" y="5677073"/>
            <a:ext cx="279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</a:rPr>
              <a:t>O(</a:t>
            </a:r>
            <a:r>
              <a:rPr lang="de-DE" sz="28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dirty="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800" baseline="30000" dirty="0" smtClean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800" dirty="0" smtClean="0">
                <a:solidFill>
                  <a:srgbClr val="009999"/>
                </a:solidFill>
              </a:rPr>
              <a:t> 1) = O(k)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7" grpId="0"/>
      <p:bldP spid="8198" grpId="0"/>
      <p:bldP spid="8199" grpId="0"/>
      <p:bldP spid="8200" grpId="0"/>
      <p:bldP spid="8201" grpId="0"/>
      <p:bldP spid="8202" grpId="0"/>
      <p:bldP spid="8203" grpId="0" animBg="1"/>
      <p:bldP spid="8204" grpId="0" animBg="1"/>
      <p:bldP spid="8205" grpId="0" animBg="1"/>
      <p:bldP spid="820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E104C-515F-4498-B520-A80F79F82C7E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dirty="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E1087-E517-4252-A793-89AFDB375BC0}" type="slidenum">
              <a:rPr lang="de-DE">
                <a:solidFill>
                  <a:srgbClr val="000000"/>
                </a:solidFill>
              </a:rPr>
              <a:pPr/>
              <a:t>36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Binary Search</a:t>
            </a:r>
            <a:endParaRPr lang="de-DE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/>
              <a:t>Input: number </a:t>
            </a:r>
            <a:r>
              <a:rPr lang="de-DE" sz="2800" dirty="0">
                <a:solidFill>
                  <a:schemeClr val="hlink"/>
                </a:solidFill>
              </a:rPr>
              <a:t>x</a:t>
            </a:r>
            <a:r>
              <a:rPr lang="de-DE" sz="2800" dirty="0"/>
              <a:t> </a:t>
            </a:r>
            <a:r>
              <a:rPr lang="de-DE" sz="2800" dirty="0" smtClean="0"/>
              <a:t>and sorted array </a:t>
            </a:r>
            <a:r>
              <a:rPr lang="de-DE" sz="2800" dirty="0">
                <a:solidFill>
                  <a:schemeClr val="hlink"/>
                </a:solidFill>
              </a:rPr>
              <a:t>A[1],…,A[n]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Binary Search Algorithm:</a:t>
            </a:r>
            <a:endParaRPr lang="de-DE" sz="28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l:=1; r:=n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while </a:t>
            </a:r>
            <a:r>
              <a:rPr lang="de-DE" sz="2800" dirty="0">
                <a:solidFill>
                  <a:schemeClr val="hlink"/>
                </a:solidFill>
              </a:rPr>
              <a:t>l &lt; r</a:t>
            </a:r>
            <a:r>
              <a:rPr lang="de-DE" sz="2800" dirty="0"/>
              <a:t>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</a:t>
            </a:r>
            <a:r>
              <a:rPr lang="de-DE" sz="2800" dirty="0">
                <a:solidFill>
                  <a:schemeClr val="hlink"/>
                </a:solidFill>
              </a:rPr>
              <a:t>m:=(r+l) div 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if </a:t>
            </a:r>
            <a:r>
              <a:rPr lang="de-DE" sz="2800" dirty="0">
                <a:solidFill>
                  <a:schemeClr val="hlink"/>
                </a:solidFill>
              </a:rPr>
              <a:t>A[m] = x</a:t>
            </a:r>
            <a:r>
              <a:rPr lang="de-DE" sz="2800" dirty="0"/>
              <a:t> then return </a:t>
            </a:r>
            <a:r>
              <a:rPr lang="de-DE" sz="2800" dirty="0">
                <a:solidFill>
                  <a:schemeClr val="hlink"/>
                </a:solidFill>
              </a:rPr>
              <a:t>m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if </a:t>
            </a:r>
            <a:r>
              <a:rPr lang="de-DE" sz="2800" dirty="0">
                <a:solidFill>
                  <a:schemeClr val="hlink"/>
                </a:solidFill>
              </a:rPr>
              <a:t>A[m] &lt; x</a:t>
            </a:r>
            <a:r>
              <a:rPr lang="de-DE" sz="2800" dirty="0"/>
              <a:t> then </a:t>
            </a:r>
            <a:r>
              <a:rPr lang="de-DE" sz="2800" dirty="0">
                <a:solidFill>
                  <a:schemeClr val="hlink"/>
                </a:solidFill>
              </a:rPr>
              <a:t>l:=m+1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                     else </a:t>
            </a:r>
            <a:r>
              <a:rPr lang="de-DE" sz="2800" dirty="0">
                <a:solidFill>
                  <a:schemeClr val="hlink"/>
                </a:solidFill>
              </a:rPr>
              <a:t>r:=m-1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800" dirty="0"/>
              <a:t>return </a:t>
            </a:r>
            <a:r>
              <a:rPr lang="de-DE" sz="2800" dirty="0">
                <a:solidFill>
                  <a:schemeClr val="hlink"/>
                </a:solidFill>
              </a:rPr>
              <a:t>l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48263" y="2708275"/>
            <a:ext cx="2797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</a:t>
            </a:r>
            <a:r>
              <a:rPr lang="de-DE" sz="28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8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800" baseline="30000" smtClean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800" smtClean="0">
                <a:solidFill>
                  <a:srgbClr val="009999"/>
                </a:solidFill>
              </a:rPr>
              <a:t> 1) = O(k)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148263" y="4044197"/>
            <a:ext cx="40991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  <a:latin typeface="Symbol" panose="05050102010706020507" pitchFamily="18" charset="2"/>
              </a:rPr>
              <a:t>F</a:t>
            </a:r>
            <a:r>
              <a:rPr lang="de-DE" sz="2800" dirty="0" smtClean="0">
                <a:solidFill>
                  <a:srgbClr val="009999"/>
                </a:solidFill>
              </a:rPr>
              <a:t>(i):=(r-l+1) </a:t>
            </a:r>
            <a:r>
              <a:rPr lang="de-DE" sz="2800" dirty="0" smtClean="0">
                <a:solidFill>
                  <a:srgbClr val="000000"/>
                </a:solidFill>
              </a:rPr>
              <a:t>in iteration</a:t>
            </a:r>
            <a:r>
              <a:rPr lang="de-DE" sz="2800" dirty="0" smtClean="0">
                <a:solidFill>
                  <a:srgbClr val="009999"/>
                </a:solidFill>
              </a:rPr>
              <a:t> i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116917" y="3166008"/>
            <a:ext cx="39212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0000"/>
                </a:solidFill>
              </a:rPr>
              <a:t>What is</a:t>
            </a:r>
            <a:r>
              <a:rPr lang="de-DE" sz="2800" dirty="0" smtClean="0">
                <a:solidFill>
                  <a:srgbClr val="009999"/>
                </a:solidFill>
              </a:rPr>
              <a:t> k </a:t>
            </a:r>
            <a:r>
              <a:rPr lang="de-DE" sz="2800" dirty="0" smtClean="0">
                <a:solidFill>
                  <a:srgbClr val="000000"/>
                </a:solidFill>
              </a:rPr>
              <a:t>? </a:t>
            </a:r>
            <a:r>
              <a:rPr lang="de-DE" sz="2800" dirty="0" smtClean="0">
                <a:solidFill>
                  <a:srgbClr val="FF0000"/>
                </a:solidFill>
              </a:rPr>
              <a:t>Idea:</a:t>
            </a:r>
            <a:r>
              <a:rPr lang="de-DE" sz="2800" dirty="0" smtClean="0">
                <a:solidFill>
                  <a:srgbClr val="000000"/>
                </a:solidFill>
              </a:rPr>
              <a:t> Track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i="1" dirty="0" smtClean="0">
                <a:solidFill>
                  <a:srgbClr val="000000"/>
                </a:solidFill>
              </a:rPr>
              <a:t>size</a:t>
            </a:r>
            <a:r>
              <a:rPr lang="de-DE" sz="2800" dirty="0" smtClean="0">
                <a:solidFill>
                  <a:srgbClr val="000000"/>
                </a:solidFill>
              </a:rPr>
              <a:t> of search space</a:t>
            </a:r>
            <a:endParaRPr lang="de-DE" sz="2800" dirty="0" smtClean="0">
              <a:solidFill>
                <a:srgbClr val="FF0000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148263" y="4611870"/>
            <a:ext cx="36936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  <a:latin typeface="Symbol" panose="05050102010706020507" pitchFamily="18" charset="2"/>
              </a:rPr>
              <a:t>F</a:t>
            </a:r>
            <a:r>
              <a:rPr lang="de-DE" sz="2800" dirty="0" smtClean="0">
                <a:solidFill>
                  <a:srgbClr val="009999"/>
                </a:solidFill>
              </a:rPr>
              <a:t>(1)=n, </a:t>
            </a:r>
            <a:r>
              <a:rPr lang="de-DE" sz="2800" dirty="0" smtClean="0">
                <a:solidFill>
                  <a:srgbClr val="009999"/>
                </a:solidFill>
                <a:latin typeface="Symbol" panose="05050102010706020507" pitchFamily="18" charset="2"/>
              </a:rPr>
              <a:t>F</a:t>
            </a:r>
            <a:r>
              <a:rPr lang="de-DE" sz="2800" dirty="0" smtClean="0">
                <a:solidFill>
                  <a:srgbClr val="009999"/>
                </a:solidFill>
              </a:rPr>
              <a:t>(i+1)</a:t>
            </a:r>
            <a:r>
              <a:rPr lang="de-DE" sz="2800" dirty="0" smtClean="0">
                <a:solidFill>
                  <a:srgbClr val="009999"/>
                </a:solidFill>
                <a:latin typeface="Lucida Sans Unicode"/>
                <a:cs typeface="Lucida Sans Unicode"/>
              </a:rPr>
              <a:t>≤</a:t>
            </a:r>
            <a:r>
              <a:rPr lang="de-DE" sz="2800" dirty="0" smtClean="0">
                <a:solidFill>
                  <a:srgbClr val="009999"/>
                </a:solidFill>
                <a:latin typeface="Symbol" panose="05050102010706020507" pitchFamily="18" charset="2"/>
              </a:rPr>
              <a:t>F</a:t>
            </a:r>
            <a:r>
              <a:rPr lang="de-DE" sz="2800" dirty="0" smtClean="0">
                <a:solidFill>
                  <a:srgbClr val="009999"/>
                </a:solidFill>
              </a:rPr>
              <a:t>(i)/2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122999" y="5079723"/>
            <a:ext cx="2249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9999"/>
                </a:solidFill>
                <a:latin typeface="Symbol" panose="05050102010706020507" pitchFamily="18" charset="2"/>
              </a:rPr>
              <a:t>F</a:t>
            </a:r>
            <a:r>
              <a:rPr lang="de-DE" sz="2800" dirty="0" smtClean="0">
                <a:solidFill>
                  <a:srgbClr val="009999"/>
                </a:solidFill>
              </a:rPr>
              <a:t>(i)</a:t>
            </a:r>
            <a:r>
              <a:rPr lang="de-DE" sz="2800" dirty="0" smtClean="0">
                <a:solidFill>
                  <a:srgbClr val="009999"/>
                </a:solidFill>
                <a:sym typeface="Symbol" panose="05050102010706020507" pitchFamily="18" charset="2"/>
              </a:rPr>
              <a:t></a:t>
            </a:r>
            <a:r>
              <a:rPr lang="de-DE" sz="2800" dirty="0" smtClean="0">
                <a:solidFill>
                  <a:srgbClr val="009999"/>
                </a:solidFill>
              </a:rPr>
              <a:t>1: </a:t>
            </a:r>
            <a:r>
              <a:rPr lang="de-DE" sz="2800" dirty="0" smtClean="0">
                <a:solidFill>
                  <a:srgbClr val="000000"/>
                </a:solidFill>
              </a:rPr>
              <a:t>done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163582" y="5702763"/>
            <a:ext cx="3251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000000"/>
                </a:solidFill>
              </a:rPr>
              <a:t>Thus, </a:t>
            </a:r>
            <a:r>
              <a:rPr lang="de-DE" sz="2800" dirty="0" smtClean="0">
                <a:solidFill>
                  <a:srgbClr val="009999"/>
                </a:solidFill>
              </a:rPr>
              <a:t>k </a:t>
            </a:r>
            <a:r>
              <a:rPr lang="de-DE" sz="2800" dirty="0" smtClean="0">
                <a:solidFill>
                  <a:srgbClr val="009999"/>
                </a:solidFill>
                <a:latin typeface="Lucida Sans Unicode"/>
                <a:cs typeface="Lucida Sans Unicode"/>
              </a:rPr>
              <a:t>≤ </a:t>
            </a:r>
            <a:r>
              <a:rPr lang="de-DE" sz="2800" dirty="0" smtClean="0">
                <a:solidFill>
                  <a:srgbClr val="009999"/>
                </a:solidFill>
              </a:rPr>
              <a:t>log n + 1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/>
      <p:bldP spid="9225" grpId="0"/>
      <p:bldP spid="9226" grpId="0"/>
      <p:bldP spid="92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Runtime</a:t>
            </a:r>
            <a:r>
              <a:rPr lang="de-DE" dirty="0" smtClean="0"/>
              <a:t> via Potential </a:t>
            </a:r>
            <a:r>
              <a:rPr lang="de-DE" dirty="0" err="1" smtClean="0"/>
              <a:t>Function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1243" y="2060848"/>
            <a:ext cx="8229600" cy="3196952"/>
          </a:xfrm>
        </p:spPr>
        <p:txBody>
          <a:bodyPr>
            <a:normAutofit/>
          </a:bodyPr>
          <a:lstStyle/>
          <a:p>
            <a:pPr marL="0" lvl="0" indent="0" eaLnBrk="0" hangingPunct="0">
              <a:buNone/>
            </a:pPr>
            <a:r>
              <a:rPr lang="de-DE" sz="2800" dirty="0" smtClean="0">
                <a:solidFill>
                  <a:srgbClr val="000000"/>
                </a:solidFill>
              </a:rPr>
              <a:t>Find a </a:t>
            </a:r>
            <a:r>
              <a:rPr lang="de-DE" sz="2800" dirty="0" smtClean="0">
                <a:solidFill>
                  <a:srgbClr val="FF0000"/>
                </a:solidFill>
              </a:rPr>
              <a:t>potential </a:t>
            </a:r>
            <a:r>
              <a:rPr lang="de-DE" sz="2800" dirty="0" err="1" smtClean="0">
                <a:solidFill>
                  <a:srgbClr val="FF0000"/>
                </a:solidFill>
              </a:rPr>
              <a:t>function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and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d,D</a:t>
            </a:r>
            <a:r>
              <a:rPr lang="de-DE" sz="2800" dirty="0" smtClean="0">
                <a:solidFill>
                  <a:srgbClr val="BBE0E3">
                    <a:lumMod val="50000"/>
                  </a:srgbClr>
                </a:solidFill>
              </a:rPr>
              <a:t>&gt;0</a:t>
            </a:r>
            <a:r>
              <a:rPr lang="de-DE" sz="2800" dirty="0" smtClean="0">
                <a:solidFill>
                  <a:srgbClr val="000000"/>
                </a:solidFill>
              </a:rPr>
              <a:t> so </a:t>
            </a:r>
            <a:r>
              <a:rPr lang="de-DE" sz="2800" dirty="0" err="1" smtClean="0">
                <a:solidFill>
                  <a:srgbClr val="000000"/>
                </a:solidFill>
              </a:rPr>
              <a:t>that</a:t>
            </a:r>
            <a:endParaRPr lang="de-DE" sz="2800" dirty="0">
              <a:solidFill>
                <a:srgbClr val="000000"/>
              </a:solidFill>
            </a:endParaRPr>
          </a:p>
          <a:p>
            <a:pPr lvl="0" eaLnBrk="0" hangingPunct="0"/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 </a:t>
            </a:r>
            <a:r>
              <a:rPr lang="de-DE" sz="2800" dirty="0" err="1" smtClean="0">
                <a:solidFill>
                  <a:srgbClr val="000000"/>
                </a:solidFill>
              </a:rPr>
              <a:t>decreases</a:t>
            </a:r>
            <a:r>
              <a:rPr lang="de-DE" sz="2800" dirty="0" smtClean="0">
                <a:solidFill>
                  <a:srgbClr val="000000"/>
                </a:solidFill>
              </a:rPr>
              <a:t> (resp. </a:t>
            </a:r>
            <a:r>
              <a:rPr lang="de-DE" sz="2800" dirty="0" err="1" smtClean="0">
                <a:solidFill>
                  <a:srgbClr val="000000"/>
                </a:solidFill>
              </a:rPr>
              <a:t>increases</a:t>
            </a:r>
            <a:r>
              <a:rPr lang="de-DE" sz="2800" dirty="0" smtClean="0">
                <a:solidFill>
                  <a:srgbClr val="000000"/>
                </a:solidFill>
              </a:rPr>
              <a:t>) </a:t>
            </a:r>
            <a:r>
              <a:rPr lang="de-DE" sz="2800" dirty="0" err="1" smtClean="0">
                <a:solidFill>
                  <a:srgbClr val="000000"/>
                </a:solidFill>
              </a:rPr>
              <a:t>by</a:t>
            </a:r>
            <a:r>
              <a:rPr lang="de-DE" sz="2800" dirty="0" smtClean="0">
                <a:solidFill>
                  <a:srgbClr val="000000"/>
                </a:solidFill>
              </a:rPr>
              <a:t> at least 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000000"/>
                </a:solidFill>
              </a:rPr>
              <a:t>in </a:t>
            </a:r>
            <a:r>
              <a:rPr lang="de-DE" sz="2800" dirty="0" err="1" smtClean="0">
                <a:solidFill>
                  <a:srgbClr val="000000"/>
                </a:solidFill>
              </a:rPr>
              <a:t>each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iteration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of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the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while</a:t>
            </a:r>
            <a:r>
              <a:rPr lang="de-DE" sz="2800" dirty="0" smtClean="0">
                <a:solidFill>
                  <a:srgbClr val="000000"/>
                </a:solidFill>
              </a:rPr>
              <a:t>-</a:t>
            </a:r>
            <a:r>
              <a:rPr lang="de-DE" sz="2800" dirty="0">
                <a:solidFill>
                  <a:srgbClr val="000000"/>
                </a:solidFill>
              </a:rPr>
              <a:t>/</a:t>
            </a:r>
            <a:r>
              <a:rPr lang="de-DE" sz="2800" dirty="0" err="1" smtClean="0">
                <a:solidFill>
                  <a:srgbClr val="000000"/>
                </a:solidFill>
              </a:rPr>
              <a:t>repeat</a:t>
            </a:r>
            <a:r>
              <a:rPr lang="de-DE" sz="2800" dirty="0" smtClean="0">
                <a:solidFill>
                  <a:srgbClr val="000000"/>
                </a:solidFill>
              </a:rPr>
              <a:t>-loop </a:t>
            </a:r>
            <a:r>
              <a:rPr lang="de-DE" sz="2800" dirty="0" err="1" smtClean="0">
                <a:solidFill>
                  <a:srgbClr val="000000"/>
                </a:solidFill>
              </a:rPr>
              <a:t>and</a:t>
            </a:r>
            <a:endParaRPr lang="de-DE" sz="2800" dirty="0">
              <a:solidFill>
                <a:srgbClr val="000000"/>
              </a:solidFill>
            </a:endParaRPr>
          </a:p>
          <a:p>
            <a:pPr lvl="0" eaLnBrk="0" hangingPunct="0"/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 </a:t>
            </a:r>
            <a:r>
              <a:rPr lang="de-DE" sz="2800" dirty="0" err="1" smtClean="0">
                <a:solidFill>
                  <a:srgbClr val="000000"/>
                </a:solidFill>
              </a:rPr>
              <a:t>is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bounded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from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below</a:t>
            </a:r>
            <a:r>
              <a:rPr lang="de-DE" sz="2800" dirty="0" smtClean="0">
                <a:solidFill>
                  <a:srgbClr val="000000"/>
                </a:solidFill>
              </a:rPr>
              <a:t> (resp. </a:t>
            </a:r>
            <a:r>
              <a:rPr lang="de-DE" sz="2800" dirty="0" err="1">
                <a:solidFill>
                  <a:srgbClr val="000000"/>
                </a:solidFill>
              </a:rPr>
              <a:t>a</a:t>
            </a:r>
            <a:r>
              <a:rPr lang="de-DE" sz="2800" dirty="0" err="1" smtClean="0">
                <a:solidFill>
                  <a:srgbClr val="000000"/>
                </a:solidFill>
              </a:rPr>
              <a:t>bove</a:t>
            </a:r>
            <a:r>
              <a:rPr lang="de-DE" sz="2800" dirty="0" smtClean="0">
                <a:solidFill>
                  <a:srgbClr val="000000"/>
                </a:solidFill>
              </a:rPr>
              <a:t>) </a:t>
            </a:r>
            <a:r>
              <a:rPr lang="de-DE" sz="2800" dirty="0" err="1" smtClean="0">
                <a:solidFill>
                  <a:srgbClr val="000000"/>
                </a:solidFill>
              </a:rPr>
              <a:t>by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</a:t>
            </a:r>
            <a:r>
              <a:rPr lang="de-DE" sz="28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 eaLnBrk="0" hangingPunct="0">
              <a:buNone/>
            </a:pPr>
            <a:r>
              <a:rPr lang="de-DE" sz="2800" dirty="0" err="1" smtClean="0">
                <a:solidFill>
                  <a:srgbClr val="000000"/>
                </a:solidFill>
              </a:rPr>
              <a:t>Then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the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while</a:t>
            </a:r>
            <a:r>
              <a:rPr lang="de-DE" sz="2800" dirty="0" smtClean="0">
                <a:solidFill>
                  <a:srgbClr val="000000"/>
                </a:solidFill>
              </a:rPr>
              <a:t>-/</a:t>
            </a:r>
            <a:r>
              <a:rPr lang="de-DE" sz="2800" dirty="0" err="1" smtClean="0">
                <a:solidFill>
                  <a:srgbClr val="000000"/>
                </a:solidFill>
              </a:rPr>
              <a:t>repeat</a:t>
            </a:r>
            <a:r>
              <a:rPr lang="de-DE" sz="2800" dirty="0" smtClean="0">
                <a:solidFill>
                  <a:srgbClr val="000000"/>
                </a:solidFill>
              </a:rPr>
              <a:t>-loop </a:t>
            </a:r>
            <a:r>
              <a:rPr lang="de-DE" sz="2800" dirty="0" err="1" smtClean="0">
                <a:solidFill>
                  <a:srgbClr val="000000"/>
                </a:solidFill>
              </a:rPr>
              <a:t>is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executed</a:t>
            </a:r>
            <a:r>
              <a:rPr lang="de-DE" sz="2800" dirty="0" smtClean="0">
                <a:solidFill>
                  <a:srgbClr val="000000"/>
                </a:solidFill>
              </a:rPr>
              <a:t> at most 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</a:rPr>
              <a:t>1+|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</a:t>
            </a:r>
            <a:r>
              <a:rPr lang="de-DE" sz="2800" baseline="-250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0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</a:rPr>
              <a:t>-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</a:rPr>
              <a:t>|/</a:t>
            </a:r>
            <a:r>
              <a:rPr lang="de-DE" sz="2800" dirty="0" smtClean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times</a:t>
            </a:r>
            <a:r>
              <a:rPr lang="de-DE" sz="2800" dirty="0" smtClean="0">
                <a:solidFill>
                  <a:srgbClr val="000000"/>
                </a:solidFill>
              </a:rPr>
              <a:t>, </a:t>
            </a:r>
            <a:r>
              <a:rPr lang="de-DE" sz="2800" dirty="0" err="1" smtClean="0">
                <a:solidFill>
                  <a:srgbClr val="000000"/>
                </a:solidFill>
              </a:rPr>
              <a:t>where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</a:t>
            </a:r>
            <a:r>
              <a:rPr lang="de-DE" sz="2800" baseline="-250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0</a:t>
            </a:r>
            <a:r>
              <a:rPr lang="de-DE" sz="2800" dirty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is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the</a:t>
            </a:r>
            <a:r>
              <a:rPr lang="de-DE" sz="2800" dirty="0" smtClean="0">
                <a:solidFill>
                  <a:srgbClr val="000000"/>
                </a:solidFill>
              </a:rPr>
              <a:t> initial </a:t>
            </a:r>
            <a:r>
              <a:rPr lang="de-DE" sz="2800" dirty="0" err="1" smtClean="0">
                <a:solidFill>
                  <a:srgbClr val="000000"/>
                </a:solidFill>
              </a:rPr>
              <a:t>value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err="1" smtClean="0">
                <a:solidFill>
                  <a:srgbClr val="000000"/>
                </a:solidFill>
              </a:rPr>
              <a:t>of</a:t>
            </a:r>
            <a:r>
              <a:rPr lang="de-DE" sz="2800" dirty="0" smtClean="0">
                <a:solidFill>
                  <a:srgbClr val="000000"/>
                </a:solidFill>
              </a:rPr>
              <a:t> </a:t>
            </a:r>
            <a:r>
              <a:rPr lang="de-DE" sz="2800" dirty="0" smtClean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</a:t>
            </a:r>
            <a:r>
              <a:rPr lang="de-DE" sz="2800" dirty="0" smtClean="0">
                <a:solidFill>
                  <a:srgbClr val="000000"/>
                </a:solidFill>
              </a:rPr>
              <a:t>.</a:t>
            </a:r>
            <a:endParaRPr lang="de-DE" sz="2800" dirty="0">
              <a:solidFill>
                <a:srgbClr val="000000"/>
              </a:solidFill>
            </a:endParaRPr>
          </a:p>
          <a:p>
            <a:pPr marL="0" lvl="0" indent="0" eaLnBrk="0" hangingPunct="0">
              <a:buNone/>
            </a:pPr>
            <a:endParaRPr lang="de-DE" sz="2800" dirty="0" smtClean="0">
              <a:solidFill>
                <a:srgbClr val="000000"/>
              </a:solidFill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AEE15-1482-4943-9786-61F710E10D55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37</a:t>
            </a:fld>
            <a:endParaRPr lang="de-DE">
              <a:solidFill>
                <a:srgbClr val="00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91680" y="5661248"/>
            <a:ext cx="5112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57535" y="5657110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F</a:t>
            </a:r>
            <a:r>
              <a:rPr lang="de-DE" baseline="-25000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454955" y="5657110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 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11" idx="3"/>
          </p:cNvCxnSpPr>
          <p:nvPr/>
        </p:nvCxnSpPr>
        <p:spPr>
          <a:xfrm>
            <a:off x="2095475" y="5841776"/>
            <a:ext cx="8361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9570" y="5363053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step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4298" y="5902979"/>
            <a:ext cx="29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BBE0E3">
                    <a:lumMod val="50000"/>
                  </a:srgbClr>
                </a:solidFill>
                <a:latin typeface="Symbol" panose="05050102010706020507" pitchFamily="18" charset="2"/>
              </a:rPr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520B0-1E68-4593-A444-D2EA618B1EE9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DD05F-A74A-441C-8A94-23E69711DA3F}" type="slidenum">
              <a:rPr lang="de-DE">
                <a:solidFill>
                  <a:srgbClr val="000000"/>
                </a:solidFill>
              </a:rPr>
              <a:pPr/>
              <a:t>38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Example: </a:t>
            </a:r>
            <a:r>
              <a:rPr lang="de-DE" sz="4000" dirty="0"/>
              <a:t>Bresenham </a:t>
            </a:r>
            <a:r>
              <a:rPr lang="de-DE" sz="4000" dirty="0" smtClean="0"/>
              <a:t>Algorithm</a:t>
            </a:r>
            <a:endParaRPr lang="de-DE" sz="4000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(x,y):=(0,R)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F:=1-R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plot(0,R); plot(R,0); plot(0,-R); plot(-R,0)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while </a:t>
            </a:r>
            <a:r>
              <a:rPr lang="de-DE" sz="2400" dirty="0">
                <a:solidFill>
                  <a:schemeClr val="hlink"/>
                </a:solidFill>
              </a:rPr>
              <a:t>x&lt;y</a:t>
            </a:r>
            <a:r>
              <a:rPr lang="de-DE" sz="2400" dirty="0"/>
              <a:t>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x:=x+1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if </a:t>
            </a:r>
            <a:r>
              <a:rPr lang="de-DE" sz="2400" dirty="0">
                <a:solidFill>
                  <a:schemeClr val="hlink"/>
                </a:solidFill>
              </a:rPr>
              <a:t>F&lt;0</a:t>
            </a:r>
            <a:r>
              <a:rPr lang="de-DE" sz="2400" dirty="0"/>
              <a:t>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hlink"/>
                </a:solidFill>
              </a:rPr>
              <a:t>F:=</a:t>
            </a:r>
            <a:r>
              <a:rPr lang="de-DE" sz="2400" dirty="0" smtClean="0">
                <a:solidFill>
                  <a:schemeClr val="hlink"/>
                </a:solidFill>
              </a:rPr>
              <a:t>F+2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smtClean="0">
                <a:solidFill>
                  <a:schemeClr val="hlink"/>
                </a:solidFill>
              </a:rPr>
              <a:t>x </a:t>
            </a:r>
            <a:r>
              <a:rPr lang="de-DE" sz="2400" dirty="0">
                <a:solidFill>
                  <a:schemeClr val="hlink"/>
                </a:solidFill>
              </a:rPr>
              <a:t>- 1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hlink"/>
                </a:solidFill>
              </a:rPr>
              <a:t>F:=</a:t>
            </a:r>
            <a:r>
              <a:rPr lang="de-DE" sz="2400" dirty="0" smtClean="0">
                <a:solidFill>
                  <a:schemeClr val="hlink"/>
                </a:solidFill>
              </a:rPr>
              <a:t>F+2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smtClean="0">
                <a:solidFill>
                  <a:schemeClr val="hlink"/>
                </a:solidFill>
              </a:rPr>
              <a:t>(x-y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     y:=y-1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plot(x,y); plot(y,x); plot(-x,y); plot(y,-x)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 plot(x,-y); plot(-y,x); plot(-y,x); plot(-x,-y)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308850" y="15573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308850" y="19161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308850" y="227647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6877050" y="2708275"/>
            <a:ext cx="177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</a:rPr>
              <a:t>O(</a:t>
            </a:r>
            <a:r>
              <a:rPr lang="de-DE" sz="24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4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400" baseline="30000" smtClean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400" smtClean="0">
                <a:solidFill>
                  <a:srgbClr val="009999"/>
                </a:solidFill>
              </a:rPr>
              <a:t> T(I))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308850" y="414972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6804025" y="5805488"/>
            <a:ext cx="187325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516688" y="6021388"/>
            <a:ext cx="2411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</a:rPr>
              <a:t>O(</a:t>
            </a:r>
            <a:r>
              <a:rPr lang="de-DE" sz="24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sz="2400" baseline="-25000" smtClean="0">
                <a:solidFill>
                  <a:srgbClr val="009999"/>
                </a:solidFill>
                <a:sym typeface="Symbol" pitchFamily="18" charset="2"/>
              </a:rPr>
              <a:t>i=1</a:t>
            </a:r>
            <a:r>
              <a:rPr lang="de-DE" sz="2400" baseline="30000" smtClean="0">
                <a:solidFill>
                  <a:srgbClr val="009999"/>
                </a:solidFill>
                <a:sym typeface="Symbol" pitchFamily="18" charset="2"/>
              </a:rPr>
              <a:t>k</a:t>
            </a:r>
            <a:r>
              <a:rPr lang="de-DE" sz="2400" smtClean="0">
                <a:solidFill>
                  <a:srgbClr val="009999"/>
                </a:solidFill>
              </a:rPr>
              <a:t> 1) = O(k)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7020272" y="3573016"/>
            <a:ext cx="16065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009999"/>
                </a:solidFill>
              </a:rPr>
              <a:t>everything</a:t>
            </a:r>
          </a:p>
        </p:txBody>
      </p:sp>
      <p:grpSp>
        <p:nvGrpSpPr>
          <p:cNvPr id="2" name="Gruppieren 1"/>
          <p:cNvGrpSpPr/>
          <p:nvPr/>
        </p:nvGrpSpPr>
        <p:grpSpPr>
          <a:xfrm>
            <a:off x="3511160" y="2996952"/>
            <a:ext cx="2527548" cy="1984822"/>
            <a:chOff x="1770063" y="2028825"/>
            <a:chExt cx="4897437" cy="3529013"/>
          </a:xfrm>
        </p:grpSpPr>
        <p:sp>
          <p:nvSpPr>
            <p:cNvPr id="15" name="Line 4"/>
            <p:cNvSpPr>
              <a:spLocks noChangeShapeType="1"/>
            </p:cNvSpPr>
            <p:nvPr/>
          </p:nvSpPr>
          <p:spPr bwMode="auto">
            <a:xfrm>
              <a:off x="1770063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770063" y="2028825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1770063" y="2317750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>
              <a:off x="1770063" y="2605088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9" name="Line 25"/>
            <p:cNvSpPr>
              <a:spLocks noChangeShapeType="1"/>
            </p:cNvSpPr>
            <p:nvPr/>
          </p:nvSpPr>
          <p:spPr bwMode="auto">
            <a:xfrm>
              <a:off x="1770063" y="2894013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1770063" y="3179763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1770063" y="3468688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1770063" y="3756025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>
              <a:off x="1770063" y="4044950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1770063" y="4333875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1770063" y="4622800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1770063" y="4910138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1770063" y="5199063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8" name="Line 38"/>
            <p:cNvSpPr>
              <a:spLocks noChangeShapeType="1"/>
            </p:cNvSpPr>
            <p:nvPr/>
          </p:nvSpPr>
          <p:spPr bwMode="auto">
            <a:xfrm>
              <a:off x="1770063" y="5513388"/>
              <a:ext cx="48974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39"/>
            <p:cNvSpPr>
              <a:spLocks noChangeShapeType="1"/>
            </p:cNvSpPr>
            <p:nvPr/>
          </p:nvSpPr>
          <p:spPr bwMode="auto">
            <a:xfrm>
              <a:off x="2058988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>
              <a:off x="2346325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41"/>
            <p:cNvSpPr>
              <a:spLocks noChangeShapeType="1"/>
            </p:cNvSpPr>
            <p:nvPr/>
          </p:nvSpPr>
          <p:spPr bwMode="auto">
            <a:xfrm>
              <a:off x="2635250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Line 42"/>
            <p:cNvSpPr>
              <a:spLocks noChangeShapeType="1"/>
            </p:cNvSpPr>
            <p:nvPr/>
          </p:nvSpPr>
          <p:spPr bwMode="auto">
            <a:xfrm>
              <a:off x="2921000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3" name="Line 43"/>
            <p:cNvSpPr>
              <a:spLocks noChangeShapeType="1"/>
            </p:cNvSpPr>
            <p:nvPr/>
          </p:nvSpPr>
          <p:spPr bwMode="auto">
            <a:xfrm>
              <a:off x="3209925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4" name="Line 44"/>
            <p:cNvSpPr>
              <a:spLocks noChangeShapeType="1"/>
            </p:cNvSpPr>
            <p:nvPr/>
          </p:nvSpPr>
          <p:spPr bwMode="auto">
            <a:xfrm>
              <a:off x="3497263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>
              <a:off x="3786188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6" name="Line 46"/>
            <p:cNvSpPr>
              <a:spLocks noChangeShapeType="1"/>
            </p:cNvSpPr>
            <p:nvPr/>
          </p:nvSpPr>
          <p:spPr bwMode="auto">
            <a:xfrm>
              <a:off x="4075113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7" name="Line 47"/>
            <p:cNvSpPr>
              <a:spLocks noChangeShapeType="1"/>
            </p:cNvSpPr>
            <p:nvPr/>
          </p:nvSpPr>
          <p:spPr bwMode="auto">
            <a:xfrm>
              <a:off x="4364038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8" name="Line 48"/>
            <p:cNvSpPr>
              <a:spLocks noChangeShapeType="1"/>
            </p:cNvSpPr>
            <p:nvPr/>
          </p:nvSpPr>
          <p:spPr bwMode="auto">
            <a:xfrm>
              <a:off x="4651375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9" name="Line 49"/>
            <p:cNvSpPr>
              <a:spLocks noChangeShapeType="1"/>
            </p:cNvSpPr>
            <p:nvPr/>
          </p:nvSpPr>
          <p:spPr bwMode="auto">
            <a:xfrm>
              <a:off x="4940300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0" name="Line 50"/>
            <p:cNvSpPr>
              <a:spLocks noChangeShapeType="1"/>
            </p:cNvSpPr>
            <p:nvPr/>
          </p:nvSpPr>
          <p:spPr bwMode="auto">
            <a:xfrm>
              <a:off x="5226050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514975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802313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3" name="Line 53"/>
            <p:cNvSpPr>
              <a:spLocks noChangeShapeType="1"/>
            </p:cNvSpPr>
            <p:nvPr/>
          </p:nvSpPr>
          <p:spPr bwMode="auto">
            <a:xfrm>
              <a:off x="6091238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4" name="Line 54"/>
            <p:cNvSpPr>
              <a:spLocks noChangeShapeType="1"/>
            </p:cNvSpPr>
            <p:nvPr/>
          </p:nvSpPr>
          <p:spPr bwMode="auto">
            <a:xfrm>
              <a:off x="6378575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45" name="Line 55"/>
            <p:cNvSpPr>
              <a:spLocks noChangeShapeType="1"/>
            </p:cNvSpPr>
            <p:nvPr/>
          </p:nvSpPr>
          <p:spPr bwMode="auto">
            <a:xfrm>
              <a:off x="6667500" y="2028825"/>
              <a:ext cx="0" cy="35290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46" name="Group 83"/>
            <p:cNvGrpSpPr>
              <a:grpSpLocks/>
            </p:cNvGrpSpPr>
            <p:nvPr/>
          </p:nvGrpSpPr>
          <p:grpSpPr bwMode="auto">
            <a:xfrm>
              <a:off x="2635250" y="2317750"/>
              <a:ext cx="3167063" cy="2881313"/>
              <a:chOff x="1565" y="1752"/>
              <a:chExt cx="1995" cy="1815"/>
            </a:xfrm>
          </p:grpSpPr>
          <p:sp>
            <p:nvSpPr>
              <p:cNvPr id="47" name="Rectangle 57"/>
              <p:cNvSpPr>
                <a:spLocks noChangeArrowheads="1"/>
              </p:cNvSpPr>
              <p:nvPr/>
            </p:nvSpPr>
            <p:spPr bwMode="auto">
              <a:xfrm>
                <a:off x="2290" y="175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8" name="Rectangle 58"/>
              <p:cNvSpPr>
                <a:spLocks noChangeArrowheads="1"/>
              </p:cNvSpPr>
              <p:nvPr/>
            </p:nvSpPr>
            <p:spPr bwMode="auto">
              <a:xfrm>
                <a:off x="2472" y="175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49" name="Rectangle 59"/>
              <p:cNvSpPr>
                <a:spLocks noChangeArrowheads="1"/>
              </p:cNvSpPr>
              <p:nvPr/>
            </p:nvSpPr>
            <p:spPr bwMode="auto">
              <a:xfrm>
                <a:off x="2653" y="175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0" name="Rectangle 60"/>
              <p:cNvSpPr>
                <a:spLocks noChangeArrowheads="1"/>
              </p:cNvSpPr>
              <p:nvPr/>
            </p:nvSpPr>
            <p:spPr bwMode="auto">
              <a:xfrm>
                <a:off x="2835" y="175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1" name="Rectangle 61"/>
              <p:cNvSpPr>
                <a:spLocks noChangeArrowheads="1"/>
              </p:cNvSpPr>
              <p:nvPr/>
            </p:nvSpPr>
            <p:spPr bwMode="auto">
              <a:xfrm>
                <a:off x="3016" y="1933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2" name="Rectangle 62"/>
              <p:cNvSpPr>
                <a:spLocks noChangeArrowheads="1"/>
              </p:cNvSpPr>
              <p:nvPr/>
            </p:nvSpPr>
            <p:spPr bwMode="auto">
              <a:xfrm>
                <a:off x="3197" y="211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3" name="Rectangle 63"/>
              <p:cNvSpPr>
                <a:spLocks noChangeArrowheads="1"/>
              </p:cNvSpPr>
              <p:nvPr/>
            </p:nvSpPr>
            <p:spPr bwMode="auto">
              <a:xfrm>
                <a:off x="3379" y="2296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4" name="Rectangle 64"/>
              <p:cNvSpPr>
                <a:spLocks noChangeArrowheads="1"/>
              </p:cNvSpPr>
              <p:nvPr/>
            </p:nvSpPr>
            <p:spPr bwMode="auto">
              <a:xfrm>
                <a:off x="3379" y="2478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5" name="Rectangle 65"/>
              <p:cNvSpPr>
                <a:spLocks noChangeArrowheads="1"/>
              </p:cNvSpPr>
              <p:nvPr/>
            </p:nvSpPr>
            <p:spPr bwMode="auto">
              <a:xfrm>
                <a:off x="3379" y="2659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6" name="Rectangle 66"/>
              <p:cNvSpPr>
                <a:spLocks noChangeArrowheads="1"/>
              </p:cNvSpPr>
              <p:nvPr/>
            </p:nvSpPr>
            <p:spPr bwMode="auto">
              <a:xfrm>
                <a:off x="3379" y="2840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7" name="Rectangle 67"/>
              <p:cNvSpPr>
                <a:spLocks noChangeArrowheads="1"/>
              </p:cNvSpPr>
              <p:nvPr/>
            </p:nvSpPr>
            <p:spPr bwMode="auto">
              <a:xfrm>
                <a:off x="3197" y="302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8" name="Rectangle 68"/>
              <p:cNvSpPr>
                <a:spLocks noChangeArrowheads="1"/>
              </p:cNvSpPr>
              <p:nvPr/>
            </p:nvSpPr>
            <p:spPr bwMode="auto">
              <a:xfrm>
                <a:off x="3016" y="3203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59" name="Rectangle 69"/>
              <p:cNvSpPr>
                <a:spLocks noChangeArrowheads="1"/>
              </p:cNvSpPr>
              <p:nvPr/>
            </p:nvSpPr>
            <p:spPr bwMode="auto">
              <a:xfrm>
                <a:off x="2835" y="338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0" name="Rectangle 70"/>
              <p:cNvSpPr>
                <a:spLocks noChangeArrowheads="1"/>
              </p:cNvSpPr>
              <p:nvPr/>
            </p:nvSpPr>
            <p:spPr bwMode="auto">
              <a:xfrm>
                <a:off x="2653" y="338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1" name="Rectangle 71"/>
              <p:cNvSpPr>
                <a:spLocks noChangeArrowheads="1"/>
              </p:cNvSpPr>
              <p:nvPr/>
            </p:nvSpPr>
            <p:spPr bwMode="auto">
              <a:xfrm>
                <a:off x="2472" y="338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2" name="Rectangle 72"/>
              <p:cNvSpPr>
                <a:spLocks noChangeArrowheads="1"/>
              </p:cNvSpPr>
              <p:nvPr/>
            </p:nvSpPr>
            <p:spPr bwMode="auto">
              <a:xfrm>
                <a:off x="2290" y="338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3" name="Rectangle 73"/>
              <p:cNvSpPr>
                <a:spLocks noChangeArrowheads="1"/>
              </p:cNvSpPr>
              <p:nvPr/>
            </p:nvSpPr>
            <p:spPr bwMode="auto">
              <a:xfrm>
                <a:off x="2109" y="338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4" name="Rectangle 74"/>
              <p:cNvSpPr>
                <a:spLocks noChangeArrowheads="1"/>
              </p:cNvSpPr>
              <p:nvPr/>
            </p:nvSpPr>
            <p:spPr bwMode="auto">
              <a:xfrm>
                <a:off x="1927" y="3203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5" name="Rectangle 75"/>
              <p:cNvSpPr>
                <a:spLocks noChangeArrowheads="1"/>
              </p:cNvSpPr>
              <p:nvPr/>
            </p:nvSpPr>
            <p:spPr bwMode="auto">
              <a:xfrm>
                <a:off x="1746" y="302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6" name="Rectangle 76"/>
              <p:cNvSpPr>
                <a:spLocks noChangeArrowheads="1"/>
              </p:cNvSpPr>
              <p:nvPr/>
            </p:nvSpPr>
            <p:spPr bwMode="auto">
              <a:xfrm>
                <a:off x="1565" y="2840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7" name="Rectangle 77"/>
              <p:cNvSpPr>
                <a:spLocks noChangeArrowheads="1"/>
              </p:cNvSpPr>
              <p:nvPr/>
            </p:nvSpPr>
            <p:spPr bwMode="auto">
              <a:xfrm>
                <a:off x="1565" y="2659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8" name="Rectangle 78"/>
              <p:cNvSpPr>
                <a:spLocks noChangeArrowheads="1"/>
              </p:cNvSpPr>
              <p:nvPr/>
            </p:nvSpPr>
            <p:spPr bwMode="auto">
              <a:xfrm>
                <a:off x="1565" y="2478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69" name="Rectangle 79"/>
              <p:cNvSpPr>
                <a:spLocks noChangeArrowheads="1"/>
              </p:cNvSpPr>
              <p:nvPr/>
            </p:nvSpPr>
            <p:spPr bwMode="auto">
              <a:xfrm>
                <a:off x="1565" y="2296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70" name="Rectangle 80"/>
              <p:cNvSpPr>
                <a:spLocks noChangeArrowheads="1"/>
              </p:cNvSpPr>
              <p:nvPr/>
            </p:nvSpPr>
            <p:spPr bwMode="auto">
              <a:xfrm>
                <a:off x="1746" y="2115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71" name="Rectangle 81"/>
              <p:cNvSpPr>
                <a:spLocks noChangeArrowheads="1"/>
              </p:cNvSpPr>
              <p:nvPr/>
            </p:nvSpPr>
            <p:spPr bwMode="auto">
              <a:xfrm>
                <a:off x="1927" y="1933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  <p:sp>
            <p:nvSpPr>
              <p:cNvPr id="72" name="Rectangle 82"/>
              <p:cNvSpPr>
                <a:spLocks noChangeArrowheads="1"/>
              </p:cNvSpPr>
              <p:nvPr/>
            </p:nvSpPr>
            <p:spPr bwMode="auto">
              <a:xfrm>
                <a:off x="2109" y="1752"/>
                <a:ext cx="181" cy="18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endParaRPr lang="de-DE" altLang="de-DE"/>
              </a:p>
            </p:txBody>
          </p:sp>
        </p:grpSp>
        <p:sp>
          <p:nvSpPr>
            <p:cNvPr id="73" name="Oval 56"/>
            <p:cNvSpPr>
              <a:spLocks noChangeArrowheads="1"/>
            </p:cNvSpPr>
            <p:nvPr/>
          </p:nvSpPr>
          <p:spPr bwMode="auto">
            <a:xfrm>
              <a:off x="2778125" y="2460625"/>
              <a:ext cx="2879725" cy="2665413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de-DE" alt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58" grpId="0"/>
      <p:bldP spid="23559" grpId="0"/>
      <p:bldP spid="23560" grpId="0"/>
      <p:bldP spid="23561" grpId="0" animBg="1"/>
      <p:bldP spid="23562" grpId="0"/>
      <p:bldP spid="2356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AC48-5FD7-4CD1-9718-56C2BA7A1D3A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858F4-4B60-4B08-9ED9-EDA1F168AD7C}" type="slidenum">
              <a:rPr lang="de-DE">
                <a:solidFill>
                  <a:srgbClr val="000000"/>
                </a:solidFill>
              </a:rPr>
              <a:pPr/>
              <a:t>39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Example: </a:t>
            </a:r>
            <a:r>
              <a:rPr lang="de-DE" sz="4000" dirty="0"/>
              <a:t>Bresenham </a:t>
            </a:r>
            <a:r>
              <a:rPr lang="de-DE" sz="4000" dirty="0" smtClean="0"/>
              <a:t>Algorithm</a:t>
            </a:r>
            <a:endParaRPr lang="de-DE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(x,y):=(0,R)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F:=1-R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plot(0,R); plot(R,0); plot(0,-R); plot(-R,0)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while </a:t>
            </a:r>
            <a:r>
              <a:rPr lang="de-DE" sz="2400" dirty="0">
                <a:solidFill>
                  <a:schemeClr val="hlink"/>
                </a:solidFill>
              </a:rPr>
              <a:t>x&lt;y</a:t>
            </a:r>
            <a:r>
              <a:rPr lang="de-DE" sz="2400" dirty="0"/>
              <a:t>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x:=x+1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if </a:t>
            </a:r>
            <a:r>
              <a:rPr lang="de-DE" sz="2400" dirty="0">
                <a:solidFill>
                  <a:schemeClr val="hlink"/>
                </a:solidFill>
              </a:rPr>
              <a:t>F&lt;0</a:t>
            </a:r>
            <a:r>
              <a:rPr lang="de-DE" sz="2400" dirty="0"/>
              <a:t>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hlink"/>
                </a:solidFill>
              </a:rPr>
              <a:t>F:=</a:t>
            </a:r>
            <a:r>
              <a:rPr lang="de-DE" sz="2400" dirty="0" smtClean="0">
                <a:solidFill>
                  <a:schemeClr val="hlink"/>
                </a:solidFill>
              </a:rPr>
              <a:t>F+2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smtClean="0">
                <a:solidFill>
                  <a:schemeClr val="hlink"/>
                </a:solidFill>
              </a:rPr>
              <a:t>x </a:t>
            </a:r>
            <a:r>
              <a:rPr lang="de-DE" sz="2400" dirty="0">
                <a:solidFill>
                  <a:schemeClr val="hlink"/>
                </a:solidFill>
              </a:rPr>
              <a:t>- 1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hlink"/>
                </a:solidFill>
              </a:rPr>
              <a:t>F:=</a:t>
            </a:r>
            <a:r>
              <a:rPr lang="de-DE" sz="2400" dirty="0" smtClean="0">
                <a:solidFill>
                  <a:schemeClr val="hlink"/>
                </a:solidFill>
              </a:rPr>
              <a:t>F+2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smtClean="0">
                <a:solidFill>
                  <a:schemeClr val="hlink"/>
                </a:solidFill>
              </a:rPr>
              <a:t>(x-y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     y:=y-1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plot(x,y); plot(y,x); plot(-x,y); plot(y,-x)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 plot(x,-y); plot(-y,x); plot(-y,x); plot(-x,-y)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859338" y="2781300"/>
            <a:ext cx="2632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0000"/>
                </a:solidFill>
              </a:rPr>
              <a:t>Potential </a:t>
            </a:r>
            <a:r>
              <a:rPr lang="de-DE" sz="2400" dirty="0" err="1" smtClean="0">
                <a:solidFill>
                  <a:srgbClr val="FF0000"/>
                </a:solidFill>
              </a:rPr>
              <a:t>function</a:t>
            </a:r>
            <a:r>
              <a:rPr lang="de-DE" sz="2400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4859338" y="3279775"/>
            <a:ext cx="168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smtClean="0">
                <a:solidFill>
                  <a:srgbClr val="009999"/>
                </a:solidFill>
                <a:latin typeface="Symbol" pitchFamily="18" charset="2"/>
              </a:rPr>
              <a:t>(</a:t>
            </a:r>
            <a:r>
              <a:rPr lang="de-DE" sz="2400" smtClean="0">
                <a:solidFill>
                  <a:srgbClr val="009999"/>
                </a:solidFill>
              </a:rPr>
              <a:t>x,y) = y-x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4859338" y="3789363"/>
            <a:ext cx="38699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333399"/>
                </a:solidFill>
              </a:rPr>
              <a:t>monotonic:</a:t>
            </a:r>
            <a:r>
              <a:rPr lang="de-DE" sz="2400" dirty="0" smtClean="0">
                <a:solidFill>
                  <a:srgbClr val="000000"/>
                </a:solidFill>
              </a:rPr>
              <a:t> reduces by </a:t>
            </a:r>
            <a:r>
              <a:rPr lang="de-DE" sz="2400" dirty="0" smtClean="0">
                <a:solidFill>
                  <a:srgbClr val="000000"/>
                </a:solidFill>
                <a:latin typeface="Lucida Sans Unicode"/>
                <a:cs typeface="Lucida Sans Unicode"/>
              </a:rPr>
              <a:t>≥</a:t>
            </a:r>
            <a:r>
              <a:rPr lang="de-DE" sz="2400" dirty="0" smtClean="0">
                <a:solidFill>
                  <a:srgbClr val="000000"/>
                </a:solidFill>
              </a:rPr>
              <a:t>1 </a:t>
            </a:r>
            <a:br>
              <a:rPr lang="de-DE" sz="2400" dirty="0" smtClean="0">
                <a:solidFill>
                  <a:srgbClr val="000000"/>
                </a:solidFill>
              </a:rPr>
            </a:br>
            <a:r>
              <a:rPr lang="de-DE" sz="2400" dirty="0" smtClean="0">
                <a:solidFill>
                  <a:srgbClr val="000000"/>
                </a:solidFill>
              </a:rPr>
              <a:t>per round of while-loop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333399"/>
                </a:solidFill>
              </a:rPr>
              <a:t>bounded:</a:t>
            </a:r>
            <a:r>
              <a:rPr lang="de-DE" sz="2400" dirty="0" smtClean="0">
                <a:solidFill>
                  <a:srgbClr val="000000"/>
                </a:solidFill>
              </a:rPr>
              <a:t> while condition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787900" y="2781300"/>
            <a:ext cx="4176713" cy="22320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Tentative Contents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20000"/>
          </a:bodyPr>
          <a:lstStyle/>
          <a:p>
            <a:r>
              <a:rPr lang="de-DE" sz="2600" dirty="0" err="1" smtClean="0">
                <a:solidFill>
                  <a:schemeClr val="tx2"/>
                </a:solidFill>
              </a:rPr>
              <a:t>Advanced</a:t>
            </a:r>
            <a:r>
              <a:rPr lang="de-DE" sz="2600" dirty="0" smtClean="0">
                <a:solidFill>
                  <a:schemeClr val="tx2"/>
                </a:solidFill>
              </a:rPr>
              <a:t> Heaps</a:t>
            </a:r>
          </a:p>
          <a:p>
            <a:pPr marL="457200" lvl="1" indent="0">
              <a:buNone/>
            </a:pPr>
            <a:r>
              <a:rPr lang="de-DE" sz="2600" dirty="0" err="1" smtClean="0"/>
              <a:t>Binomial</a:t>
            </a:r>
            <a:r>
              <a:rPr lang="de-DE" sz="2600" dirty="0" smtClean="0"/>
              <a:t> Heaps</a:t>
            </a:r>
          </a:p>
          <a:p>
            <a:pPr marL="457200" lvl="1" indent="0">
              <a:buNone/>
            </a:pPr>
            <a:r>
              <a:rPr lang="de-DE" sz="2600" dirty="0" err="1" smtClean="0"/>
              <a:t>Fibonacci</a:t>
            </a:r>
            <a:r>
              <a:rPr lang="de-DE" sz="2600" dirty="0" smtClean="0"/>
              <a:t> Heaps</a:t>
            </a:r>
          </a:p>
          <a:p>
            <a:pPr marL="457200" lvl="1" indent="0">
              <a:buNone/>
            </a:pPr>
            <a:r>
              <a:rPr lang="de-DE" sz="2600" dirty="0" smtClean="0"/>
              <a:t>Radix Heaps</a:t>
            </a:r>
          </a:p>
          <a:p>
            <a:pPr marL="457200" lvl="1" indent="0">
              <a:buNone/>
            </a:pPr>
            <a:r>
              <a:rPr lang="de-DE" sz="2600" dirty="0" err="1" smtClean="0"/>
              <a:t>Applications</a:t>
            </a:r>
            <a:endParaRPr lang="de-DE" sz="2600" dirty="0" smtClean="0"/>
          </a:p>
          <a:p>
            <a:r>
              <a:rPr lang="de-DE" sz="2600" dirty="0" err="1" smtClean="0">
                <a:solidFill>
                  <a:schemeClr val="tx2"/>
                </a:solidFill>
              </a:rPr>
              <a:t>Advanced</a:t>
            </a:r>
            <a:r>
              <a:rPr lang="de-DE" sz="2600" dirty="0" smtClean="0">
                <a:solidFill>
                  <a:schemeClr val="tx2"/>
                </a:solidFill>
              </a:rPr>
              <a:t> Search Structures</a:t>
            </a:r>
          </a:p>
          <a:p>
            <a:pPr marL="457200" lvl="1" indent="0">
              <a:buNone/>
            </a:pPr>
            <a:r>
              <a:rPr lang="de-DE" sz="2600" dirty="0" smtClean="0"/>
              <a:t>Splay Trees</a:t>
            </a:r>
          </a:p>
          <a:p>
            <a:pPr marL="457200" lvl="1" indent="0">
              <a:buNone/>
            </a:pPr>
            <a:r>
              <a:rPr lang="de-DE" sz="2600" dirty="0" smtClean="0"/>
              <a:t>(a,b)-</a:t>
            </a:r>
            <a:r>
              <a:rPr lang="de-DE" sz="2600" dirty="0" err="1" smtClean="0"/>
              <a:t>Trees</a:t>
            </a:r>
            <a:endParaRPr lang="de-DE" sz="2600" dirty="0" smtClean="0">
              <a:solidFill>
                <a:schemeClr val="tx2"/>
              </a:solidFill>
            </a:endParaRPr>
          </a:p>
          <a:p>
            <a:r>
              <a:rPr lang="de-DE" sz="2600" dirty="0" smtClean="0">
                <a:solidFill>
                  <a:schemeClr val="tx2"/>
                </a:solidFill>
              </a:rPr>
              <a:t>Graph Algorithms</a:t>
            </a:r>
          </a:p>
          <a:p>
            <a:pPr marL="457200" lvl="1" indent="0">
              <a:buNone/>
            </a:pPr>
            <a:r>
              <a:rPr lang="de-DE" sz="2600" dirty="0" smtClean="0"/>
              <a:t>Connected Components</a:t>
            </a:r>
          </a:p>
          <a:p>
            <a:pPr marL="457200" lvl="1" indent="0">
              <a:buNone/>
            </a:pPr>
            <a:r>
              <a:rPr lang="de-DE" sz="2600" dirty="0" smtClean="0"/>
              <a:t>Shortest Paths</a:t>
            </a:r>
          </a:p>
          <a:p>
            <a:pPr marL="457200" lvl="1" indent="0">
              <a:buNone/>
            </a:pPr>
            <a:r>
              <a:rPr lang="de-DE" sz="2600" dirty="0" err="1" smtClean="0"/>
              <a:t>Matchings</a:t>
            </a:r>
            <a:endParaRPr lang="de-DE" sz="2600" dirty="0" smtClean="0"/>
          </a:p>
          <a:p>
            <a:pPr lvl="1"/>
            <a:endParaRPr lang="de-D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D1FF-5408-4234-8B8E-BD8731D51503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4612797" y="1544117"/>
            <a:ext cx="41044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dirty="0">
                <a:solidFill>
                  <a:schemeClr val="tx2"/>
                </a:solidFill>
              </a:rPr>
              <a:t>Network </a:t>
            </a:r>
            <a:r>
              <a:rPr lang="de-DE" sz="2400" dirty="0" err="1">
                <a:solidFill>
                  <a:schemeClr val="tx2"/>
                </a:solidFill>
              </a:rPr>
              <a:t>Flows</a:t>
            </a:r>
            <a:endParaRPr lang="de-DE" sz="2400" dirty="0">
              <a:solidFill>
                <a:schemeClr val="tx2"/>
              </a:solidFill>
            </a:endParaRPr>
          </a:p>
          <a:p>
            <a:pPr lvl="1"/>
            <a:r>
              <a:rPr lang="de-DE" sz="2400" dirty="0"/>
              <a:t>Ford-</a:t>
            </a:r>
            <a:r>
              <a:rPr lang="de-DE" sz="2400" dirty="0" err="1"/>
              <a:t>Fulkerson</a:t>
            </a:r>
            <a:r>
              <a:rPr lang="de-DE" sz="2400" dirty="0"/>
              <a:t> </a:t>
            </a:r>
            <a:r>
              <a:rPr lang="de-DE" sz="2400" dirty="0" err="1"/>
              <a:t>Algorithm</a:t>
            </a:r>
            <a:endParaRPr lang="de-DE" sz="2400" dirty="0"/>
          </a:p>
          <a:p>
            <a:pPr lvl="1"/>
            <a:r>
              <a:rPr lang="de-DE" sz="2400" dirty="0" err="1"/>
              <a:t>Preflow</a:t>
            </a:r>
            <a:r>
              <a:rPr lang="de-DE" sz="2400" dirty="0"/>
              <a:t>-Push </a:t>
            </a:r>
            <a:r>
              <a:rPr lang="de-DE" sz="2400" dirty="0" err="1"/>
              <a:t>Algorithm</a:t>
            </a:r>
            <a:endParaRPr lang="de-DE" sz="2400" dirty="0"/>
          </a:p>
          <a:p>
            <a:pPr lvl="1"/>
            <a:r>
              <a:rPr lang="de-DE" sz="2400" dirty="0" err="1"/>
              <a:t>Applications</a:t>
            </a:r>
            <a:endParaRPr lang="de-DE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solidFill>
                  <a:schemeClr val="tx2"/>
                </a:solidFill>
              </a:rPr>
              <a:t>String </a:t>
            </a:r>
            <a:r>
              <a:rPr lang="de-DE" sz="2400" dirty="0">
                <a:solidFill>
                  <a:schemeClr val="tx2"/>
                </a:solidFill>
              </a:rPr>
              <a:t>Matching Algorithms</a:t>
            </a:r>
          </a:p>
          <a:p>
            <a:pPr lvl="1"/>
            <a:r>
              <a:rPr lang="de-DE" sz="2400" dirty="0" smtClean="0"/>
              <a:t>Knuth-Morris-Pratt</a:t>
            </a:r>
            <a:endParaRPr lang="de-DE" sz="2400" dirty="0"/>
          </a:p>
          <a:p>
            <a:pPr lvl="1"/>
            <a:r>
              <a:rPr lang="de-DE" sz="2400" dirty="0" smtClean="0"/>
              <a:t>Boyer-Moore</a:t>
            </a:r>
            <a:endParaRPr lang="de-DE" sz="2400" dirty="0"/>
          </a:p>
          <a:p>
            <a:pPr lvl="1"/>
            <a:r>
              <a:rPr lang="de-DE" sz="2400" dirty="0" smtClean="0"/>
              <a:t>Aho-Corasick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solidFill>
                  <a:schemeClr val="tx2"/>
                </a:solidFill>
              </a:rPr>
              <a:t>Scientific Computing?</a:t>
            </a:r>
            <a:endParaRPr lang="de-DE" sz="2400" dirty="0">
              <a:solidFill>
                <a:schemeClr val="tx2"/>
              </a:solidFill>
            </a:endParaRPr>
          </a:p>
          <a:p>
            <a:pPr lvl="1"/>
            <a:r>
              <a:rPr lang="de-DE" sz="2400" dirty="0" smtClean="0"/>
              <a:t>Matrix multiplication algs</a:t>
            </a:r>
          </a:p>
          <a:p>
            <a:pPr lvl="1"/>
            <a:r>
              <a:rPr lang="de-DE" sz="2400" dirty="0" smtClean="0"/>
              <a:t>Linear programming </a:t>
            </a:r>
          </a:p>
          <a:p>
            <a:pPr lvl="1"/>
            <a:r>
              <a:rPr lang="de-DE" sz="2400" dirty="0" smtClean="0"/>
              <a:t>Fourier transform + apps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16846-ED97-4F9C-91CF-D48865700DEE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85F25-D55D-4693-B44D-A7EC8B72A2CC}" type="slidenum">
              <a:rPr lang="de-DE">
                <a:solidFill>
                  <a:srgbClr val="000000"/>
                </a:solidFill>
              </a:rPr>
              <a:pPr/>
              <a:t>40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Example: </a:t>
            </a:r>
            <a:r>
              <a:rPr lang="de-DE" sz="4000" dirty="0"/>
              <a:t>Bresenham </a:t>
            </a:r>
            <a:r>
              <a:rPr lang="de-DE" sz="4000" dirty="0" smtClean="0"/>
              <a:t>Algorithm</a:t>
            </a:r>
            <a:endParaRPr lang="de-DE" sz="40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(x,y):=(0,R)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F:=1-R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plot(0,R); plot(R,0); plot(0,-R); plot(-R,0)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while </a:t>
            </a:r>
            <a:r>
              <a:rPr lang="de-DE" sz="2400" dirty="0">
                <a:solidFill>
                  <a:schemeClr val="hlink"/>
                </a:solidFill>
              </a:rPr>
              <a:t>x&lt;y</a:t>
            </a:r>
            <a:r>
              <a:rPr lang="de-DE" sz="2400" dirty="0"/>
              <a:t> do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x:=x+1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if </a:t>
            </a:r>
            <a:r>
              <a:rPr lang="de-DE" sz="2400" dirty="0">
                <a:solidFill>
                  <a:schemeClr val="hlink"/>
                </a:solidFill>
              </a:rPr>
              <a:t>F&lt;0</a:t>
            </a:r>
            <a:r>
              <a:rPr lang="de-DE" sz="2400" dirty="0"/>
              <a:t>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hlink"/>
                </a:solidFill>
              </a:rPr>
              <a:t>F:=</a:t>
            </a:r>
            <a:r>
              <a:rPr lang="de-DE" sz="2400" dirty="0" smtClean="0">
                <a:solidFill>
                  <a:schemeClr val="hlink"/>
                </a:solidFill>
              </a:rPr>
              <a:t>F+2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smtClean="0">
                <a:solidFill>
                  <a:schemeClr val="hlink"/>
                </a:solidFill>
              </a:rPr>
              <a:t>x </a:t>
            </a:r>
            <a:r>
              <a:rPr lang="de-DE" sz="2400" dirty="0">
                <a:solidFill>
                  <a:schemeClr val="hlink"/>
                </a:solidFill>
              </a:rPr>
              <a:t>- 1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    </a:t>
            </a:r>
            <a:r>
              <a:rPr lang="de-DE" sz="2400" dirty="0">
                <a:solidFill>
                  <a:schemeClr val="hlink"/>
                </a:solidFill>
              </a:rPr>
              <a:t>F:=</a:t>
            </a:r>
            <a:r>
              <a:rPr lang="de-DE" sz="2400" dirty="0" smtClean="0">
                <a:solidFill>
                  <a:schemeClr val="hlink"/>
                </a:solidFill>
              </a:rPr>
              <a:t>F+2</a:t>
            </a:r>
            <a:r>
              <a:rPr lang="en-US" sz="2400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</a:t>
            </a:r>
            <a:r>
              <a:rPr lang="de-DE" sz="2400" dirty="0" smtClean="0">
                <a:solidFill>
                  <a:schemeClr val="hlink"/>
                </a:solidFill>
              </a:rPr>
              <a:t>(x-y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     y:=y-1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/>
              <a:t>    </a:t>
            </a:r>
            <a:r>
              <a:rPr lang="de-DE" sz="2400" dirty="0">
                <a:solidFill>
                  <a:schemeClr val="hlink"/>
                </a:solidFill>
              </a:rPr>
              <a:t>plot(x,y); plot(y,x); plot(-x,y); plot(y,-x)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sz="2400" dirty="0">
                <a:solidFill>
                  <a:schemeClr val="hlink"/>
                </a:solidFill>
              </a:rPr>
              <a:t>    plot(x,-y); plot(-y,x); plot(-y,x); plot(-x,-y)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859338" y="2781300"/>
            <a:ext cx="26324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FF0000"/>
                </a:solidFill>
              </a:rPr>
              <a:t>Potential </a:t>
            </a:r>
            <a:r>
              <a:rPr lang="de-DE" sz="2400" dirty="0" err="1" smtClean="0">
                <a:solidFill>
                  <a:srgbClr val="FF0000"/>
                </a:solidFill>
              </a:rPr>
              <a:t>function</a:t>
            </a:r>
            <a:r>
              <a:rPr lang="de-DE" sz="2400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859338" y="3279775"/>
            <a:ext cx="16875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smtClean="0">
                <a:solidFill>
                  <a:srgbClr val="009999"/>
                </a:solidFill>
                <a:latin typeface="Symbol" pitchFamily="18" charset="2"/>
              </a:rPr>
              <a:t>(</a:t>
            </a:r>
            <a:r>
              <a:rPr lang="de-DE" sz="2400" smtClean="0">
                <a:solidFill>
                  <a:srgbClr val="009999"/>
                </a:solidFill>
              </a:rPr>
              <a:t>x,y) = y-x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859338" y="3789363"/>
            <a:ext cx="29081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400" dirty="0" smtClean="0">
                <a:solidFill>
                  <a:srgbClr val="333399"/>
                </a:solidFill>
              </a:rPr>
              <a:t>Number of rounds:</a:t>
            </a:r>
            <a:r>
              <a:rPr lang="de-DE" sz="2400" dirty="0" smtClean="0">
                <a:solidFill>
                  <a:srgbClr val="000000"/>
                </a:solidFill>
              </a:rPr>
              <a:t>  </a:t>
            </a:r>
            <a:br>
              <a:rPr lang="de-DE" sz="2400" dirty="0" smtClean="0">
                <a:solidFill>
                  <a:srgbClr val="000000"/>
                </a:solidFill>
              </a:rPr>
            </a:br>
            <a:r>
              <a:rPr lang="de-DE" sz="24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baseline="-25000" dirty="0" smtClean="0">
                <a:solidFill>
                  <a:srgbClr val="009999"/>
                </a:solidFill>
                <a:sym typeface="Symbol" pitchFamily="18" charset="2"/>
              </a:rPr>
              <a:t>0</a:t>
            </a:r>
            <a:r>
              <a:rPr lang="de-DE" sz="2400" dirty="0" smtClean="0">
                <a:solidFill>
                  <a:srgbClr val="009999"/>
                </a:solidFill>
              </a:rPr>
              <a:t>(x,y) = R, </a:t>
            </a:r>
            <a:r>
              <a:rPr lang="de-DE" sz="2400" dirty="0" smtClean="0">
                <a:solidFill>
                  <a:srgbClr val="009999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 dirty="0" smtClean="0">
                <a:solidFill>
                  <a:srgbClr val="009999"/>
                </a:solidFill>
              </a:rPr>
              <a:t>(x,y)&gt;0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cmsy10" pitchFamily="34" charset="0"/>
                <a:cs typeface="Lucida Sans Unicode"/>
              </a:rPr>
              <a:t>→</a:t>
            </a:r>
            <a:r>
              <a:rPr lang="de-DE" sz="2400" dirty="0" smtClean="0">
                <a:solidFill>
                  <a:srgbClr val="000000"/>
                </a:solidFill>
                <a:latin typeface="cmsy10" pitchFamily="34" charset="0"/>
              </a:rPr>
              <a:t> </a:t>
            </a:r>
            <a:r>
              <a:rPr lang="de-DE" sz="2400" dirty="0" smtClean="0">
                <a:solidFill>
                  <a:srgbClr val="000000"/>
                </a:solidFill>
              </a:rPr>
              <a:t>at most </a:t>
            </a:r>
            <a:r>
              <a:rPr lang="de-DE" sz="2400" dirty="0" smtClean="0">
                <a:solidFill>
                  <a:srgbClr val="009999"/>
                </a:solidFill>
              </a:rPr>
              <a:t>R</a:t>
            </a:r>
            <a:r>
              <a:rPr lang="de-DE" sz="2400" dirty="0" smtClean="0">
                <a:solidFill>
                  <a:srgbClr val="000000"/>
                </a:solidFill>
              </a:rPr>
              <a:t> rounds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787900" y="2781300"/>
            <a:ext cx="4176713" cy="22320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82556-A0C6-4EB7-A6E2-1EB5A9C1D53B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0CB30-D328-4C66-918E-213332175673}" type="slidenum">
              <a:rPr lang="de-DE">
                <a:solidFill>
                  <a:srgbClr val="000000"/>
                </a:solidFill>
              </a:rPr>
              <a:pPr/>
              <a:t>41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Example: Factorial</a:t>
            </a:r>
            <a:endParaRPr lang="de-DE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 smtClean="0"/>
              <a:t>Input: natural number </a:t>
            </a:r>
            <a:r>
              <a:rPr lang="de-DE" dirty="0">
                <a:solidFill>
                  <a:schemeClr val="hlink"/>
                </a:solidFill>
              </a:rPr>
              <a:t>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Algorithm Factorial(n</a:t>
            </a:r>
            <a:r>
              <a:rPr lang="de-DE" dirty="0">
                <a:solidFill>
                  <a:schemeClr val="accent2"/>
                </a:solidFill>
              </a:rPr>
              <a:t>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if </a:t>
            </a:r>
            <a:r>
              <a:rPr lang="de-DE" dirty="0">
                <a:solidFill>
                  <a:schemeClr val="hlink"/>
                </a:solidFill>
              </a:rPr>
              <a:t>n=1</a:t>
            </a:r>
            <a:r>
              <a:rPr lang="de-DE" dirty="0"/>
              <a:t> then return </a:t>
            </a:r>
            <a:r>
              <a:rPr lang="de-DE" dirty="0">
                <a:solidFill>
                  <a:schemeClr val="hlink"/>
                </a:solidFill>
              </a:rPr>
              <a:t>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/>
              <a:t>          else return </a:t>
            </a:r>
            <a:r>
              <a:rPr lang="de-DE" dirty="0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en-US" dirty="0" smtClean="0">
                <a:latin typeface="cmsy10" pitchFamily="34" charset="0"/>
                <a:sym typeface="Symbol"/>
              </a:rPr>
              <a:t>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accent2"/>
                </a:solidFill>
              </a:rPr>
              <a:t>Factorial</a:t>
            </a:r>
            <a:r>
              <a:rPr lang="de-DE" dirty="0" smtClean="0"/>
              <a:t>(</a:t>
            </a:r>
            <a:r>
              <a:rPr lang="de-DE" dirty="0" smtClean="0">
                <a:solidFill>
                  <a:schemeClr val="hlink"/>
                </a:solidFill>
              </a:rPr>
              <a:t>n-1</a:t>
            </a:r>
            <a:r>
              <a:rPr lang="de-DE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Runtime:</a:t>
            </a:r>
            <a:endParaRPr lang="de-DE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T(n):</a:t>
            </a:r>
            <a:r>
              <a:rPr lang="de-DE" dirty="0"/>
              <a:t> </a:t>
            </a:r>
            <a:r>
              <a:rPr lang="de-DE" dirty="0" smtClean="0"/>
              <a:t>runtime of Factorial(</a:t>
            </a:r>
            <a:r>
              <a:rPr lang="de-DE" dirty="0" smtClean="0">
                <a:solidFill>
                  <a:schemeClr val="hlink"/>
                </a:solidFill>
              </a:rPr>
              <a:t>n</a:t>
            </a:r>
            <a:r>
              <a:rPr lang="de-DE" dirty="0"/>
              <a:t>)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hlink"/>
                </a:solidFill>
              </a:rPr>
              <a:t>T(n) = T(n-1) + O(1),  T(1) = O(1)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092950" y="2636838"/>
            <a:ext cx="8969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O(1)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092950" y="3213100"/>
            <a:ext cx="169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2800" smtClean="0">
                <a:solidFill>
                  <a:srgbClr val="009999"/>
                </a:solidFill>
              </a:rPr>
              <a:t>O(1 + ??)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AA9F-A0D4-448A-81E0-DF1BF1E32707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7AEB5-F8DD-4EB9-964A-3CDF4AB1ED7C}" type="slidenum">
              <a:rPr lang="de-DE">
                <a:solidFill>
                  <a:srgbClr val="000000"/>
                </a:solidFill>
              </a:rPr>
              <a:pPr/>
              <a:t>42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Master-Theorem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>
                  <a:buFontTx/>
                  <a:buNone/>
                </a:pPr>
                <a:r>
                  <a:rPr lang="de-DE" sz="2800" dirty="0" smtClean="0">
                    <a:solidFill>
                      <a:schemeClr val="accent6"/>
                    </a:solidFill>
                  </a:rPr>
                  <a:t>Theorem 1.4: </a:t>
                </a:r>
                <a:r>
                  <a:rPr lang="de-DE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≥1,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de-DE" sz="2800" dirty="0" smtClean="0"/>
                  <a:t> and </a:t>
                </a:r>
              </a:p>
              <a:p>
                <a:pPr algn="ctr"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𝑎𝑇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2800" dirty="0" smtClean="0"/>
                  <a:t>. </a:t>
                </a:r>
                <a:endParaRPr lang="de-DE" sz="2800" dirty="0"/>
              </a:p>
              <a:p>
                <a:pPr>
                  <a:buFontTx/>
                  <a:buNone/>
                </a:pPr>
                <a:r>
                  <a:rPr lang="de-DE" sz="2400" dirty="0" smtClean="0"/>
                  <a:t>Then:</a:t>
                </a:r>
                <a:endParaRPr lang="de-DE" sz="2400" dirty="0"/>
              </a:p>
              <a:p>
                <a:r>
                  <a:rPr lang="de-DE" sz="2000" dirty="0" smtClean="0"/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de-DE" sz="2000" dirty="0" smtClean="0"/>
                  <a:t> for constant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de-DE" sz="20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 b="0" i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b="0" dirty="0" smtClean="0">
                  <a:ea typeface="Cambria Math" panose="02040503050406030204" pitchFamily="18" charset="0"/>
                </a:endParaRPr>
              </a:p>
              <a:p>
                <a:r>
                  <a:rPr lang="de-DE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de-DE" sz="20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func>
                          </m:sup>
                        </m:sSup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 smtClean="0">
                  <a:ea typeface="Cambria Math" panose="02040503050406030204" pitchFamily="18" charset="0"/>
                </a:endParaRPr>
              </a:p>
              <a:p>
                <a:r>
                  <a:rPr lang="de-DE" sz="2000" dirty="0"/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</m:func>
                          </m:sup>
                        </m:sSup>
                      </m:e>
                    </m:d>
                  </m:oMath>
                </a14:m>
                <a:r>
                  <a:rPr lang="de-DE" sz="2000" dirty="0"/>
                  <a:t> for constant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de-DE" sz="2000" dirty="0"/>
                  <a:t>, </a:t>
                </a:r>
                <a:r>
                  <a:rPr lang="de-DE" sz="2000" dirty="0" smtClean="0"/>
                  <a:t>and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𝑎𝑓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sz="2000" dirty="0" smtClean="0"/>
                  <a:t> for constant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de-DE" sz="2000" dirty="0" smtClean="0"/>
                  <a:t> and all sufficiently large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de-DE" sz="2000" dirty="0" smtClean="0"/>
                  <a:t>, 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endParaRPr lang="de-DE" sz="2000" dirty="0"/>
              </a:p>
              <a:p>
                <a:pPr marL="0" indent="0">
                  <a:buNone/>
                </a:pPr>
                <a:r>
                  <a:rPr lang="de-DE" sz="2000" dirty="0" smtClean="0">
                    <a:solidFill>
                      <a:srgbClr val="FF0000"/>
                    </a:solidFill>
                  </a:rPr>
                  <a:t>Exercise:</a:t>
                </a:r>
                <a:r>
                  <a:rPr lang="de-DE" sz="2000" dirty="0" smtClean="0"/>
                  <a:t> Use Master Theorem to bound runtime for binary search.</a:t>
                </a:r>
                <a:endParaRPr lang="de-DE" sz="2000" dirty="0"/>
              </a:p>
            </p:txBody>
          </p:sp>
        </mc:Choice>
        <mc:Fallback xmlns=""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>
                <a:blip r:embed="rId4"/>
                <a:stretch>
                  <a:fillRect l="-1481" t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293" name="Picture 5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7350" y="3248025"/>
            <a:ext cx="31750" cy="3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5" name="Picture 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7350" y="3248025"/>
            <a:ext cx="31750" cy="3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Amortized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7E1AC-0C18-4C9E-A424-D1ED5BC7E0EF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43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40" y="148478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dirty="0" smtClean="0"/>
              <a:t>: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 smtClean="0"/>
          </a:p>
          <a:p>
            <a:r>
              <a:rPr lang="de-DE" dirty="0" smtClean="0">
                <a:solidFill>
                  <a:schemeClr val="hlink"/>
                </a:solidFill>
              </a:rPr>
              <a:t>F</a:t>
            </a:r>
            <a:r>
              <a:rPr lang="de-DE" dirty="0" smtClean="0"/>
              <a:t>: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Op</a:t>
            </a:r>
            <a:r>
              <a:rPr lang="de-DE" baseline="-25000" dirty="0" smtClean="0">
                <a:solidFill>
                  <a:schemeClr val="hlink"/>
                </a:solidFill>
              </a:rPr>
              <a:t>1</a:t>
            </a:r>
            <a:r>
              <a:rPr lang="de-DE" dirty="0" smtClean="0">
                <a:solidFill>
                  <a:schemeClr val="hlink"/>
                </a:solidFill>
              </a:rPr>
              <a:t>, Op</a:t>
            </a:r>
            <a:r>
              <a:rPr lang="de-DE" baseline="-25000" dirty="0" smtClean="0">
                <a:solidFill>
                  <a:schemeClr val="hlink"/>
                </a:solidFill>
              </a:rPr>
              <a:t>2</a:t>
            </a:r>
            <a:r>
              <a:rPr lang="de-DE" dirty="0" smtClean="0">
                <a:solidFill>
                  <a:schemeClr val="hlink"/>
                </a:solidFill>
              </a:rPr>
              <a:t>, Op</a:t>
            </a:r>
            <a:r>
              <a:rPr lang="de-DE" baseline="-25000" dirty="0" smtClean="0">
                <a:solidFill>
                  <a:schemeClr val="hlink"/>
                </a:solidFill>
              </a:rPr>
              <a:t>3</a:t>
            </a:r>
            <a:r>
              <a:rPr lang="de-DE" dirty="0" smtClean="0">
                <a:solidFill>
                  <a:schemeClr val="hlink"/>
                </a:solidFill>
              </a:rPr>
              <a:t>,…,</a:t>
            </a:r>
            <a:r>
              <a:rPr lang="de-DE" dirty="0" err="1" smtClean="0">
                <a:solidFill>
                  <a:schemeClr val="hlink"/>
                </a:solidFill>
              </a:rPr>
              <a:t>Op</a:t>
            </a:r>
            <a:r>
              <a:rPr lang="de-DE" baseline="-25000" dirty="0" err="1" smtClean="0">
                <a:solidFill>
                  <a:schemeClr val="hlink"/>
                </a:solidFill>
              </a:rPr>
              <a:t>n</a:t>
            </a:r>
            <a:endParaRPr lang="de-DE" dirty="0" smtClean="0">
              <a:solidFill>
                <a:schemeClr val="hlink"/>
              </a:solidFill>
            </a:endParaRPr>
          </a:p>
          <a:p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/>
              <a:t>: </a:t>
            </a:r>
            <a:r>
              <a:rPr lang="de-DE" dirty="0" err="1" smtClean="0"/>
              <a:t>initial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Total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endParaRPr lang="de-DE" dirty="0">
              <a:solidFill>
                <a:schemeClr val="hlink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404937" y="4113550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 baseline="-25000">
                <a:solidFill>
                  <a:schemeClr val="hlink"/>
                </a:solidFill>
              </a:rPr>
              <a:t>0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1908175" y="4400887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979612" y="4042112"/>
            <a:ext cx="573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hlink"/>
                </a:solidFill>
              </a:rPr>
              <a:t>Op</a:t>
            </a:r>
            <a:r>
              <a:rPr lang="de-DE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700337" y="4113550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 baseline="-2500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3203575" y="4400887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275012" y="4042112"/>
            <a:ext cx="573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hlink"/>
                </a:solidFill>
              </a:rPr>
              <a:t>Op</a:t>
            </a:r>
            <a:r>
              <a:rPr lang="de-DE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995737" y="4113550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 baseline="-2500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4498975" y="4400887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4570412" y="4042112"/>
            <a:ext cx="573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hlink"/>
                </a:solidFill>
              </a:rPr>
              <a:t>Op</a:t>
            </a:r>
            <a:r>
              <a:rPr lang="de-DE" baseline="-2500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094537" y="4113550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 baseline="-2500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6300787" y="4400887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6372225" y="4042112"/>
            <a:ext cx="573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>
                <a:solidFill>
                  <a:schemeClr val="hlink"/>
                </a:solidFill>
              </a:rPr>
              <a:t>Op</a:t>
            </a:r>
            <a:r>
              <a:rPr lang="de-DE" baseline="-25000">
                <a:solidFill>
                  <a:schemeClr val="hlink"/>
                </a:solidFill>
              </a:rPr>
              <a:t>n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580062" y="4113550"/>
            <a:ext cx="573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50952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Amortized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FEDB-050D-4682-A745-40E88CE0DA52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40" y="148478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smtClean="0"/>
              <a:t>Total </a:t>
            </a:r>
            <a:r>
              <a:rPr lang="de-DE" dirty="0" err="1" smtClean="0"/>
              <a:t>runtime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endParaRPr lang="de-DE" sz="1600" dirty="0" smtClean="0"/>
          </a:p>
          <a:p>
            <a:r>
              <a:rPr lang="de-DE" dirty="0" smtClean="0"/>
              <a:t>A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(s),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per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X</a:t>
            </a:r>
            <a:r>
              <a:rPr lang="de-DE" dirty="0" smtClean="0"/>
              <a:t>,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called</a:t>
            </a:r>
            <a:r>
              <a:rPr lang="de-DE" dirty="0" smtClean="0"/>
              <a:t> a </a:t>
            </a:r>
            <a:r>
              <a:rPr lang="de-DE" dirty="0" err="1" smtClean="0">
                <a:solidFill>
                  <a:srgbClr val="FF0000"/>
                </a:solidFill>
              </a:rPr>
              <a:t>family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of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amortized</a:t>
            </a:r>
            <a:r>
              <a:rPr lang="de-DE" dirty="0" smtClean="0">
                <a:solidFill>
                  <a:srgbClr val="FF0000"/>
                </a:solidFill>
              </a:rPr>
              <a:t> time </a:t>
            </a:r>
            <a:r>
              <a:rPr lang="de-DE" dirty="0" err="1" smtClean="0">
                <a:solidFill>
                  <a:srgbClr val="FF0000"/>
                </a:solidFill>
              </a:rPr>
              <a:t>bounds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F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operations</a:t>
            </a:r>
            <a:r>
              <a:rPr lang="de-DE" dirty="0"/>
              <a:t>,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dirty="0" smtClean="0"/>
              <a:t>       </a:t>
            </a:r>
            <a:r>
              <a:rPr lang="de-DE" dirty="0" smtClean="0">
                <a:solidFill>
                  <a:schemeClr val="hlink"/>
                </a:solidFill>
              </a:rPr>
              <a:t>T(F) 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dirty="0" smtClean="0">
                <a:solidFill>
                  <a:schemeClr val="hlink"/>
                </a:solidFill>
              </a:rPr>
              <a:t> A(F) := c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br>
              <a:rPr lang="de-DE" dirty="0" smtClean="0">
                <a:solidFill>
                  <a:schemeClr val="hlink"/>
                </a:solidFill>
              </a:rPr>
            </a:br>
            <a:r>
              <a:rPr lang="de-DE" sz="1600" dirty="0" smtClean="0">
                <a:solidFill>
                  <a:schemeClr val="hlink"/>
                </a:solidFill>
              </a:rPr>
              <a:t/>
            </a:r>
            <a:br>
              <a:rPr lang="de-DE" sz="1600" dirty="0" smtClean="0">
                <a:solidFill>
                  <a:schemeClr val="hlink"/>
                </a:solidFill>
              </a:rPr>
            </a:b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constant</a:t>
            </a:r>
            <a:r>
              <a:rPr lang="de-DE" dirty="0" smtClean="0">
                <a:solidFill>
                  <a:schemeClr val="hlink"/>
                </a:solidFill>
              </a:rPr>
              <a:t> c </a:t>
            </a:r>
            <a:r>
              <a:rPr lang="de-DE" dirty="0" err="1" smtClean="0"/>
              <a:t>independent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>
                <a:solidFill>
                  <a:schemeClr val="hlink"/>
                </a:solidFill>
              </a:rPr>
              <a:t> F</a:t>
            </a:r>
          </a:p>
          <a:p>
            <a:endParaRPr lang="de-DE" sz="1600" dirty="0" smtClean="0">
              <a:solidFill>
                <a:schemeClr val="hlink"/>
              </a:solidFill>
            </a:endParaRPr>
          </a:p>
          <a:p>
            <a:r>
              <a:rPr lang="de-DE" dirty="0" smtClean="0"/>
              <a:t>Amortized runtime of an operation X denotes the „average“ runtime of X in the </a:t>
            </a:r>
            <a:r>
              <a:rPr lang="de-DE" dirty="0" smtClean="0">
                <a:solidFill>
                  <a:srgbClr val="FF0000"/>
                </a:solidFill>
              </a:rPr>
              <a:t>worst case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629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de-DE" dirty="0" smtClean="0"/>
              <a:t>How to choose </a:t>
            </a:r>
            <a:r>
              <a:rPr lang="de-DE" dirty="0" smtClean="0">
                <a:solidFill>
                  <a:schemeClr val="hlink"/>
                </a:solidFill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dirty="0">
                <a:solidFill>
                  <a:schemeClr val="hlink"/>
                </a:solidFill>
              </a:rPr>
              <a:t>)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6B09-8D93-4B0E-9054-BEA61281364B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45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92543" y="2276872"/>
            <a:ext cx="822960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e-DE" dirty="0" smtClean="0"/>
              <a:t>Trivial choice --- </a:t>
            </a:r>
            <a:r>
              <a:rPr lang="de-DE" dirty="0" smtClean="0">
                <a:solidFill>
                  <a:schemeClr val="hlink"/>
                </a:solidFill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 := T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</a:t>
            </a:r>
          </a:p>
          <a:p>
            <a:endParaRPr lang="de-DE" sz="1600" dirty="0" smtClean="0"/>
          </a:p>
          <a:p>
            <a:r>
              <a:rPr lang="de-DE" dirty="0" smtClean="0"/>
              <a:t>More clever choice of</a:t>
            </a:r>
            <a:r>
              <a:rPr lang="de-DE" dirty="0" smtClean="0">
                <a:solidFill>
                  <a:schemeClr val="hlink"/>
                </a:solidFill>
              </a:rPr>
              <a:t> 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 </a:t>
            </a:r>
            <a:r>
              <a:rPr lang="de-DE" dirty="0" smtClean="0"/>
              <a:t>via </a:t>
            </a:r>
            <a:r>
              <a:rPr lang="de-DE" dirty="0" smtClean="0">
                <a:solidFill>
                  <a:srgbClr val="FF0000"/>
                </a:solidFill>
              </a:rPr>
              <a:t>potential function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:</a:t>
            </a:r>
            <a:r>
              <a:rPr lang="de-DE" dirty="0" smtClean="0">
                <a:solidFill>
                  <a:schemeClr val="hlink"/>
                </a:solidFill>
                <a:sym typeface="Symbol" pitchFamily="18" charset="2"/>
              </a:rPr>
              <a:t>S</a:t>
            </a:r>
            <a:r>
              <a:rPr lang="en-US" dirty="0" smtClean="0">
                <a:solidFill>
                  <a:schemeClr val="hlink"/>
                </a:solidFill>
                <a:latin typeface="cmsy10" pitchFamily="34" charset="0"/>
                <a:sym typeface="Symbol"/>
              </a:rPr>
              <a:t>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 pitchFamily="18" charset="2"/>
              </a:rPr>
              <a:t>ℝ</a:t>
            </a:r>
            <a:r>
              <a:rPr lang="de-DE" baseline="-25000" dirty="0" smtClean="0">
                <a:solidFill>
                  <a:schemeClr val="hlink"/>
                </a:solidFill>
                <a:latin typeface="Lucida Sans Unicode"/>
                <a:cs typeface="Lucida Sans Unicode"/>
                <a:sym typeface="Symbol" pitchFamily="18" charset="2"/>
              </a:rPr>
              <a:t>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0  </a:t>
            </a:r>
            <a:r>
              <a:rPr lang="en-US" dirty="0" smtClean="0">
                <a:solidFill>
                  <a:srgbClr val="FF0000"/>
                </a:solidFill>
                <a:latin typeface="cmsy10" pitchFamily="34" charset="0"/>
                <a:sym typeface="Symbol"/>
              </a:rPr>
              <a:t>can </a:t>
            </a:r>
            <a:r>
              <a:rPr lang="de-DE" dirty="0" smtClean="0">
                <a:solidFill>
                  <a:srgbClr val="FF0000"/>
                </a:solidFill>
                <a:sym typeface="Symbol" pitchFamily="18" charset="2"/>
              </a:rPr>
              <a:t>simplify proofs</a:t>
            </a:r>
            <a:endParaRPr lang="de-DE" baseline="-25000" dirty="0">
              <a:solidFill>
                <a:srgbClr val="FF0000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63453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Amortized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5004-27DC-42EA-BBE4-71CCBB6E2D52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46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40" y="148478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de-DE" dirty="0" smtClean="0">
                <a:solidFill>
                  <a:schemeClr val="accent2"/>
                </a:solidFill>
              </a:rPr>
              <a:t>Theorem 1.5:</a:t>
            </a:r>
            <a:r>
              <a:rPr lang="de-DE" dirty="0" smtClean="0"/>
              <a:t> </a:t>
            </a:r>
            <a:r>
              <a:rPr lang="de-DE" dirty="0" err="1" smtClean="0"/>
              <a:t>Let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err="1" smtClean="0"/>
              <a:t>space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structure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initial </a:t>
            </a:r>
            <a:r>
              <a:rPr lang="de-DE" dirty="0" err="1" smtClean="0"/>
              <a:t>state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:S</a:t>
            </a:r>
            <a:r>
              <a:rPr lang="de-DE" dirty="0" smtClean="0">
                <a:solidFill>
                  <a:schemeClr val="hlink"/>
                </a:solidFill>
                <a:sym typeface="Symbol"/>
              </a:rPr>
              <a:t>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ℝ</a:t>
            </a:r>
            <a:r>
              <a:rPr lang="de-DE" baseline="-250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≥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an </a:t>
            </a:r>
            <a:r>
              <a:rPr lang="de-DE" dirty="0" err="1" smtClean="0"/>
              <a:t>arbitrary</a:t>
            </a:r>
            <a:r>
              <a:rPr lang="de-DE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non-negative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.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X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 </a:t>
            </a:r>
            <a:r>
              <a:rPr lang="de-DE" dirty="0" err="1" smtClean="0"/>
              <a:t>state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s</a:t>
            </a:r>
            <a:r>
              <a:rPr lang="de-DE" dirty="0" err="1" smtClean="0">
                <a:solidFill>
                  <a:schemeClr val="hlink"/>
                </a:solidFill>
                <a:sym typeface="Symbol"/>
              </a:rPr>
              <a:t></a:t>
            </a:r>
            <a:r>
              <a:rPr lang="de-DE" dirty="0" err="1" smtClean="0">
                <a:solidFill>
                  <a:schemeClr val="hlink"/>
                </a:solidFill>
              </a:rPr>
              <a:t>s</a:t>
            </a:r>
            <a:r>
              <a:rPr lang="de-DE" dirty="0" smtClean="0">
                <a:solidFill>
                  <a:schemeClr val="hlink"/>
                </a:solidFill>
              </a:rPr>
              <a:t>´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dirty="0" smtClean="0"/>
              <a:t>            </a:t>
            </a:r>
            <a:r>
              <a:rPr lang="de-DE" dirty="0" smtClean="0">
                <a:solidFill>
                  <a:schemeClr val="hlink"/>
                </a:solidFill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 := T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+ (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</a:t>
            </a:r>
            <a:r>
              <a:rPr lang="de-DE" dirty="0" err="1" smtClean="0">
                <a:solidFill>
                  <a:schemeClr val="hlink"/>
                </a:solidFill>
              </a:rPr>
              <a:t>s´</a:t>
            </a:r>
            <a:r>
              <a:rPr lang="de-DE" dirty="0" smtClean="0">
                <a:solidFill>
                  <a:schemeClr val="hlink"/>
                </a:solidFill>
              </a:rPr>
              <a:t>) -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(s)).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dirty="0" err="1" smtClean="0"/>
              <a:t>Then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functions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A</a:t>
            </a:r>
            <a:r>
              <a:rPr lang="de-DE" baseline="-25000" dirty="0" smtClean="0">
                <a:solidFill>
                  <a:schemeClr val="hlink"/>
                </a:solidFill>
              </a:rPr>
              <a:t>X</a:t>
            </a:r>
            <a:r>
              <a:rPr lang="de-DE" dirty="0" smtClean="0">
                <a:solidFill>
                  <a:schemeClr val="hlink"/>
                </a:solidFill>
              </a:rPr>
              <a:t>(s)</a:t>
            </a:r>
            <a:r>
              <a:rPr lang="de-DE" dirty="0" smtClean="0"/>
              <a:t> form a </a:t>
            </a:r>
            <a:r>
              <a:rPr lang="de-DE" dirty="0" err="1" smtClean="0"/>
              <a:t>family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amortized</a:t>
            </a:r>
            <a:r>
              <a:rPr lang="de-DE" dirty="0" smtClean="0"/>
              <a:t> time </a:t>
            </a:r>
            <a:r>
              <a:rPr lang="de-DE" dirty="0" err="1" smtClean="0"/>
              <a:t>bounds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Amortized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90B0A-8526-4765-87B0-9BD94C606BBB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47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7972" y="155679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dirty="0" smtClean="0"/>
              <a:t>To show: </a:t>
            </a:r>
            <a:r>
              <a:rPr lang="de-DE" dirty="0" smtClean="0">
                <a:solidFill>
                  <a:schemeClr val="hlink"/>
                </a:solidFill>
              </a:rPr>
              <a:t>T(F) 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dirty="0" smtClean="0">
                <a:solidFill>
                  <a:schemeClr val="hlink"/>
                </a:solidFill>
              </a:rPr>
              <a:t> c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Proof: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 =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[</a:t>
            </a:r>
            <a:r>
              <a:rPr lang="de-DE" dirty="0" err="1" smtClean="0">
                <a:solidFill>
                  <a:schemeClr val="hlink"/>
                </a:solidFill>
              </a:rPr>
              <a:t>T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) -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)]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hlink"/>
                </a:solidFill>
              </a:rPr>
              <a:t>                      = T(F)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[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) -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)] 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hlink"/>
                </a:solidFill>
              </a:rPr>
              <a:t>                      = T(F)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</a:t>
            </a:r>
            <a:r>
              <a:rPr lang="de-DE" dirty="0" err="1" smtClean="0">
                <a:solidFill>
                  <a:schemeClr val="hlink"/>
                </a:solidFill>
              </a:rPr>
              <a:t>s</a:t>
            </a:r>
            <a:r>
              <a:rPr lang="de-DE" baseline="-25000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 -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>
                <a:solidFill>
                  <a:schemeClr val="hlink"/>
                </a:solidFill>
              </a:rPr>
              <a:t>) 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hlink"/>
                </a:solidFill>
                <a:latin typeface="cmsy10" pitchFamily="34" charset="0"/>
                <a:cs typeface="Lucida Sans Unicode"/>
              </a:rPr>
              <a:t>  ⇒</a:t>
            </a:r>
            <a:r>
              <a:rPr lang="de-DE" dirty="0" smtClean="0">
                <a:solidFill>
                  <a:schemeClr val="hlink"/>
                </a:solidFill>
                <a:latin typeface="cmsy10" pitchFamily="34" charset="0"/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T(F) =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>
                <a:solidFill>
                  <a:schemeClr val="hlink"/>
                </a:solidFill>
              </a:rPr>
              <a:t>) -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</a:t>
            </a:r>
            <a:r>
              <a:rPr lang="de-DE" dirty="0" err="1" smtClean="0">
                <a:solidFill>
                  <a:schemeClr val="hlink"/>
                </a:solidFill>
              </a:rPr>
              <a:t>s</a:t>
            </a:r>
            <a:r>
              <a:rPr lang="de-DE" baseline="-25000" dirty="0" err="1" smtClean="0">
                <a:solidFill>
                  <a:schemeClr val="hlink"/>
                </a:solidFill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) 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chemeClr val="hlink"/>
                </a:solidFill>
              </a:rPr>
              <a:t>             </a:t>
            </a:r>
            <a:r>
              <a:rPr lang="de-DE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 smtClean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 smtClean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 smtClean="0">
                <a:solidFill>
                  <a:schemeClr val="hlink"/>
                </a:solidFill>
              </a:rPr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baseline="-50000" dirty="0" err="1" smtClean="0">
                <a:solidFill>
                  <a:schemeClr val="hlink"/>
                </a:solidFill>
              </a:rPr>
              <a:t>i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 + </a:t>
            </a:r>
            <a:r>
              <a:rPr lang="de-DE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dirty="0" smtClean="0">
                <a:solidFill>
                  <a:schemeClr val="hlink"/>
                </a:solidFill>
              </a:rPr>
              <a:t>(s</a:t>
            </a:r>
            <a:r>
              <a:rPr lang="de-DE" baseline="-25000" dirty="0" smtClean="0">
                <a:solidFill>
                  <a:schemeClr val="hlink"/>
                </a:solidFill>
              </a:rPr>
              <a:t>0</a:t>
            </a:r>
            <a:r>
              <a:rPr lang="de-DE" dirty="0" smtClean="0">
                <a:solidFill>
                  <a:schemeClr val="hlink"/>
                </a:solidFill>
              </a:rPr>
              <a:t>) </a:t>
            </a:r>
            <a:endParaRPr lang="en-US" dirty="0" smtClean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169035" y="4969917"/>
            <a:ext cx="11525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392997" y="5185817"/>
            <a:ext cx="1348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FF0000"/>
                </a:solidFill>
              </a:rPr>
              <a:t>onstant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05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Amortized</a:t>
            </a:r>
            <a:r>
              <a:rPr lang="de-DE" dirty="0" smtClean="0"/>
              <a:t> Analysis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87960-0EC6-4A94-BF3E-6276BE1EE353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200" smtClean="0">
                <a:solidFill>
                  <a:srgbClr val="000000"/>
                </a:solidFill>
              </a:rPr>
              <a:t>Fundamental Algorithms - Ch. 1</a:t>
            </a:r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0040" y="1340768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The potential method is „universal“!</a:t>
            </a:r>
          </a:p>
          <a:p>
            <a:endParaRPr lang="de-DE" sz="2800" dirty="0" smtClean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Theorem 1.6:</a:t>
            </a:r>
            <a:r>
              <a:rPr lang="de-DE" sz="2800" dirty="0" smtClean="0"/>
              <a:t> </a:t>
            </a:r>
            <a:r>
              <a:rPr lang="de-DE" sz="2800" dirty="0" err="1" smtClean="0"/>
              <a:t>Let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B</a:t>
            </a:r>
            <a:r>
              <a:rPr lang="de-DE" sz="2800" baseline="-25000" dirty="0" smtClean="0">
                <a:solidFill>
                  <a:schemeClr val="hlink"/>
                </a:solidFill>
              </a:rPr>
              <a:t>X</a:t>
            </a:r>
            <a:r>
              <a:rPr lang="de-DE" sz="2800" dirty="0" smtClean="0">
                <a:solidFill>
                  <a:schemeClr val="hlink"/>
                </a:solidFill>
              </a:rPr>
              <a:t>(s)</a:t>
            </a:r>
            <a:r>
              <a:rPr lang="de-DE" sz="2800" dirty="0" smtClean="0"/>
              <a:t> </a:t>
            </a:r>
            <a:r>
              <a:rPr lang="de-DE" sz="2800" dirty="0" err="1" smtClean="0"/>
              <a:t>be</a:t>
            </a:r>
            <a:r>
              <a:rPr lang="de-DE" sz="2800" dirty="0" smtClean="0"/>
              <a:t> an </a:t>
            </a:r>
            <a:r>
              <a:rPr lang="de-DE" sz="2800" dirty="0" err="1" smtClean="0"/>
              <a:t>arbitrary</a:t>
            </a:r>
            <a:r>
              <a:rPr lang="de-DE" sz="2800" dirty="0" smtClean="0"/>
              <a:t> </a:t>
            </a:r>
            <a:r>
              <a:rPr lang="de-DE" sz="2800" dirty="0" err="1" smtClean="0"/>
              <a:t>family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amortized</a:t>
            </a:r>
            <a:r>
              <a:rPr lang="de-DE" sz="2800" dirty="0" smtClean="0"/>
              <a:t> time </a:t>
            </a:r>
            <a:r>
              <a:rPr lang="de-DE" sz="2800" dirty="0" err="1" smtClean="0"/>
              <a:t>bounds</a:t>
            </a:r>
            <a:r>
              <a:rPr lang="de-DE" sz="2800" dirty="0" smtClean="0"/>
              <a:t>. </a:t>
            </a:r>
            <a:r>
              <a:rPr lang="de-DE" sz="2800" dirty="0" err="1" smtClean="0"/>
              <a:t>Then</a:t>
            </a:r>
            <a:r>
              <a:rPr lang="de-DE" sz="2800" dirty="0" smtClean="0"/>
              <a:t> </a:t>
            </a:r>
            <a:r>
              <a:rPr lang="de-DE" sz="2800" dirty="0" err="1" smtClean="0"/>
              <a:t>there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a potential </a:t>
            </a:r>
            <a:r>
              <a:rPr lang="de-DE" sz="2800" dirty="0" err="1" smtClean="0"/>
              <a:t>function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 smtClean="0"/>
              <a:t> so </a:t>
            </a:r>
            <a:r>
              <a:rPr lang="de-DE" sz="2800" dirty="0" err="1" smtClean="0"/>
              <a:t>that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A</a:t>
            </a:r>
            <a:r>
              <a:rPr lang="de-DE" sz="2800" baseline="-25000" dirty="0" smtClean="0">
                <a:solidFill>
                  <a:schemeClr val="hlink"/>
                </a:solidFill>
              </a:rPr>
              <a:t>X</a:t>
            </a:r>
            <a:r>
              <a:rPr lang="de-DE" sz="2800" dirty="0" smtClean="0">
                <a:solidFill>
                  <a:schemeClr val="hlink"/>
                </a:solidFill>
              </a:rPr>
              <a:t>(s) </a:t>
            </a:r>
            <a:r>
              <a:rPr lang="de-DE" sz="28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B</a:t>
            </a:r>
            <a:r>
              <a:rPr lang="de-DE" sz="2800" baseline="-25000" dirty="0" smtClean="0">
                <a:solidFill>
                  <a:schemeClr val="hlink"/>
                </a:solidFill>
              </a:rPr>
              <a:t>X</a:t>
            </a:r>
            <a:r>
              <a:rPr lang="de-DE" sz="2800" dirty="0" smtClean="0">
                <a:solidFill>
                  <a:schemeClr val="hlink"/>
                </a:solidFill>
              </a:rPr>
              <a:t>(s)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all </a:t>
            </a:r>
            <a:r>
              <a:rPr lang="de-DE" sz="2800" dirty="0" err="1" smtClean="0"/>
              <a:t>states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all </a:t>
            </a:r>
            <a:r>
              <a:rPr lang="de-DE" sz="2800" dirty="0" err="1" smtClean="0"/>
              <a:t>operations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X</a:t>
            </a:r>
            <a:r>
              <a:rPr lang="de-DE" sz="2800" dirty="0" smtClean="0"/>
              <a:t>, </a:t>
            </a:r>
            <a:r>
              <a:rPr lang="de-DE" sz="2800" dirty="0" err="1" smtClean="0"/>
              <a:t>where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A</a:t>
            </a:r>
            <a:r>
              <a:rPr lang="de-DE" sz="2800" baseline="-25000" dirty="0" smtClean="0">
                <a:solidFill>
                  <a:schemeClr val="hlink"/>
                </a:solidFill>
              </a:rPr>
              <a:t>X</a:t>
            </a:r>
            <a:r>
              <a:rPr lang="de-DE" sz="2800" dirty="0" smtClean="0">
                <a:solidFill>
                  <a:schemeClr val="hlink"/>
                </a:solidFill>
              </a:rPr>
              <a:t>(s)</a:t>
            </a:r>
            <a:r>
              <a:rPr lang="de-DE" sz="2800" dirty="0" smtClean="0"/>
              <a:t> </a:t>
            </a:r>
            <a:r>
              <a:rPr lang="de-DE" sz="2800" dirty="0" err="1" smtClean="0"/>
              <a:t>is</a:t>
            </a:r>
            <a:r>
              <a:rPr lang="de-DE" sz="2800" dirty="0" smtClean="0"/>
              <a:t> </a:t>
            </a:r>
            <a:r>
              <a:rPr lang="de-DE" sz="2800" dirty="0" err="1" smtClean="0"/>
              <a:t>defined</a:t>
            </a:r>
            <a:r>
              <a:rPr lang="de-DE" sz="2800" dirty="0" smtClean="0"/>
              <a:t> </a:t>
            </a:r>
            <a:r>
              <a:rPr lang="de-DE" sz="2800" dirty="0" err="1" smtClean="0"/>
              <a:t>as</a:t>
            </a:r>
            <a:r>
              <a:rPr lang="de-DE" sz="2800" dirty="0" smtClean="0"/>
              <a:t> in Theorem 1.5.</a:t>
            </a:r>
          </a:p>
          <a:p>
            <a:endParaRPr lang="de-DE" sz="1600" dirty="0" smtClean="0"/>
          </a:p>
          <a:p>
            <a:pPr>
              <a:buFontTx/>
              <a:buNone/>
            </a:pPr>
            <a:r>
              <a:rPr lang="de-DE" sz="2800" dirty="0" smtClean="0">
                <a:solidFill>
                  <a:srgbClr val="FF0000"/>
                </a:solidFill>
              </a:rPr>
              <a:t>Problem:</a:t>
            </a:r>
            <a:r>
              <a:rPr lang="de-DE" sz="2800" dirty="0" smtClean="0"/>
              <a:t> How to design </a:t>
            </a:r>
            <a:r>
              <a:rPr lang="de-DE" sz="2800" dirty="0" smtClean="0">
                <a:solidFill>
                  <a:schemeClr val="hlink"/>
                </a:solidFill>
              </a:rPr>
              <a:t>“good“</a:t>
            </a:r>
            <a:r>
              <a:rPr lang="de-DE" sz="2800" dirty="0" smtClean="0"/>
              <a:t> potential function?</a:t>
            </a:r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Idea: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 </a:t>
            </a:r>
            <a:r>
              <a:rPr lang="de-DE" sz="2800" dirty="0" smtClean="0">
                <a:sym typeface="Symbol" pitchFamily="18" charset="2"/>
              </a:rPr>
              <a:t>compensates for cost of upcoming 	operations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206464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CD76-FEBC-4C20-B462-B771B8BA70E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49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59623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de-DE" sz="2800" kern="0" dirty="0">
                <a:solidFill>
                  <a:schemeClr val="hlink"/>
                </a:solidFill>
              </a:rPr>
              <a:t>w</a:t>
            </a:r>
            <a:r>
              <a:rPr lang="de-DE" sz="2800" kern="0" dirty="0" smtClean="0"/>
              <a:t>: </a:t>
            </a:r>
            <a:r>
              <a:rPr lang="de-DE" sz="2800" kern="0" dirty="0" err="1" smtClean="0"/>
              <a:t>current</a:t>
            </a:r>
            <a:r>
              <a:rPr lang="de-DE" sz="2800" kern="0" dirty="0" smtClean="0"/>
              <a:t> </a:t>
            </a:r>
            <a:r>
              <a:rPr lang="de-DE" sz="2800" kern="0" dirty="0" err="1" smtClean="0"/>
              <a:t>size</a:t>
            </a:r>
            <a:r>
              <a:rPr lang="de-DE" sz="2800" kern="0" dirty="0" smtClean="0"/>
              <a:t> </a:t>
            </a:r>
            <a:r>
              <a:rPr lang="de-DE" sz="2800" kern="0" dirty="0" err="1" smtClean="0"/>
              <a:t>of</a:t>
            </a:r>
            <a:r>
              <a:rPr lang="de-DE" sz="2800" kern="0" dirty="0" smtClean="0"/>
              <a:t> </a:t>
            </a:r>
            <a:r>
              <a:rPr lang="de-DE" sz="2800" kern="0" dirty="0" err="1" smtClean="0"/>
              <a:t>array</a:t>
            </a:r>
            <a:r>
              <a:rPr lang="de-DE" sz="2800" kern="0" dirty="0" smtClean="0"/>
              <a:t> 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de-DE" sz="2800" kern="0" dirty="0" smtClean="0"/>
          </a:p>
          <a:p>
            <a:pPr>
              <a:buFontTx/>
              <a:buNone/>
            </a:pPr>
            <a:endParaRPr lang="de-DE" sz="1600" kern="0" dirty="0" smtClean="0">
              <a:solidFill>
                <a:schemeClr val="accent6"/>
              </a:solidFill>
            </a:endParaRPr>
          </a:p>
          <a:p>
            <a:pPr>
              <a:buFontTx/>
              <a:buNone/>
            </a:pPr>
            <a:r>
              <a:rPr lang="de-DE" sz="2800" kern="0" dirty="0" smtClean="0">
                <a:solidFill>
                  <a:schemeClr val="accent6"/>
                </a:solidFill>
              </a:rPr>
              <a:t>Insert(x):</a:t>
            </a:r>
            <a:r>
              <a:rPr lang="de-DE" sz="2800" kern="0" dirty="0" smtClean="0"/>
              <a:t/>
            </a:r>
            <a:br>
              <a:rPr lang="de-DE" sz="2800" kern="0" dirty="0" smtClean="0"/>
            </a:br>
            <a:r>
              <a:rPr lang="de-DE" sz="2800" kern="0" dirty="0" err="1" smtClean="0"/>
              <a:t>if</a:t>
            </a:r>
            <a:r>
              <a:rPr lang="de-DE" sz="2800" kern="0" dirty="0" smtClean="0"/>
              <a:t> </a:t>
            </a:r>
            <a:r>
              <a:rPr lang="de-DE" sz="2800" kern="0" dirty="0" smtClean="0">
                <a:solidFill>
                  <a:schemeClr val="hlink"/>
                </a:solidFill>
              </a:rPr>
              <a:t>n=w</a:t>
            </a:r>
            <a:r>
              <a:rPr lang="de-DE" sz="2800" kern="0" dirty="0" smtClean="0"/>
              <a:t> </a:t>
            </a:r>
            <a:r>
              <a:rPr lang="de-DE" sz="2800" kern="0" dirty="0" err="1" smtClean="0"/>
              <a:t>then</a:t>
            </a:r>
            <a:r>
              <a:rPr lang="de-DE" sz="2800" kern="0" dirty="0" smtClean="0"/>
              <a:t/>
            </a:r>
            <a:br>
              <a:rPr lang="de-DE" sz="2800" kern="0" dirty="0" smtClean="0"/>
            </a:br>
            <a:r>
              <a:rPr lang="de-DE" sz="2800" kern="0" dirty="0" smtClean="0"/>
              <a:t>    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:=</a:t>
            </a:r>
            <a:r>
              <a:rPr lang="de-DE" sz="2800" kern="0" dirty="0" smtClean="0">
                <a:solidFill>
                  <a:srgbClr val="FF0000"/>
                </a:solidFill>
              </a:rPr>
              <a:t>reallocate</a:t>
            </a:r>
            <a:r>
              <a:rPr lang="de-DE" sz="2800" kern="0" dirty="0" smtClean="0"/>
              <a:t>(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800" kern="0" dirty="0" smtClean="0"/>
              <a:t>,</a:t>
            </a:r>
            <a:r>
              <a:rPr lang="de-DE" sz="2800" kern="0" dirty="0" smtClean="0">
                <a:solidFill>
                  <a:schemeClr val="hlink"/>
                </a:solidFill>
                <a:sym typeface="Symbol" pitchFamily="18" charset="2"/>
              </a:rPr>
              <a:t>2w</a:t>
            </a:r>
            <a:r>
              <a:rPr lang="de-DE" sz="2800" kern="0" dirty="0" smtClean="0"/>
              <a:t>)</a:t>
            </a:r>
            <a:br>
              <a:rPr lang="de-DE" sz="2800" kern="0" dirty="0" smtClean="0"/>
            </a:br>
            <a:r>
              <a:rPr lang="de-DE" sz="2800" kern="0" dirty="0" smtClean="0">
                <a:solidFill>
                  <a:schemeClr val="hlink"/>
                </a:solidFill>
              </a:rPr>
              <a:t>n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:=</a:t>
            </a:r>
            <a:r>
              <a:rPr lang="de-DE" sz="2800" kern="0" dirty="0" smtClean="0">
                <a:solidFill>
                  <a:schemeClr val="hlink"/>
                </a:solidFill>
              </a:rPr>
              <a:t>n+1</a:t>
            </a:r>
            <a:br>
              <a:rPr lang="de-DE" sz="2800" kern="0" dirty="0" smtClean="0">
                <a:solidFill>
                  <a:schemeClr val="hlink"/>
                </a:solidFill>
              </a:rPr>
            </a:br>
            <a:r>
              <a:rPr lang="de-DE" sz="2800" kern="0" dirty="0" smtClean="0">
                <a:solidFill>
                  <a:schemeClr val="hlink"/>
                </a:solidFill>
              </a:rPr>
              <a:t>A[n]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:=x</a:t>
            </a:r>
            <a:endParaRPr lang="de-DE" sz="2800" kern="0" dirty="0">
              <a:solidFill>
                <a:schemeClr val="hlink"/>
              </a:solidFill>
              <a:sym typeface="Symbol"/>
            </a:endParaRPr>
          </a:p>
          <a:p>
            <a:pPr>
              <a:buFontTx/>
              <a:buNone/>
            </a:pPr>
            <a:endParaRPr lang="de-DE" sz="1600" kern="0" dirty="0" smtClean="0">
              <a:solidFill>
                <a:schemeClr val="hlink"/>
              </a:solidFill>
              <a:sym typeface="Symbol"/>
            </a:endParaRPr>
          </a:p>
          <a:p>
            <a:pPr>
              <a:buFontTx/>
              <a:buNone/>
            </a:pPr>
            <a:r>
              <a:rPr lang="de-DE" sz="2800" kern="0" dirty="0" err="1">
                <a:solidFill>
                  <a:schemeClr val="accent2"/>
                </a:solidFill>
                <a:sym typeface="Symbol"/>
              </a:rPr>
              <a:t>r</a:t>
            </a:r>
            <a:r>
              <a:rPr lang="de-DE" sz="2800" kern="0" dirty="0" err="1" smtClean="0">
                <a:solidFill>
                  <a:schemeClr val="accent2"/>
                </a:solidFill>
                <a:sym typeface="Symbol"/>
              </a:rPr>
              <a:t>eallocate</a:t>
            </a:r>
            <a:r>
              <a:rPr lang="de-DE" sz="280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de-DE" sz="2800" kern="0" dirty="0" err="1" smtClean="0">
                <a:solidFill>
                  <a:schemeClr val="accent2"/>
                </a:solidFill>
                <a:sym typeface="Symbol"/>
              </a:rPr>
              <a:t>A,w</a:t>
            </a:r>
            <a:r>
              <a:rPr lang="de-DE" sz="2800" kern="0" dirty="0" smtClean="0">
                <a:solidFill>
                  <a:schemeClr val="accent2"/>
                </a:solidFill>
                <a:sym typeface="Symbol"/>
              </a:rPr>
              <a:t>): </a:t>
            </a:r>
            <a:r>
              <a:rPr lang="de-DE" sz="2800" kern="0" dirty="0" err="1" smtClean="0">
                <a:sym typeface="Symbol"/>
              </a:rPr>
              <a:t>allocate</a:t>
            </a:r>
            <a:r>
              <a:rPr lang="de-DE" sz="2800" kern="0" dirty="0" smtClean="0">
                <a:sym typeface="Symbol"/>
              </a:rPr>
              <a:t> </a:t>
            </a:r>
            <a:r>
              <a:rPr lang="de-DE" sz="2800" kern="0" dirty="0" err="1" smtClean="0">
                <a:sym typeface="Symbol"/>
              </a:rPr>
              <a:t>array</a:t>
            </a:r>
            <a:r>
              <a:rPr lang="de-DE" sz="2800" kern="0" dirty="0" smtClean="0">
                <a:sym typeface="Symbol"/>
              </a:rPr>
              <a:t> 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B </a:t>
            </a:r>
            <a:r>
              <a:rPr lang="de-DE" sz="2800" kern="0" dirty="0" err="1" smtClean="0">
                <a:sym typeface="Symbol"/>
              </a:rPr>
              <a:t>of</a:t>
            </a:r>
            <a:r>
              <a:rPr lang="de-DE" sz="2800" kern="0" dirty="0" smtClean="0">
                <a:sym typeface="Symbol"/>
              </a:rPr>
              <a:t> </a:t>
            </a:r>
            <a:r>
              <a:rPr lang="de-DE" sz="2800" kern="0" dirty="0" err="1" smtClean="0">
                <a:sym typeface="Symbol"/>
              </a:rPr>
              <a:t>size</a:t>
            </a:r>
            <a:r>
              <a:rPr lang="de-DE" sz="2800" kern="0" dirty="0" smtClean="0">
                <a:sym typeface="Symbol"/>
              </a:rPr>
              <a:t> 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w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, </a:t>
            </a:r>
            <a:r>
              <a:rPr lang="de-DE" sz="2800" kern="0" dirty="0" err="1" smtClean="0">
                <a:solidFill>
                  <a:schemeClr val="tx2"/>
                </a:solidFill>
                <a:sym typeface="Symbol"/>
              </a:rPr>
              <a:t>copy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e-DE" sz="2800" kern="0" dirty="0" err="1" smtClean="0">
                <a:solidFill>
                  <a:schemeClr val="tx2"/>
                </a:solidFill>
                <a:sym typeface="Symbol"/>
              </a:rPr>
              <a:t>contents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e-DE" sz="2800" kern="0" dirty="0" err="1" smtClean="0">
                <a:solidFill>
                  <a:schemeClr val="tx2"/>
                </a:solidFill>
                <a:sym typeface="Symbol"/>
              </a:rPr>
              <a:t>of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A </a:t>
            </a:r>
            <a:r>
              <a:rPr lang="de-DE" sz="2800" kern="0" dirty="0" err="1" smtClean="0">
                <a:solidFill>
                  <a:schemeClr val="tx2"/>
                </a:solidFill>
                <a:sym typeface="Symbol"/>
              </a:rPr>
              <a:t>to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 B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, </a:t>
            </a:r>
            <a:r>
              <a:rPr lang="de-DE" sz="2800" kern="0" dirty="0" err="1" smtClean="0">
                <a:solidFill>
                  <a:schemeClr val="tx2"/>
                </a:solidFill>
                <a:sym typeface="Symbol"/>
              </a:rPr>
              <a:t>and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e-DE" sz="2800" kern="0" dirty="0" err="1" smtClean="0">
                <a:solidFill>
                  <a:schemeClr val="tx2"/>
                </a:solidFill>
                <a:sym typeface="Symbol"/>
              </a:rPr>
              <a:t>return</a:t>
            </a:r>
            <a:r>
              <a:rPr lang="de-DE" sz="2800" kern="0" dirty="0" smtClean="0">
                <a:solidFill>
                  <a:schemeClr val="tx2"/>
                </a:solidFill>
                <a:sym typeface="Symbol"/>
              </a:rPr>
              <a:t> </a:t>
            </a:r>
            <a:r>
              <a:rPr lang="de-DE" sz="2800" kern="0" dirty="0" smtClean="0">
                <a:solidFill>
                  <a:schemeClr val="hlink"/>
                </a:solidFill>
                <a:sym typeface="Symbol"/>
              </a:rPr>
              <a:t>B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020917" y="2637284"/>
            <a:ext cx="1439863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381280" y="26372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7020917" y="26372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7740055" y="26372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8100417" y="26372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7381280" y="26372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740055" y="26372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100417" y="26372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516092" y="2637284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6805017" y="2780159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581055" y="3284984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941417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581055" y="32849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300192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6660555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941417" y="32849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6300192" y="32849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6660555" y="32849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076230" y="3284984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5365155" y="3427859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7020917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7379692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7740055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8100417" y="32849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5579467" y="3934271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5939830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579467" y="3934271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>
            <a:off x="6298605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6658967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5939830" y="3934271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6298605" y="3934271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9" name="Text Box 35"/>
          <p:cNvSpPr txBox="1">
            <a:spLocks noChangeArrowheads="1"/>
          </p:cNvSpPr>
          <p:nvPr/>
        </p:nvSpPr>
        <p:spPr bwMode="auto">
          <a:xfrm>
            <a:off x="7020917" y="3934271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5074642" y="3934271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5363567" y="4077146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7019330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7378105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7738467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8098830" y="39342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6660555" y="3934271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7" name="Text Box 43"/>
          <p:cNvSpPr txBox="1">
            <a:spLocks noChangeArrowheads="1"/>
          </p:cNvSpPr>
          <p:nvPr/>
        </p:nvSpPr>
        <p:spPr bwMode="auto">
          <a:xfrm>
            <a:off x="7163792" y="1989584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n=w=4:</a:t>
            </a:r>
          </a:p>
        </p:txBody>
      </p:sp>
    </p:spTree>
    <p:extLst>
      <p:ext uri="{BB962C8B-B14F-4D97-AF65-F5344CB8AC3E}">
        <p14:creationId xmlns:p14="http://schemas.microsoft.com/office/powerpoint/2010/main" val="224059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T.H. Corman, C.E.Leiserson, R.L. Rivest, C. Stein. </a:t>
            </a:r>
            <a:r>
              <a:rPr lang="de-DE" u="sng" dirty="0" smtClean="0"/>
              <a:t>Introduction to Algorithms</a:t>
            </a:r>
            <a:r>
              <a:rPr lang="de-DE" dirty="0" smtClean="0"/>
              <a:t>. MIT Press, 2002.</a:t>
            </a:r>
          </a:p>
          <a:p>
            <a:r>
              <a:rPr lang="de-DE" dirty="0" smtClean="0"/>
              <a:t> J. Kleinberg, E. Tardos. </a:t>
            </a:r>
            <a:r>
              <a:rPr lang="de-DE" u="sng" dirty="0" smtClean="0"/>
              <a:t>Algorithm Design</a:t>
            </a:r>
            <a:r>
              <a:rPr lang="de-DE" dirty="0" smtClean="0"/>
              <a:t>. Pearson, 2006.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A82EE-A658-4444-B34F-A626D1F471C8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217F-2F96-4DAC-84B6-497376D3ABE3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CD76-FEBC-4C20-B462-B771B8BA70E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50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57200" y="1498887"/>
            <a:ext cx="8229600" cy="495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de-DE" sz="2800" kern="0" dirty="0" smtClean="0"/>
              <a:t>Remove(i): </a:t>
            </a:r>
            <a:r>
              <a:rPr lang="de-DE" sz="2800" kern="0" dirty="0" err="1" smtClean="0"/>
              <a:t>remove</a:t>
            </a:r>
            <a:r>
              <a:rPr lang="de-DE" sz="2800" kern="0" dirty="0" smtClean="0"/>
              <a:t> i-</a:t>
            </a:r>
            <a:r>
              <a:rPr lang="de-DE" sz="2800" kern="0" dirty="0" err="1" smtClean="0"/>
              <a:t>th</a:t>
            </a:r>
            <a:r>
              <a:rPr lang="de-DE" sz="2800" kern="0" dirty="0" smtClean="0"/>
              <a:t> </a:t>
            </a:r>
            <a:r>
              <a:rPr lang="de-DE" sz="2800" kern="0" dirty="0" err="1" smtClean="0"/>
              <a:t>element</a:t>
            </a:r>
            <a:endParaRPr lang="de-DE" sz="2800" kern="0" dirty="0" smtClean="0"/>
          </a:p>
          <a:p>
            <a:pPr>
              <a:buFontTx/>
              <a:buNone/>
            </a:pPr>
            <a:endParaRPr lang="de-DE" sz="2000" kern="0" dirty="0" smtClean="0"/>
          </a:p>
          <a:p>
            <a:pPr>
              <a:buFontTx/>
              <a:buNone/>
            </a:pPr>
            <a:r>
              <a:rPr lang="de-DE" sz="2800" kern="0" dirty="0" smtClean="0">
                <a:solidFill>
                  <a:schemeClr val="accent6"/>
                </a:solidFill>
              </a:rPr>
              <a:t>Remove(i):</a:t>
            </a:r>
          </a:p>
          <a:p>
            <a:pPr>
              <a:buFontTx/>
              <a:buNone/>
            </a:pPr>
            <a:r>
              <a:rPr lang="de-DE" sz="2800" kern="0" dirty="0" smtClean="0"/>
              <a:t>   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A[i]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:=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A[n]</a:t>
            </a:r>
            <a:b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A[n]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:=</a:t>
            </a:r>
            <a:r>
              <a:rPr lang="de-DE" sz="2800" kern="0" dirty="0" err="1" smtClean="0">
                <a:solidFill>
                  <a:schemeClr val="accent1">
                    <a:lumMod val="50000"/>
                  </a:schemeClr>
                </a:solidFill>
              </a:rPr>
              <a:t>nil</a:t>
            </a:r>
            <a:endParaRPr lang="de-DE" sz="2800" kern="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Tx/>
              <a:buNone/>
            </a:pP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   n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:=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n-1</a:t>
            </a:r>
          </a:p>
          <a:p>
            <a:pPr>
              <a:buFontTx/>
              <a:buNone/>
            </a:pPr>
            <a:r>
              <a:rPr lang="de-DE" sz="2800" kern="0" dirty="0" smtClean="0"/>
              <a:t>    </a:t>
            </a:r>
            <a:r>
              <a:rPr lang="de-DE" sz="2800" kern="0" dirty="0" err="1" smtClean="0"/>
              <a:t>if</a:t>
            </a:r>
            <a:r>
              <a:rPr lang="de-DE" sz="2800" kern="0" dirty="0" smtClean="0"/>
              <a:t> </a:t>
            </a:r>
            <a:r>
              <a:rPr lang="de-DE" sz="2800" kern="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kern="0" dirty="0" err="1" smtClean="0">
                <a:solidFill>
                  <a:schemeClr val="accent1">
                    <a:lumMod val="50000"/>
                  </a:schemeClr>
                </a:solidFill>
                <a:latin typeface="Lucida Sans Unicode"/>
                <a:cs typeface="Lucida Sans Unicode"/>
              </a:rPr>
              <a:t>≤</a:t>
            </a:r>
            <a:r>
              <a:rPr lang="de-DE" sz="2800" kern="0" dirty="0" err="1" smtClean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/4 </a:t>
            </a:r>
            <a:r>
              <a:rPr lang="de-DE" sz="2800" kern="0" dirty="0" err="1" smtClean="0"/>
              <a:t>and</a:t>
            </a:r>
            <a:r>
              <a:rPr lang="de-DE" sz="2800" kern="0" dirty="0" smtClean="0"/>
              <a:t> 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n&gt;0</a:t>
            </a:r>
            <a:r>
              <a:rPr lang="de-DE" sz="2800" kern="0" dirty="0" smtClean="0"/>
              <a:t> </a:t>
            </a:r>
            <a:r>
              <a:rPr lang="de-DE" sz="2800" kern="0" dirty="0" err="1" smtClean="0"/>
              <a:t>then</a:t>
            </a:r>
            <a:endParaRPr lang="de-DE" sz="2800" kern="0" dirty="0" smtClean="0"/>
          </a:p>
          <a:p>
            <a:pPr>
              <a:buFontTx/>
              <a:buNone/>
            </a:pPr>
            <a:r>
              <a:rPr lang="de-DE" sz="2800" kern="0" dirty="0" smtClean="0"/>
              <a:t>        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  <a:sym typeface="Symbol"/>
              </a:rPr>
              <a:t>:=</a:t>
            </a:r>
            <a:r>
              <a:rPr lang="de-DE" sz="2800" kern="0" dirty="0" smtClean="0">
                <a:solidFill>
                  <a:srgbClr val="FF0000"/>
                </a:solidFill>
              </a:rPr>
              <a:t>reallocate</a:t>
            </a:r>
            <a:r>
              <a:rPr lang="de-DE" sz="2800" kern="0" dirty="0" smtClean="0"/>
              <a:t>(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de-DE" sz="2800" kern="0" dirty="0" smtClean="0"/>
              <a:t>,</a:t>
            </a:r>
            <a:r>
              <a:rPr lang="de-DE" sz="2800" kern="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de-DE" sz="2800" kern="0" dirty="0" smtClean="0">
                <a:solidFill>
                  <a:schemeClr val="accent1">
                    <a:lumMod val="50000"/>
                  </a:schemeClr>
                </a:solidFill>
              </a:rPr>
              <a:t>/2</a:t>
            </a:r>
            <a:r>
              <a:rPr lang="de-DE" sz="2800" kern="0" dirty="0" smtClean="0"/>
              <a:t>)</a:t>
            </a:r>
            <a:endParaRPr lang="de-DE" sz="2800" kern="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061316" y="2934217"/>
            <a:ext cx="5759450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421679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61316" y="29342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3780454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4140816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3421679" y="29342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3780454" y="29342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4501179" y="29342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556491" y="2934217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845416" y="3077092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4501179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4859954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5220316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5580679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943628" y="3707340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6303991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5943628" y="370734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6662766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7023128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6303991" y="370734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6662766" y="370734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5438803" y="370734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5727728" y="385021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7383491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7742266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8102628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8462991" y="370734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7024716" y="370734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5941041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6299816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6660179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7020541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7379316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Line 37"/>
          <p:cNvSpPr>
            <a:spLocks noChangeShapeType="1"/>
          </p:cNvSpPr>
          <p:nvPr/>
        </p:nvSpPr>
        <p:spPr bwMode="auto">
          <a:xfrm>
            <a:off x="7739679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8100041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8460404" y="29342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4140816" y="29342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7092950" y="2276475"/>
            <a:ext cx="169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n=5, w=16:</a:t>
            </a:r>
          </a:p>
        </p:txBody>
      </p:sp>
    </p:spTree>
    <p:extLst>
      <p:ext uri="{BB962C8B-B14F-4D97-AF65-F5344CB8AC3E}">
        <p14:creationId xmlns:p14="http://schemas.microsoft.com/office/powerpoint/2010/main" val="29493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3F528-5406-430B-BDC7-882CAAB50EC2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51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59310" y="1884543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619672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59310" y="18845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1978447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338810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619672" y="18845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978447" y="18845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338810" y="18845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754485" y="1884543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1043410" y="2027418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699172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3057947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3418310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778672" y="18845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259310" y="2532243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1619672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1259310" y="25322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1978447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2338810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1619672" y="25322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978447" y="25322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338810" y="25322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754485" y="2532243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043410" y="2675118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2699172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057947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418310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3778672" y="253224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1259310" y="3181530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1619672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259310" y="31815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1978447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2338810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1619672" y="31815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1978447" y="31815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2338810" y="31815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3" name="Text Box 39"/>
          <p:cNvSpPr txBox="1">
            <a:spLocks noChangeArrowheads="1"/>
          </p:cNvSpPr>
          <p:nvPr/>
        </p:nvSpPr>
        <p:spPr bwMode="auto">
          <a:xfrm>
            <a:off x="754485" y="318153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1043410" y="332440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2699172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3057947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3418310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3778672" y="31815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2699172" y="253224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2699172" y="31815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3059535" y="31815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52" name="Rectangle 48"/>
          <p:cNvSpPr>
            <a:spLocks noChangeArrowheads="1"/>
          </p:cNvSpPr>
          <p:nvPr/>
        </p:nvSpPr>
        <p:spPr bwMode="auto">
          <a:xfrm>
            <a:off x="1259310" y="3829230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1619672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1259310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1978447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2338810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1619672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1978447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59" name="Text Box 55"/>
          <p:cNvSpPr txBox="1">
            <a:spLocks noChangeArrowheads="1"/>
          </p:cNvSpPr>
          <p:nvPr/>
        </p:nvSpPr>
        <p:spPr bwMode="auto">
          <a:xfrm>
            <a:off x="2338810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60" name="Text Box 56"/>
          <p:cNvSpPr txBox="1">
            <a:spLocks noChangeArrowheads="1"/>
          </p:cNvSpPr>
          <p:nvPr/>
        </p:nvSpPr>
        <p:spPr bwMode="auto">
          <a:xfrm>
            <a:off x="754485" y="382923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61" name="Line 57"/>
          <p:cNvSpPr>
            <a:spLocks noChangeShapeType="1"/>
          </p:cNvSpPr>
          <p:nvPr/>
        </p:nvSpPr>
        <p:spPr bwMode="auto">
          <a:xfrm>
            <a:off x="1043410" y="397210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2" name="Line 58"/>
          <p:cNvSpPr>
            <a:spLocks noChangeShapeType="1"/>
          </p:cNvSpPr>
          <p:nvPr/>
        </p:nvSpPr>
        <p:spPr bwMode="auto">
          <a:xfrm>
            <a:off x="2699172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3" name="Line 59"/>
          <p:cNvSpPr>
            <a:spLocks noChangeShapeType="1"/>
          </p:cNvSpPr>
          <p:nvPr/>
        </p:nvSpPr>
        <p:spPr bwMode="auto">
          <a:xfrm>
            <a:off x="3057947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4" name="Line 60"/>
          <p:cNvSpPr>
            <a:spLocks noChangeShapeType="1"/>
          </p:cNvSpPr>
          <p:nvPr/>
        </p:nvSpPr>
        <p:spPr bwMode="auto">
          <a:xfrm>
            <a:off x="3418310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5" name="Line 61"/>
          <p:cNvSpPr>
            <a:spLocks noChangeShapeType="1"/>
          </p:cNvSpPr>
          <p:nvPr/>
        </p:nvSpPr>
        <p:spPr bwMode="auto">
          <a:xfrm>
            <a:off x="3778672" y="38292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66" name="Text Box 62"/>
          <p:cNvSpPr txBox="1">
            <a:spLocks noChangeArrowheads="1"/>
          </p:cNvSpPr>
          <p:nvPr/>
        </p:nvSpPr>
        <p:spPr bwMode="auto">
          <a:xfrm>
            <a:off x="2699172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67" name="Text Box 63"/>
          <p:cNvSpPr txBox="1">
            <a:spLocks noChangeArrowheads="1"/>
          </p:cNvSpPr>
          <p:nvPr/>
        </p:nvSpPr>
        <p:spPr bwMode="auto">
          <a:xfrm>
            <a:off x="3059535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68" name="Text Box 64"/>
          <p:cNvSpPr txBox="1">
            <a:spLocks noChangeArrowheads="1"/>
          </p:cNvSpPr>
          <p:nvPr/>
        </p:nvSpPr>
        <p:spPr bwMode="auto">
          <a:xfrm>
            <a:off x="3418310" y="38292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69" name="Rectangle 65"/>
          <p:cNvSpPr>
            <a:spLocks noChangeArrowheads="1"/>
          </p:cNvSpPr>
          <p:nvPr/>
        </p:nvSpPr>
        <p:spPr bwMode="auto">
          <a:xfrm>
            <a:off x="1259310" y="4476930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70" name="Line 66"/>
          <p:cNvSpPr>
            <a:spLocks noChangeShapeType="1"/>
          </p:cNvSpPr>
          <p:nvPr/>
        </p:nvSpPr>
        <p:spPr bwMode="auto">
          <a:xfrm>
            <a:off x="1619672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1" name="Text Box 67"/>
          <p:cNvSpPr txBox="1">
            <a:spLocks noChangeArrowheads="1"/>
          </p:cNvSpPr>
          <p:nvPr/>
        </p:nvSpPr>
        <p:spPr bwMode="auto">
          <a:xfrm>
            <a:off x="1259310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72" name="Line 68"/>
          <p:cNvSpPr>
            <a:spLocks noChangeShapeType="1"/>
          </p:cNvSpPr>
          <p:nvPr/>
        </p:nvSpPr>
        <p:spPr bwMode="auto">
          <a:xfrm>
            <a:off x="1978447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3" name="Line 69"/>
          <p:cNvSpPr>
            <a:spLocks noChangeShapeType="1"/>
          </p:cNvSpPr>
          <p:nvPr/>
        </p:nvSpPr>
        <p:spPr bwMode="auto">
          <a:xfrm>
            <a:off x="2338810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4" name="Text Box 70"/>
          <p:cNvSpPr txBox="1">
            <a:spLocks noChangeArrowheads="1"/>
          </p:cNvSpPr>
          <p:nvPr/>
        </p:nvSpPr>
        <p:spPr bwMode="auto">
          <a:xfrm>
            <a:off x="1619672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75" name="Text Box 71"/>
          <p:cNvSpPr txBox="1">
            <a:spLocks noChangeArrowheads="1"/>
          </p:cNvSpPr>
          <p:nvPr/>
        </p:nvSpPr>
        <p:spPr bwMode="auto">
          <a:xfrm>
            <a:off x="1978447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76" name="Text Box 72"/>
          <p:cNvSpPr txBox="1">
            <a:spLocks noChangeArrowheads="1"/>
          </p:cNvSpPr>
          <p:nvPr/>
        </p:nvSpPr>
        <p:spPr bwMode="auto">
          <a:xfrm>
            <a:off x="2338810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77" name="Text Box 73"/>
          <p:cNvSpPr txBox="1">
            <a:spLocks noChangeArrowheads="1"/>
          </p:cNvSpPr>
          <p:nvPr/>
        </p:nvSpPr>
        <p:spPr bwMode="auto">
          <a:xfrm>
            <a:off x="754485" y="447693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78" name="Line 74"/>
          <p:cNvSpPr>
            <a:spLocks noChangeShapeType="1"/>
          </p:cNvSpPr>
          <p:nvPr/>
        </p:nvSpPr>
        <p:spPr bwMode="auto">
          <a:xfrm>
            <a:off x="1043410" y="461980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79" name="Line 75"/>
          <p:cNvSpPr>
            <a:spLocks noChangeShapeType="1"/>
          </p:cNvSpPr>
          <p:nvPr/>
        </p:nvSpPr>
        <p:spPr bwMode="auto">
          <a:xfrm>
            <a:off x="2699172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0" name="Line 76"/>
          <p:cNvSpPr>
            <a:spLocks noChangeShapeType="1"/>
          </p:cNvSpPr>
          <p:nvPr/>
        </p:nvSpPr>
        <p:spPr bwMode="auto">
          <a:xfrm>
            <a:off x="3057947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1" name="Line 77"/>
          <p:cNvSpPr>
            <a:spLocks noChangeShapeType="1"/>
          </p:cNvSpPr>
          <p:nvPr/>
        </p:nvSpPr>
        <p:spPr bwMode="auto">
          <a:xfrm>
            <a:off x="3418310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2" name="Line 78"/>
          <p:cNvSpPr>
            <a:spLocks noChangeShapeType="1"/>
          </p:cNvSpPr>
          <p:nvPr/>
        </p:nvSpPr>
        <p:spPr bwMode="auto">
          <a:xfrm>
            <a:off x="3778672" y="44769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3" name="Text Box 79"/>
          <p:cNvSpPr txBox="1">
            <a:spLocks noChangeArrowheads="1"/>
          </p:cNvSpPr>
          <p:nvPr/>
        </p:nvSpPr>
        <p:spPr bwMode="auto">
          <a:xfrm>
            <a:off x="2699172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84" name="Text Box 80"/>
          <p:cNvSpPr txBox="1">
            <a:spLocks noChangeArrowheads="1"/>
          </p:cNvSpPr>
          <p:nvPr/>
        </p:nvSpPr>
        <p:spPr bwMode="auto">
          <a:xfrm>
            <a:off x="3059535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85" name="Text Box 81"/>
          <p:cNvSpPr txBox="1">
            <a:spLocks noChangeArrowheads="1"/>
          </p:cNvSpPr>
          <p:nvPr/>
        </p:nvSpPr>
        <p:spPr bwMode="auto">
          <a:xfrm>
            <a:off x="3418310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86" name="Text Box 82"/>
          <p:cNvSpPr txBox="1">
            <a:spLocks noChangeArrowheads="1"/>
          </p:cNvSpPr>
          <p:nvPr/>
        </p:nvSpPr>
        <p:spPr bwMode="auto">
          <a:xfrm>
            <a:off x="3778672" y="44769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87" name="Rectangle 83"/>
          <p:cNvSpPr>
            <a:spLocks noChangeArrowheads="1"/>
          </p:cNvSpPr>
          <p:nvPr/>
        </p:nvSpPr>
        <p:spPr bwMode="auto">
          <a:xfrm>
            <a:off x="1259310" y="5124630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8" name="Line 84"/>
          <p:cNvSpPr>
            <a:spLocks noChangeShapeType="1"/>
          </p:cNvSpPr>
          <p:nvPr/>
        </p:nvSpPr>
        <p:spPr bwMode="auto">
          <a:xfrm>
            <a:off x="1619672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89" name="Text Box 85"/>
          <p:cNvSpPr txBox="1">
            <a:spLocks noChangeArrowheads="1"/>
          </p:cNvSpPr>
          <p:nvPr/>
        </p:nvSpPr>
        <p:spPr bwMode="auto">
          <a:xfrm>
            <a:off x="1259310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90" name="Line 86"/>
          <p:cNvSpPr>
            <a:spLocks noChangeShapeType="1"/>
          </p:cNvSpPr>
          <p:nvPr/>
        </p:nvSpPr>
        <p:spPr bwMode="auto">
          <a:xfrm>
            <a:off x="1978447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1" name="Line 87"/>
          <p:cNvSpPr>
            <a:spLocks noChangeShapeType="1"/>
          </p:cNvSpPr>
          <p:nvPr/>
        </p:nvSpPr>
        <p:spPr bwMode="auto">
          <a:xfrm>
            <a:off x="2338810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2" name="Text Box 88"/>
          <p:cNvSpPr txBox="1">
            <a:spLocks noChangeArrowheads="1"/>
          </p:cNvSpPr>
          <p:nvPr/>
        </p:nvSpPr>
        <p:spPr bwMode="auto">
          <a:xfrm>
            <a:off x="1619672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93" name="Text Box 89"/>
          <p:cNvSpPr txBox="1">
            <a:spLocks noChangeArrowheads="1"/>
          </p:cNvSpPr>
          <p:nvPr/>
        </p:nvSpPr>
        <p:spPr bwMode="auto">
          <a:xfrm>
            <a:off x="1978447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94" name="Text Box 90"/>
          <p:cNvSpPr txBox="1">
            <a:spLocks noChangeArrowheads="1"/>
          </p:cNvSpPr>
          <p:nvPr/>
        </p:nvSpPr>
        <p:spPr bwMode="auto">
          <a:xfrm>
            <a:off x="2699172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95" name="Text Box 91"/>
          <p:cNvSpPr txBox="1">
            <a:spLocks noChangeArrowheads="1"/>
          </p:cNvSpPr>
          <p:nvPr/>
        </p:nvSpPr>
        <p:spPr bwMode="auto">
          <a:xfrm>
            <a:off x="754485" y="512463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96" name="Line 92"/>
          <p:cNvSpPr>
            <a:spLocks noChangeShapeType="1"/>
          </p:cNvSpPr>
          <p:nvPr/>
        </p:nvSpPr>
        <p:spPr bwMode="auto">
          <a:xfrm>
            <a:off x="1043410" y="526750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7" name="Line 93"/>
          <p:cNvSpPr>
            <a:spLocks noChangeShapeType="1"/>
          </p:cNvSpPr>
          <p:nvPr/>
        </p:nvSpPr>
        <p:spPr bwMode="auto">
          <a:xfrm>
            <a:off x="2699172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8" name="Line 94"/>
          <p:cNvSpPr>
            <a:spLocks noChangeShapeType="1"/>
          </p:cNvSpPr>
          <p:nvPr/>
        </p:nvSpPr>
        <p:spPr bwMode="auto">
          <a:xfrm>
            <a:off x="3057947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9" name="Line 95"/>
          <p:cNvSpPr>
            <a:spLocks noChangeShapeType="1"/>
          </p:cNvSpPr>
          <p:nvPr/>
        </p:nvSpPr>
        <p:spPr bwMode="auto">
          <a:xfrm>
            <a:off x="3418310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0" name="Line 96"/>
          <p:cNvSpPr>
            <a:spLocks noChangeShapeType="1"/>
          </p:cNvSpPr>
          <p:nvPr/>
        </p:nvSpPr>
        <p:spPr bwMode="auto">
          <a:xfrm>
            <a:off x="3778672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1" name="Line 97"/>
          <p:cNvSpPr>
            <a:spLocks noChangeShapeType="1"/>
          </p:cNvSpPr>
          <p:nvPr/>
        </p:nvSpPr>
        <p:spPr bwMode="auto">
          <a:xfrm>
            <a:off x="4139035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4497810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3" name="Line 99"/>
          <p:cNvSpPr>
            <a:spLocks noChangeShapeType="1"/>
          </p:cNvSpPr>
          <p:nvPr/>
        </p:nvSpPr>
        <p:spPr bwMode="auto">
          <a:xfrm>
            <a:off x="4858172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4" name="Line 100"/>
          <p:cNvSpPr>
            <a:spLocks noChangeShapeType="1"/>
          </p:cNvSpPr>
          <p:nvPr/>
        </p:nvSpPr>
        <p:spPr bwMode="auto">
          <a:xfrm>
            <a:off x="5218535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5" name="Line 101"/>
          <p:cNvSpPr>
            <a:spLocks noChangeShapeType="1"/>
          </p:cNvSpPr>
          <p:nvPr/>
        </p:nvSpPr>
        <p:spPr bwMode="auto">
          <a:xfrm>
            <a:off x="5577310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6" name="Line 102"/>
          <p:cNvSpPr>
            <a:spLocks noChangeShapeType="1"/>
          </p:cNvSpPr>
          <p:nvPr/>
        </p:nvSpPr>
        <p:spPr bwMode="auto">
          <a:xfrm>
            <a:off x="5937672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7" name="Line 103"/>
          <p:cNvSpPr>
            <a:spLocks noChangeShapeType="1"/>
          </p:cNvSpPr>
          <p:nvPr/>
        </p:nvSpPr>
        <p:spPr bwMode="auto">
          <a:xfrm>
            <a:off x="6298035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8" name="Line 104"/>
          <p:cNvSpPr>
            <a:spLocks noChangeShapeType="1"/>
          </p:cNvSpPr>
          <p:nvPr/>
        </p:nvSpPr>
        <p:spPr bwMode="auto">
          <a:xfrm>
            <a:off x="6658397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9" name="Text Box 105"/>
          <p:cNvSpPr txBox="1">
            <a:spLocks noChangeArrowheads="1"/>
          </p:cNvSpPr>
          <p:nvPr/>
        </p:nvSpPr>
        <p:spPr bwMode="auto">
          <a:xfrm>
            <a:off x="2338810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10" name="Line 106"/>
          <p:cNvSpPr>
            <a:spLocks noChangeShapeType="1"/>
          </p:cNvSpPr>
          <p:nvPr/>
        </p:nvSpPr>
        <p:spPr bwMode="auto">
          <a:xfrm>
            <a:off x="3057947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1" name="Line 107"/>
          <p:cNvSpPr>
            <a:spLocks noChangeShapeType="1"/>
          </p:cNvSpPr>
          <p:nvPr/>
        </p:nvSpPr>
        <p:spPr bwMode="auto">
          <a:xfrm>
            <a:off x="3418310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" name="Line 108"/>
          <p:cNvSpPr>
            <a:spLocks noChangeShapeType="1"/>
          </p:cNvSpPr>
          <p:nvPr/>
        </p:nvSpPr>
        <p:spPr bwMode="auto">
          <a:xfrm>
            <a:off x="3778672" y="51246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" name="Text Box 109"/>
          <p:cNvSpPr txBox="1">
            <a:spLocks noChangeArrowheads="1"/>
          </p:cNvSpPr>
          <p:nvPr/>
        </p:nvSpPr>
        <p:spPr bwMode="auto">
          <a:xfrm>
            <a:off x="3059535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114" name="Text Box 110"/>
          <p:cNvSpPr txBox="1">
            <a:spLocks noChangeArrowheads="1"/>
          </p:cNvSpPr>
          <p:nvPr/>
        </p:nvSpPr>
        <p:spPr bwMode="auto">
          <a:xfrm>
            <a:off x="3418310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115" name="Text Box 111"/>
          <p:cNvSpPr txBox="1">
            <a:spLocks noChangeArrowheads="1"/>
          </p:cNvSpPr>
          <p:nvPr/>
        </p:nvSpPr>
        <p:spPr bwMode="auto">
          <a:xfrm>
            <a:off x="3778672" y="51246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116" name="Text Box 112"/>
          <p:cNvSpPr txBox="1">
            <a:spLocks noChangeArrowheads="1"/>
          </p:cNvSpPr>
          <p:nvPr/>
        </p:nvSpPr>
        <p:spPr bwMode="auto">
          <a:xfrm>
            <a:off x="6659985" y="1740080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s)=0</a:t>
            </a:r>
          </a:p>
        </p:txBody>
      </p:sp>
      <p:sp>
        <p:nvSpPr>
          <p:cNvPr id="117" name="Text Box 113"/>
          <p:cNvSpPr txBox="1">
            <a:spLocks noChangeArrowheads="1"/>
          </p:cNvSpPr>
          <p:nvPr/>
        </p:nvSpPr>
        <p:spPr bwMode="auto">
          <a:xfrm>
            <a:off x="6659985" y="2389368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s)=2</a:t>
            </a:r>
          </a:p>
        </p:txBody>
      </p:sp>
      <p:sp>
        <p:nvSpPr>
          <p:cNvPr id="118" name="Text Box 114"/>
          <p:cNvSpPr txBox="1">
            <a:spLocks noChangeArrowheads="1"/>
          </p:cNvSpPr>
          <p:nvPr/>
        </p:nvSpPr>
        <p:spPr bwMode="auto">
          <a:xfrm>
            <a:off x="6659985" y="3108505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s)=4</a:t>
            </a:r>
          </a:p>
        </p:txBody>
      </p:sp>
      <p:sp>
        <p:nvSpPr>
          <p:cNvPr id="119" name="Text Box 115"/>
          <p:cNvSpPr txBox="1">
            <a:spLocks noChangeArrowheads="1"/>
          </p:cNvSpPr>
          <p:nvPr/>
        </p:nvSpPr>
        <p:spPr bwMode="auto">
          <a:xfrm>
            <a:off x="6659985" y="3756205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s)=6</a:t>
            </a:r>
          </a:p>
        </p:txBody>
      </p:sp>
      <p:sp>
        <p:nvSpPr>
          <p:cNvPr id="120" name="Text Box 116"/>
          <p:cNvSpPr txBox="1">
            <a:spLocks noChangeArrowheads="1"/>
          </p:cNvSpPr>
          <p:nvPr/>
        </p:nvSpPr>
        <p:spPr bwMode="auto">
          <a:xfrm>
            <a:off x="6659985" y="4405493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s)=8</a:t>
            </a:r>
          </a:p>
        </p:txBody>
      </p:sp>
      <p:sp>
        <p:nvSpPr>
          <p:cNvPr id="121" name="Text Box 117"/>
          <p:cNvSpPr txBox="1">
            <a:spLocks noChangeArrowheads="1"/>
          </p:cNvSpPr>
          <p:nvPr/>
        </p:nvSpPr>
        <p:spPr bwMode="auto">
          <a:xfrm>
            <a:off x="7379122" y="5053193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s)=0</a:t>
            </a:r>
          </a:p>
        </p:txBody>
      </p:sp>
      <p:sp>
        <p:nvSpPr>
          <p:cNvPr id="122" name="Text Box 118"/>
          <p:cNvSpPr txBox="1">
            <a:spLocks noChangeArrowheads="1"/>
          </p:cNvSpPr>
          <p:nvPr/>
        </p:nvSpPr>
        <p:spPr bwMode="auto">
          <a:xfrm>
            <a:off x="4357737" y="1740080"/>
            <a:ext cx="15215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</a:rPr>
              <a:t>reallocate</a:t>
            </a:r>
          </a:p>
          <a:p>
            <a:pPr algn="ctr"/>
            <a:r>
              <a:rPr lang="de-DE" sz="2400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Insert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123" name="Rectangle 119"/>
          <p:cNvSpPr>
            <a:spLocks noChangeArrowheads="1"/>
          </p:cNvSpPr>
          <p:nvPr/>
        </p:nvSpPr>
        <p:spPr bwMode="auto">
          <a:xfrm>
            <a:off x="1259310" y="5772330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24" name="Line 120"/>
          <p:cNvSpPr>
            <a:spLocks noChangeShapeType="1"/>
          </p:cNvSpPr>
          <p:nvPr/>
        </p:nvSpPr>
        <p:spPr bwMode="auto">
          <a:xfrm>
            <a:off x="1619672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5" name="Text Box 121"/>
          <p:cNvSpPr txBox="1">
            <a:spLocks noChangeArrowheads="1"/>
          </p:cNvSpPr>
          <p:nvPr/>
        </p:nvSpPr>
        <p:spPr bwMode="auto">
          <a:xfrm>
            <a:off x="1259310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26" name="Line 122"/>
          <p:cNvSpPr>
            <a:spLocks noChangeShapeType="1"/>
          </p:cNvSpPr>
          <p:nvPr/>
        </p:nvSpPr>
        <p:spPr bwMode="auto">
          <a:xfrm>
            <a:off x="1978447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7" name="Line 123"/>
          <p:cNvSpPr>
            <a:spLocks noChangeShapeType="1"/>
          </p:cNvSpPr>
          <p:nvPr/>
        </p:nvSpPr>
        <p:spPr bwMode="auto">
          <a:xfrm>
            <a:off x="2338810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8" name="Text Box 124"/>
          <p:cNvSpPr txBox="1">
            <a:spLocks noChangeArrowheads="1"/>
          </p:cNvSpPr>
          <p:nvPr/>
        </p:nvSpPr>
        <p:spPr bwMode="auto">
          <a:xfrm>
            <a:off x="1619672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29" name="Text Box 125"/>
          <p:cNvSpPr txBox="1">
            <a:spLocks noChangeArrowheads="1"/>
          </p:cNvSpPr>
          <p:nvPr/>
        </p:nvSpPr>
        <p:spPr bwMode="auto">
          <a:xfrm>
            <a:off x="1978447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30" name="Text Box 126"/>
          <p:cNvSpPr txBox="1">
            <a:spLocks noChangeArrowheads="1"/>
          </p:cNvSpPr>
          <p:nvPr/>
        </p:nvSpPr>
        <p:spPr bwMode="auto">
          <a:xfrm>
            <a:off x="2699172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131" name="Text Box 127"/>
          <p:cNvSpPr txBox="1">
            <a:spLocks noChangeArrowheads="1"/>
          </p:cNvSpPr>
          <p:nvPr/>
        </p:nvSpPr>
        <p:spPr bwMode="auto">
          <a:xfrm>
            <a:off x="754485" y="577233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32" name="Line 128"/>
          <p:cNvSpPr>
            <a:spLocks noChangeShapeType="1"/>
          </p:cNvSpPr>
          <p:nvPr/>
        </p:nvSpPr>
        <p:spPr bwMode="auto">
          <a:xfrm>
            <a:off x="1043410" y="591520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" name="Line 129"/>
          <p:cNvSpPr>
            <a:spLocks noChangeShapeType="1"/>
          </p:cNvSpPr>
          <p:nvPr/>
        </p:nvSpPr>
        <p:spPr bwMode="auto">
          <a:xfrm>
            <a:off x="2699172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4" name="Line 130"/>
          <p:cNvSpPr>
            <a:spLocks noChangeShapeType="1"/>
          </p:cNvSpPr>
          <p:nvPr/>
        </p:nvSpPr>
        <p:spPr bwMode="auto">
          <a:xfrm>
            <a:off x="3057947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5" name="Line 131"/>
          <p:cNvSpPr>
            <a:spLocks noChangeShapeType="1"/>
          </p:cNvSpPr>
          <p:nvPr/>
        </p:nvSpPr>
        <p:spPr bwMode="auto">
          <a:xfrm>
            <a:off x="3418310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6" name="Line 132"/>
          <p:cNvSpPr>
            <a:spLocks noChangeShapeType="1"/>
          </p:cNvSpPr>
          <p:nvPr/>
        </p:nvSpPr>
        <p:spPr bwMode="auto">
          <a:xfrm>
            <a:off x="3778672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7" name="Line 133"/>
          <p:cNvSpPr>
            <a:spLocks noChangeShapeType="1"/>
          </p:cNvSpPr>
          <p:nvPr/>
        </p:nvSpPr>
        <p:spPr bwMode="auto">
          <a:xfrm>
            <a:off x="4139035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8" name="Line 134"/>
          <p:cNvSpPr>
            <a:spLocks noChangeShapeType="1"/>
          </p:cNvSpPr>
          <p:nvPr/>
        </p:nvSpPr>
        <p:spPr bwMode="auto">
          <a:xfrm>
            <a:off x="4497810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" name="Line 135"/>
          <p:cNvSpPr>
            <a:spLocks noChangeShapeType="1"/>
          </p:cNvSpPr>
          <p:nvPr/>
        </p:nvSpPr>
        <p:spPr bwMode="auto">
          <a:xfrm>
            <a:off x="4858172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0" name="Line 136"/>
          <p:cNvSpPr>
            <a:spLocks noChangeShapeType="1"/>
          </p:cNvSpPr>
          <p:nvPr/>
        </p:nvSpPr>
        <p:spPr bwMode="auto">
          <a:xfrm>
            <a:off x="5218535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1" name="Line 137"/>
          <p:cNvSpPr>
            <a:spLocks noChangeShapeType="1"/>
          </p:cNvSpPr>
          <p:nvPr/>
        </p:nvSpPr>
        <p:spPr bwMode="auto">
          <a:xfrm>
            <a:off x="5577310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2" name="Line 138"/>
          <p:cNvSpPr>
            <a:spLocks noChangeShapeType="1"/>
          </p:cNvSpPr>
          <p:nvPr/>
        </p:nvSpPr>
        <p:spPr bwMode="auto">
          <a:xfrm>
            <a:off x="5937672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3" name="Line 139"/>
          <p:cNvSpPr>
            <a:spLocks noChangeShapeType="1"/>
          </p:cNvSpPr>
          <p:nvPr/>
        </p:nvSpPr>
        <p:spPr bwMode="auto">
          <a:xfrm>
            <a:off x="6298035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4" name="Line 140"/>
          <p:cNvSpPr>
            <a:spLocks noChangeShapeType="1"/>
          </p:cNvSpPr>
          <p:nvPr/>
        </p:nvSpPr>
        <p:spPr bwMode="auto">
          <a:xfrm>
            <a:off x="6658397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" name="Text Box 141"/>
          <p:cNvSpPr txBox="1">
            <a:spLocks noChangeArrowheads="1"/>
          </p:cNvSpPr>
          <p:nvPr/>
        </p:nvSpPr>
        <p:spPr bwMode="auto">
          <a:xfrm>
            <a:off x="2338810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46" name="Line 142"/>
          <p:cNvSpPr>
            <a:spLocks noChangeShapeType="1"/>
          </p:cNvSpPr>
          <p:nvPr/>
        </p:nvSpPr>
        <p:spPr bwMode="auto">
          <a:xfrm>
            <a:off x="3057947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" name="Line 143"/>
          <p:cNvSpPr>
            <a:spLocks noChangeShapeType="1"/>
          </p:cNvSpPr>
          <p:nvPr/>
        </p:nvSpPr>
        <p:spPr bwMode="auto">
          <a:xfrm>
            <a:off x="3418310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8" name="Line 144"/>
          <p:cNvSpPr>
            <a:spLocks noChangeShapeType="1"/>
          </p:cNvSpPr>
          <p:nvPr/>
        </p:nvSpPr>
        <p:spPr bwMode="auto">
          <a:xfrm>
            <a:off x="3778672" y="577233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9" name="Text Box 145"/>
          <p:cNvSpPr txBox="1">
            <a:spLocks noChangeArrowheads="1"/>
          </p:cNvSpPr>
          <p:nvPr/>
        </p:nvSpPr>
        <p:spPr bwMode="auto">
          <a:xfrm>
            <a:off x="3059535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150" name="Text Box 146"/>
          <p:cNvSpPr txBox="1">
            <a:spLocks noChangeArrowheads="1"/>
          </p:cNvSpPr>
          <p:nvPr/>
        </p:nvSpPr>
        <p:spPr bwMode="auto">
          <a:xfrm>
            <a:off x="3418310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151" name="Text Box 147"/>
          <p:cNvSpPr txBox="1">
            <a:spLocks noChangeArrowheads="1"/>
          </p:cNvSpPr>
          <p:nvPr/>
        </p:nvSpPr>
        <p:spPr bwMode="auto">
          <a:xfrm>
            <a:off x="3778672" y="577233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152" name="Text Box 148"/>
          <p:cNvSpPr txBox="1">
            <a:spLocks noChangeArrowheads="1"/>
          </p:cNvSpPr>
          <p:nvPr/>
        </p:nvSpPr>
        <p:spPr bwMode="auto">
          <a:xfrm>
            <a:off x="4139035" y="577233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153" name="Text Box 149"/>
          <p:cNvSpPr txBox="1">
            <a:spLocks noChangeArrowheads="1"/>
          </p:cNvSpPr>
          <p:nvPr/>
        </p:nvSpPr>
        <p:spPr bwMode="auto">
          <a:xfrm>
            <a:off x="7379122" y="5700893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s)=2</a:t>
            </a:r>
          </a:p>
        </p:txBody>
      </p:sp>
      <p:sp>
        <p:nvSpPr>
          <p:cNvPr id="154" name="Text Box 150"/>
          <p:cNvSpPr txBox="1">
            <a:spLocks noChangeArrowheads="1"/>
          </p:cNvSpPr>
          <p:nvPr/>
        </p:nvSpPr>
        <p:spPr bwMode="auto">
          <a:xfrm>
            <a:off x="4970533" y="5051623"/>
            <a:ext cx="15215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>
                <a:solidFill>
                  <a:srgbClr val="FF0000"/>
                </a:solidFill>
              </a:rPr>
              <a:t>reallocate</a:t>
            </a:r>
          </a:p>
          <a:p>
            <a:pPr algn="ctr"/>
            <a:r>
              <a:rPr lang="de-DE" sz="2400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Insert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165" name="Rectangle 3"/>
          <p:cNvSpPr>
            <a:spLocks noChangeArrowheads="1"/>
          </p:cNvSpPr>
          <p:nvPr/>
        </p:nvSpPr>
        <p:spPr bwMode="auto">
          <a:xfrm>
            <a:off x="1259311" y="1281393"/>
            <a:ext cx="1435688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66" name="Line 4"/>
          <p:cNvSpPr>
            <a:spLocks noChangeShapeType="1"/>
          </p:cNvSpPr>
          <p:nvPr/>
        </p:nvSpPr>
        <p:spPr bwMode="auto">
          <a:xfrm>
            <a:off x="1619672" y="128139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7" name="Text Box 5"/>
          <p:cNvSpPr txBox="1">
            <a:spLocks noChangeArrowheads="1"/>
          </p:cNvSpPr>
          <p:nvPr/>
        </p:nvSpPr>
        <p:spPr bwMode="auto">
          <a:xfrm>
            <a:off x="1259310" y="128139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68" name="Line 6"/>
          <p:cNvSpPr>
            <a:spLocks noChangeShapeType="1"/>
          </p:cNvSpPr>
          <p:nvPr/>
        </p:nvSpPr>
        <p:spPr bwMode="auto">
          <a:xfrm>
            <a:off x="1978447" y="128139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9" name="Line 7"/>
          <p:cNvSpPr>
            <a:spLocks noChangeShapeType="1"/>
          </p:cNvSpPr>
          <p:nvPr/>
        </p:nvSpPr>
        <p:spPr bwMode="auto">
          <a:xfrm>
            <a:off x="2338810" y="128139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0" name="Text Box 8"/>
          <p:cNvSpPr txBox="1">
            <a:spLocks noChangeArrowheads="1"/>
          </p:cNvSpPr>
          <p:nvPr/>
        </p:nvSpPr>
        <p:spPr bwMode="auto">
          <a:xfrm>
            <a:off x="1619672" y="128139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71" name="Text Box 9"/>
          <p:cNvSpPr txBox="1">
            <a:spLocks noChangeArrowheads="1"/>
          </p:cNvSpPr>
          <p:nvPr/>
        </p:nvSpPr>
        <p:spPr bwMode="auto">
          <a:xfrm>
            <a:off x="1978447" y="128139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72" name="Text Box 10"/>
          <p:cNvSpPr txBox="1">
            <a:spLocks noChangeArrowheads="1"/>
          </p:cNvSpPr>
          <p:nvPr/>
        </p:nvSpPr>
        <p:spPr bwMode="auto">
          <a:xfrm>
            <a:off x="2338810" y="1281393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73" name="Text Box 11"/>
          <p:cNvSpPr txBox="1">
            <a:spLocks noChangeArrowheads="1"/>
          </p:cNvSpPr>
          <p:nvPr/>
        </p:nvSpPr>
        <p:spPr bwMode="auto">
          <a:xfrm>
            <a:off x="754485" y="1281393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74" name="Line 12"/>
          <p:cNvSpPr>
            <a:spLocks noChangeShapeType="1"/>
          </p:cNvSpPr>
          <p:nvPr/>
        </p:nvSpPr>
        <p:spPr bwMode="auto">
          <a:xfrm>
            <a:off x="1043410" y="1424268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9" name="Text Box 118"/>
          <p:cNvSpPr txBox="1">
            <a:spLocks noChangeArrowheads="1"/>
          </p:cNvSpPr>
          <p:nvPr/>
        </p:nvSpPr>
        <p:spPr bwMode="auto">
          <a:xfrm>
            <a:off x="4655168" y="3121944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Insert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180" name="Text Box 118"/>
          <p:cNvSpPr txBox="1">
            <a:spLocks noChangeArrowheads="1"/>
          </p:cNvSpPr>
          <p:nvPr/>
        </p:nvSpPr>
        <p:spPr bwMode="auto">
          <a:xfrm>
            <a:off x="4675895" y="3777785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Insert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181" name="Text Box 118"/>
          <p:cNvSpPr txBox="1">
            <a:spLocks noChangeArrowheads="1"/>
          </p:cNvSpPr>
          <p:nvPr/>
        </p:nvSpPr>
        <p:spPr bwMode="auto">
          <a:xfrm>
            <a:off x="4675895" y="4374040"/>
            <a:ext cx="9541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Insert</a:t>
            </a:r>
            <a:endParaRPr lang="de-DE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11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52C7A-D174-4F9D-9922-E1E0D2E530FB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52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03648" y="1484784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764010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03648" y="14847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122785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483148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64010" y="14847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122785" y="14847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483148" y="14847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898823" y="1484784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>
            <a:off x="1187748" y="1627659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2843510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>
            <a:off x="3202285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3562648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923010" y="14847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6804323" y="1340321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s)=0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403648" y="2132484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1764010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1403648" y="21324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2122785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2483148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1764010" y="21324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2122785" y="21324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9" name="Text Box 25"/>
          <p:cNvSpPr txBox="1">
            <a:spLocks noChangeArrowheads="1"/>
          </p:cNvSpPr>
          <p:nvPr/>
        </p:nvSpPr>
        <p:spPr bwMode="auto">
          <a:xfrm>
            <a:off x="898823" y="2132484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1187748" y="2275359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Line 27"/>
          <p:cNvSpPr>
            <a:spLocks noChangeShapeType="1"/>
          </p:cNvSpPr>
          <p:nvPr/>
        </p:nvSpPr>
        <p:spPr bwMode="auto">
          <a:xfrm>
            <a:off x="2843510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202285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3562648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>
            <a:off x="3923010" y="21324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6804323" y="1988021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s)=2</a:t>
            </a:r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1403648" y="2780184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1764010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1403648" y="27801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2122785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Line 36"/>
          <p:cNvSpPr>
            <a:spLocks noChangeShapeType="1"/>
          </p:cNvSpPr>
          <p:nvPr/>
        </p:nvSpPr>
        <p:spPr bwMode="auto">
          <a:xfrm>
            <a:off x="2483148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1764010" y="2780184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898823" y="2780184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1187748" y="2923059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2843510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3202285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3562648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" name="Line 43"/>
          <p:cNvSpPr>
            <a:spLocks noChangeShapeType="1"/>
          </p:cNvSpPr>
          <p:nvPr/>
        </p:nvSpPr>
        <p:spPr bwMode="auto">
          <a:xfrm>
            <a:off x="3923010" y="278018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8" name="Text Box 44"/>
          <p:cNvSpPr txBox="1">
            <a:spLocks noChangeArrowheads="1"/>
          </p:cNvSpPr>
          <p:nvPr/>
        </p:nvSpPr>
        <p:spPr bwMode="auto">
          <a:xfrm>
            <a:off x="6804323" y="2635721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s)=4</a:t>
            </a:r>
          </a:p>
        </p:txBody>
      </p:sp>
      <p:sp>
        <p:nvSpPr>
          <p:cNvPr id="49" name="Rectangle 45"/>
          <p:cNvSpPr>
            <a:spLocks noChangeArrowheads="1"/>
          </p:cNvSpPr>
          <p:nvPr/>
        </p:nvSpPr>
        <p:spPr bwMode="auto">
          <a:xfrm>
            <a:off x="1403648" y="3500909"/>
            <a:ext cx="1439862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1764010" y="350090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1403648" y="3500909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52" name="Line 48"/>
          <p:cNvSpPr>
            <a:spLocks noChangeShapeType="1"/>
          </p:cNvSpPr>
          <p:nvPr/>
        </p:nvSpPr>
        <p:spPr bwMode="auto">
          <a:xfrm>
            <a:off x="2122785" y="350090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3" name="Line 49"/>
          <p:cNvSpPr>
            <a:spLocks noChangeShapeType="1"/>
          </p:cNvSpPr>
          <p:nvPr/>
        </p:nvSpPr>
        <p:spPr bwMode="auto">
          <a:xfrm>
            <a:off x="2483148" y="350090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4" name="Text Box 50"/>
          <p:cNvSpPr txBox="1">
            <a:spLocks noChangeArrowheads="1"/>
          </p:cNvSpPr>
          <p:nvPr/>
        </p:nvSpPr>
        <p:spPr bwMode="auto">
          <a:xfrm>
            <a:off x="1764010" y="3500909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55" name="Text Box 51"/>
          <p:cNvSpPr txBox="1">
            <a:spLocks noChangeArrowheads="1"/>
          </p:cNvSpPr>
          <p:nvPr/>
        </p:nvSpPr>
        <p:spPr bwMode="auto">
          <a:xfrm>
            <a:off x="898823" y="3500909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56" name="Line 52"/>
          <p:cNvSpPr>
            <a:spLocks noChangeShapeType="1"/>
          </p:cNvSpPr>
          <p:nvPr/>
        </p:nvSpPr>
        <p:spPr bwMode="auto">
          <a:xfrm>
            <a:off x="1187748" y="3643784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4502076" y="2708746"/>
            <a:ext cx="15215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Remove</a:t>
            </a:r>
            <a:endParaRPr lang="de-DE" sz="3200" dirty="0">
              <a:solidFill>
                <a:srgbClr val="FF0000"/>
              </a:solidFill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</a:rPr>
              <a:t>+</a:t>
            </a:r>
          </a:p>
          <a:p>
            <a:pPr algn="ctr"/>
            <a:r>
              <a:rPr lang="de-DE" sz="2400" dirty="0">
                <a:solidFill>
                  <a:srgbClr val="FF0000"/>
                </a:solidFill>
              </a:rPr>
              <a:t>reallocate</a:t>
            </a:r>
          </a:p>
        </p:txBody>
      </p:sp>
      <p:sp>
        <p:nvSpPr>
          <p:cNvPr id="58" name="Text Box 54"/>
          <p:cNvSpPr txBox="1">
            <a:spLocks noChangeArrowheads="1"/>
          </p:cNvSpPr>
          <p:nvPr/>
        </p:nvSpPr>
        <p:spPr bwMode="auto">
          <a:xfrm>
            <a:off x="6804323" y="3429471"/>
            <a:ext cx="1046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s)=0</a:t>
            </a: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4572000" y="2081038"/>
            <a:ext cx="133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e-DE" sz="2400" dirty="0" smtClean="0">
                <a:solidFill>
                  <a:srgbClr val="FF0000"/>
                </a:solidFill>
              </a:rPr>
              <a:t>Remove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1069181" y="4242323"/>
            <a:ext cx="70056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800" dirty="0" smtClean="0"/>
              <a:t>General </a:t>
            </a:r>
            <a:r>
              <a:rPr lang="de-DE" sz="2800" dirty="0" err="1" smtClean="0"/>
              <a:t>formula</a:t>
            </a:r>
            <a:r>
              <a:rPr lang="de-DE" sz="2800" dirty="0" smtClean="0"/>
              <a:t> </a:t>
            </a:r>
            <a:r>
              <a:rPr lang="de-DE" sz="2800" dirty="0" err="1" smtClean="0"/>
              <a:t>for</a:t>
            </a:r>
            <a:r>
              <a:rPr lang="de-DE" sz="2800" dirty="0" smtClean="0"/>
              <a:t> 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</a:rPr>
              <a:t>(s): 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w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</a:t>
            </a:r>
            <a:r>
              <a:rPr lang="de-DE" sz="2800" dirty="0" err="1" smtClean="0"/>
              <a:t>size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A</a:t>
            </a:r>
            <a:r>
              <a:rPr lang="de-DE" sz="2800" dirty="0" smtClean="0"/>
              <a:t>,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r>
              <a:rPr lang="de-DE" sz="2800" dirty="0">
                <a:solidFill>
                  <a:schemeClr val="hlink"/>
                </a:solidFill>
              </a:rPr>
              <a:t>n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 </a:t>
            </a:r>
            <a:r>
              <a:rPr lang="de-DE" sz="2800" dirty="0" err="1" smtClean="0"/>
              <a:t>number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entries</a:t>
            </a:r>
            <a:r>
              <a:rPr lang="de-DE" sz="2800" dirty="0" smtClean="0"/>
              <a:t>)</a:t>
            </a:r>
            <a:endParaRPr lang="de-DE" sz="2800" dirty="0"/>
          </a:p>
          <a:p>
            <a:endParaRPr lang="de-DE" sz="1400" dirty="0"/>
          </a:p>
          <a:p>
            <a:pPr algn="ctr"/>
            <a:r>
              <a:rPr lang="de-DE" sz="28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800" dirty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800" dirty="0">
                <a:solidFill>
                  <a:schemeClr val="hlink"/>
                </a:solidFill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/2 – n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486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  <a:buFontTx/>
              <a:buNone/>
            </a:pPr>
            <a:endParaRPr lang="de-DE" dirty="0" smtClean="0"/>
          </a:p>
          <a:p>
            <a:pPr>
              <a:spcBef>
                <a:spcPct val="0"/>
              </a:spcBef>
              <a:buFontTx/>
              <a:buNone/>
            </a:pPr>
            <a:endParaRPr lang="de-DE" dirty="0"/>
          </a:p>
          <a:p>
            <a:pPr>
              <a:spcBef>
                <a:spcPct val="0"/>
              </a:spcBef>
            </a:pPr>
            <a:r>
              <a:rPr lang="de-DE" sz="3100" dirty="0" err="1"/>
              <a:t>f</a:t>
            </a:r>
            <a:r>
              <a:rPr lang="de-DE" sz="3100" dirty="0" err="1" smtClean="0"/>
              <a:t>ormula</a:t>
            </a:r>
            <a:r>
              <a:rPr lang="de-DE" sz="3100" dirty="0" smtClean="0"/>
              <a:t> </a:t>
            </a:r>
            <a:r>
              <a:rPr lang="de-DE" sz="3100" dirty="0" err="1" smtClean="0"/>
              <a:t>for</a:t>
            </a:r>
            <a:r>
              <a:rPr lang="de-DE" sz="3100" dirty="0" smtClean="0"/>
              <a:t> 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3100" dirty="0">
                <a:solidFill>
                  <a:schemeClr val="hlink"/>
                </a:solidFill>
              </a:rPr>
              <a:t>(s): </a:t>
            </a:r>
            <a:r>
              <a:rPr lang="de-DE" sz="31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3100" dirty="0">
                <a:solidFill>
                  <a:schemeClr val="hlink"/>
                </a:solidFill>
              </a:rPr>
              <a:t>s) = 2|w</a:t>
            </a:r>
            <a:r>
              <a:rPr lang="de-DE" sz="3100" baseline="-25000" dirty="0">
                <a:solidFill>
                  <a:schemeClr val="hlink"/>
                </a:solidFill>
              </a:rPr>
              <a:t>s</a:t>
            </a:r>
            <a:r>
              <a:rPr lang="de-DE" sz="3100" dirty="0">
                <a:solidFill>
                  <a:schemeClr val="hlink"/>
                </a:solidFill>
              </a:rPr>
              <a:t>/2 – </a:t>
            </a:r>
            <a:r>
              <a:rPr lang="de-DE" sz="3100" dirty="0" err="1">
                <a:solidFill>
                  <a:schemeClr val="hlink"/>
                </a:solidFill>
              </a:rPr>
              <a:t>n</a:t>
            </a:r>
            <a:r>
              <a:rPr lang="de-DE" sz="3100" baseline="-25000" dirty="0" err="1">
                <a:solidFill>
                  <a:schemeClr val="hlink"/>
                </a:solidFill>
              </a:rPr>
              <a:t>s</a:t>
            </a:r>
            <a:r>
              <a:rPr lang="de-DE" sz="3100" dirty="0">
                <a:solidFill>
                  <a:schemeClr val="hlink"/>
                </a:solidFill>
              </a:rPr>
              <a:t>|</a:t>
            </a:r>
          </a:p>
          <a:p>
            <a:pPr>
              <a:spcBef>
                <a:spcPct val="0"/>
              </a:spcBef>
            </a:pPr>
            <a:r>
              <a:rPr lang="de-DE" sz="3100" dirty="0" err="1">
                <a:solidFill>
                  <a:schemeClr val="hlink"/>
                </a:solidFill>
              </a:rPr>
              <a:t>T</a:t>
            </a:r>
            <a:r>
              <a:rPr lang="de-DE" sz="3100" baseline="-25000" dirty="0" err="1">
                <a:solidFill>
                  <a:schemeClr val="hlink"/>
                </a:solidFill>
              </a:rPr>
              <a:t>Insert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dirty="0" smtClean="0">
                <a:solidFill>
                  <a:schemeClr val="hlink"/>
                </a:solidFill>
              </a:rPr>
              <a:t>), </a:t>
            </a:r>
            <a:r>
              <a:rPr lang="de-DE" sz="3100" dirty="0" err="1">
                <a:solidFill>
                  <a:schemeClr val="hlink"/>
                </a:solidFill>
              </a:rPr>
              <a:t>T</a:t>
            </a:r>
            <a:r>
              <a:rPr lang="de-DE" sz="3100" baseline="-25000" dirty="0" err="1">
                <a:solidFill>
                  <a:schemeClr val="hlink"/>
                </a:solidFill>
              </a:rPr>
              <a:t>Remove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dirty="0" smtClean="0">
                <a:solidFill>
                  <a:schemeClr val="hlink"/>
                </a:solidFill>
              </a:rPr>
              <a:t>): </a:t>
            </a:r>
            <a:r>
              <a:rPr lang="de-DE" sz="3100" dirty="0" err="1" smtClean="0"/>
              <a:t>runtime</a:t>
            </a:r>
            <a:r>
              <a:rPr lang="de-DE" sz="3100" dirty="0" smtClean="0"/>
              <a:t> </a:t>
            </a:r>
            <a:r>
              <a:rPr lang="de-DE" sz="3100" dirty="0" err="1" smtClean="0"/>
              <a:t>of</a:t>
            </a:r>
            <a:r>
              <a:rPr lang="de-DE" sz="3100" dirty="0" smtClean="0"/>
              <a:t> Insert </a:t>
            </a:r>
            <a:r>
              <a:rPr lang="de-DE" sz="3100" dirty="0" err="1" smtClean="0"/>
              <a:t>and</a:t>
            </a:r>
            <a:r>
              <a:rPr lang="de-DE" sz="3100" dirty="0" smtClean="0"/>
              <a:t> Remove </a:t>
            </a:r>
            <a:r>
              <a:rPr lang="de-DE" sz="3100" dirty="0" err="1" smtClean="0"/>
              <a:t>without</a:t>
            </a:r>
            <a:r>
              <a:rPr lang="de-DE" sz="3100" dirty="0" smtClean="0"/>
              <a:t> </a:t>
            </a:r>
            <a:r>
              <a:rPr lang="de-DE" sz="3100" dirty="0" err="1" smtClean="0"/>
              <a:t>reallocate</a:t>
            </a:r>
            <a:endParaRPr lang="de-DE" sz="3100" dirty="0" smtClean="0"/>
          </a:p>
          <a:p>
            <a:pPr>
              <a:spcBef>
                <a:spcPct val="0"/>
              </a:spcBef>
            </a:pPr>
            <a:r>
              <a:rPr lang="de-DE" sz="3100" dirty="0" err="1"/>
              <a:t>s</a:t>
            </a:r>
            <a:r>
              <a:rPr lang="de-DE" sz="3100" dirty="0" err="1" smtClean="0"/>
              <a:t>et</a:t>
            </a:r>
            <a:r>
              <a:rPr lang="de-DE" sz="3100" dirty="0" smtClean="0"/>
              <a:t> time </a:t>
            </a:r>
            <a:r>
              <a:rPr lang="de-DE" sz="3100" dirty="0" err="1" smtClean="0"/>
              <a:t>units</a:t>
            </a:r>
            <a:r>
              <a:rPr lang="de-DE" sz="3100" dirty="0" smtClean="0"/>
              <a:t> so </a:t>
            </a:r>
            <a:r>
              <a:rPr lang="de-DE" sz="3100" dirty="0" err="1" smtClean="0"/>
              <a:t>that</a:t>
            </a:r>
            <a:r>
              <a:rPr lang="de-DE" sz="3100" dirty="0" smtClean="0"/>
              <a:t> </a:t>
            </a:r>
            <a:r>
              <a:rPr lang="de-DE" sz="3100" dirty="0" err="1" smtClean="0">
                <a:solidFill>
                  <a:schemeClr val="hlink"/>
                </a:solidFill>
              </a:rPr>
              <a:t>T</a:t>
            </a:r>
            <a:r>
              <a:rPr lang="de-DE" sz="3100" baseline="-25000" dirty="0" err="1" smtClean="0">
                <a:solidFill>
                  <a:schemeClr val="hlink"/>
                </a:solidFill>
              </a:rPr>
              <a:t>Insert</a:t>
            </a:r>
            <a:r>
              <a:rPr lang="de-DE" sz="3100" dirty="0" smtClean="0">
                <a:solidFill>
                  <a:schemeClr val="hlink"/>
                </a:solidFill>
              </a:rPr>
              <a:t>(s)</a:t>
            </a:r>
            <a:r>
              <a:rPr lang="de-DE" sz="31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</a:t>
            </a:r>
            <a:r>
              <a:rPr lang="de-DE" sz="3100" dirty="0" smtClean="0">
                <a:solidFill>
                  <a:schemeClr val="hlink"/>
                </a:solidFill>
              </a:rPr>
              <a:t>1, </a:t>
            </a:r>
            <a:r>
              <a:rPr lang="de-DE" sz="3100" dirty="0" err="1" smtClean="0">
                <a:solidFill>
                  <a:schemeClr val="hlink"/>
                </a:solidFill>
              </a:rPr>
              <a:t>T</a:t>
            </a:r>
            <a:r>
              <a:rPr lang="de-DE" sz="3100" baseline="-25000" dirty="0" err="1" smtClean="0">
                <a:solidFill>
                  <a:schemeClr val="hlink"/>
                </a:solidFill>
              </a:rPr>
              <a:t>Remove</a:t>
            </a:r>
            <a:r>
              <a:rPr lang="de-DE" sz="3100" dirty="0" smtClean="0">
                <a:solidFill>
                  <a:schemeClr val="hlink"/>
                </a:solidFill>
              </a:rPr>
              <a:t>(s)</a:t>
            </a:r>
            <a:r>
              <a:rPr lang="de-DE" sz="3100" dirty="0">
                <a:solidFill>
                  <a:schemeClr val="hlink"/>
                </a:solidFill>
                <a:sym typeface="Symbol" panose="05050102010706020507" pitchFamily="18" charset="2"/>
              </a:rPr>
              <a:t> </a:t>
            </a:r>
            <a:r>
              <a:rPr lang="de-DE" sz="31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</a:t>
            </a:r>
            <a:r>
              <a:rPr lang="de-DE" sz="3100" dirty="0" smtClean="0">
                <a:solidFill>
                  <a:schemeClr val="hlink"/>
                </a:solidFill>
              </a:rPr>
              <a:t>1, </a:t>
            </a:r>
            <a:r>
              <a:rPr lang="de-DE" sz="3100" dirty="0" err="1" smtClean="0"/>
              <a:t>and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r>
              <a:rPr lang="de-DE" sz="3100" dirty="0" err="1">
                <a:solidFill>
                  <a:schemeClr val="hlink"/>
                </a:solidFill>
              </a:rPr>
              <a:t>T</a:t>
            </a:r>
            <a:r>
              <a:rPr lang="de-DE" sz="3100" baseline="-25000" dirty="0" err="1">
                <a:solidFill>
                  <a:schemeClr val="hlink"/>
                </a:solidFill>
              </a:rPr>
              <a:t>realloc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dirty="0" smtClean="0">
                <a:solidFill>
                  <a:schemeClr val="hlink"/>
                </a:solidFill>
              </a:rPr>
              <a:t>)</a:t>
            </a:r>
            <a:r>
              <a:rPr lang="de-DE" sz="3100" dirty="0" smtClean="0">
                <a:solidFill>
                  <a:schemeClr val="hlink"/>
                </a:solidFill>
                <a:sym typeface="Symbol" panose="05050102010706020507" pitchFamily="18" charset="2"/>
              </a:rPr>
              <a:t></a:t>
            </a:r>
            <a:r>
              <a:rPr lang="de-DE" sz="3100" dirty="0" err="1" smtClean="0">
                <a:solidFill>
                  <a:schemeClr val="hlink"/>
                </a:solidFill>
              </a:rPr>
              <a:t>n</a:t>
            </a:r>
            <a:r>
              <a:rPr lang="de-DE" sz="3100" baseline="-25000" dirty="0" err="1" smtClean="0">
                <a:solidFill>
                  <a:schemeClr val="hlink"/>
                </a:solidFill>
              </a:rPr>
              <a:t>s</a:t>
            </a:r>
            <a:endParaRPr lang="de-DE" sz="3100" dirty="0" smtClean="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DE" sz="1800" dirty="0">
              <a:solidFill>
                <a:schemeClr val="hlin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3100" dirty="0" smtClean="0">
                <a:solidFill>
                  <a:schemeClr val="accent2"/>
                </a:solidFill>
              </a:rPr>
              <a:t>Theorem 1.6:</a:t>
            </a:r>
            <a:endParaRPr lang="de-DE" sz="3100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3100" dirty="0" err="1" smtClean="0"/>
              <a:t>Let</a:t>
            </a:r>
            <a:r>
              <a:rPr lang="de-DE" sz="3100" dirty="0" smtClean="0"/>
              <a:t> 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</a:t>
            </a:r>
            <a:r>
              <a:rPr lang="de-DE" sz="3100" dirty="0">
                <a:solidFill>
                  <a:schemeClr val="hlink"/>
                </a:solidFill>
              </a:rPr>
              <a:t> = 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3100" dirty="0">
                <a:solidFill>
                  <a:schemeClr val="hlink"/>
                </a:solidFill>
              </a:rPr>
              <a:t>(</a:t>
            </a:r>
            <a:r>
              <a:rPr lang="de-DE" sz="3100" dirty="0" err="1">
                <a:solidFill>
                  <a:schemeClr val="hlink"/>
                </a:solidFill>
              </a:rPr>
              <a:t>s´</a:t>
            </a:r>
            <a:r>
              <a:rPr lang="de-DE" sz="3100" dirty="0">
                <a:solidFill>
                  <a:schemeClr val="hlink"/>
                </a:solidFill>
              </a:rPr>
              <a:t>)-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3100" dirty="0">
                <a:solidFill>
                  <a:schemeClr val="hlink"/>
                </a:solidFill>
              </a:rPr>
              <a:t>(s) </a:t>
            </a:r>
            <a:r>
              <a:rPr lang="de-DE" sz="3100" dirty="0" err="1" smtClean="0"/>
              <a:t>for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r>
              <a:rPr lang="de-DE" sz="3100" dirty="0" err="1">
                <a:solidFill>
                  <a:schemeClr val="hlink"/>
                </a:solidFill>
              </a:rPr>
              <a:t>s</a:t>
            </a:r>
            <a:r>
              <a:rPr lang="de-DE" sz="3100" dirty="0" err="1">
                <a:solidFill>
                  <a:schemeClr val="hlink"/>
                </a:solidFill>
                <a:sym typeface="Symbol"/>
              </a:rPr>
              <a:t></a:t>
            </a:r>
            <a:r>
              <a:rPr lang="de-DE" sz="3100" dirty="0" err="1">
                <a:solidFill>
                  <a:schemeClr val="hlink"/>
                </a:solidFill>
              </a:rPr>
              <a:t>s</a:t>
            </a:r>
            <a:r>
              <a:rPr lang="de-DE" sz="3100" dirty="0">
                <a:solidFill>
                  <a:schemeClr val="hlink"/>
                </a:solidFill>
              </a:rPr>
              <a:t>´</a:t>
            </a:r>
            <a:r>
              <a:rPr lang="de-DE" sz="3100" dirty="0"/>
              <a:t> </a:t>
            </a:r>
          </a:p>
          <a:p>
            <a:pPr>
              <a:spcBef>
                <a:spcPct val="0"/>
              </a:spcBef>
            </a:pPr>
            <a:r>
              <a:rPr lang="de-DE" sz="3100" dirty="0"/>
              <a:t> 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 smtClean="0"/>
              <a:t>non-negative, </a:t>
            </a:r>
            <a:r>
              <a:rPr lang="de-DE" sz="3100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baseline="-25000" dirty="0">
                <a:solidFill>
                  <a:schemeClr val="hlink"/>
                </a:solidFill>
              </a:rPr>
              <a:t>0</a:t>
            </a:r>
            <a:r>
              <a:rPr lang="de-DE" sz="3100" dirty="0">
                <a:solidFill>
                  <a:schemeClr val="hlink"/>
                </a:solidFill>
              </a:rPr>
              <a:t>)=1 (w=1, n=0)</a:t>
            </a:r>
          </a:p>
          <a:p>
            <a:pPr>
              <a:spcBef>
                <a:spcPct val="0"/>
              </a:spcBef>
            </a:pPr>
            <a:r>
              <a:rPr lang="de-DE" sz="3100" dirty="0"/>
              <a:t> </a:t>
            </a:r>
            <a:r>
              <a:rPr lang="de-DE" sz="3100" dirty="0" err="1">
                <a:solidFill>
                  <a:schemeClr val="hlink"/>
                </a:solidFill>
              </a:rPr>
              <a:t>A</a:t>
            </a:r>
            <a:r>
              <a:rPr lang="de-DE" sz="3100" baseline="-25000" dirty="0" err="1">
                <a:solidFill>
                  <a:schemeClr val="hlink"/>
                </a:solidFill>
              </a:rPr>
              <a:t>Insert</a:t>
            </a:r>
            <a:r>
              <a:rPr lang="de-DE" sz="3100" dirty="0">
                <a:solidFill>
                  <a:schemeClr val="hlink"/>
                </a:solidFill>
              </a:rPr>
              <a:t>(s) = </a:t>
            </a:r>
            <a:r>
              <a:rPr lang="de-DE" sz="3100" dirty="0" err="1">
                <a:solidFill>
                  <a:schemeClr val="hlink"/>
                </a:solidFill>
              </a:rPr>
              <a:t>T</a:t>
            </a:r>
            <a:r>
              <a:rPr lang="de-DE" sz="3100" baseline="-25000" dirty="0" err="1">
                <a:solidFill>
                  <a:schemeClr val="hlink"/>
                </a:solidFill>
              </a:rPr>
              <a:t>Insert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dirty="0" smtClean="0">
                <a:solidFill>
                  <a:schemeClr val="hlink"/>
                </a:solidFill>
              </a:rPr>
              <a:t>)</a:t>
            </a: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 smtClean="0">
                <a:solidFill>
                  <a:schemeClr val="hlink"/>
                </a:solidFill>
              </a:rPr>
              <a:t>+ </a:t>
            </a:r>
            <a:r>
              <a:rPr lang="de-DE" sz="31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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r>
              <a:rPr lang="de-DE" sz="31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sz="3100" dirty="0" smtClean="0">
                <a:solidFill>
                  <a:schemeClr val="hlink"/>
                </a:solidFill>
              </a:rPr>
              <a:t> 1+2 </a:t>
            </a:r>
            <a:r>
              <a:rPr lang="de-DE" sz="3100" dirty="0">
                <a:solidFill>
                  <a:schemeClr val="hlink"/>
                </a:solidFill>
              </a:rPr>
              <a:t>= 3</a:t>
            </a:r>
          </a:p>
          <a:p>
            <a:pPr>
              <a:spcBef>
                <a:spcPct val="0"/>
              </a:spcBef>
            </a:pP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 err="1">
                <a:solidFill>
                  <a:schemeClr val="hlink"/>
                </a:solidFill>
              </a:rPr>
              <a:t>A</a:t>
            </a:r>
            <a:r>
              <a:rPr lang="de-DE" sz="3100" baseline="-25000" dirty="0" err="1">
                <a:solidFill>
                  <a:schemeClr val="hlink"/>
                </a:solidFill>
              </a:rPr>
              <a:t>Remove</a:t>
            </a:r>
            <a:r>
              <a:rPr lang="de-DE" sz="3100" dirty="0">
                <a:solidFill>
                  <a:schemeClr val="hlink"/>
                </a:solidFill>
              </a:rPr>
              <a:t>(s) = </a:t>
            </a:r>
            <a:r>
              <a:rPr lang="de-DE" sz="3100" dirty="0" err="1">
                <a:solidFill>
                  <a:schemeClr val="hlink"/>
                </a:solidFill>
              </a:rPr>
              <a:t>T</a:t>
            </a:r>
            <a:r>
              <a:rPr lang="de-DE" sz="3100" baseline="-25000" dirty="0" err="1">
                <a:solidFill>
                  <a:schemeClr val="hlink"/>
                </a:solidFill>
              </a:rPr>
              <a:t>Remove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dirty="0" smtClean="0">
                <a:solidFill>
                  <a:schemeClr val="hlink"/>
                </a:solidFill>
              </a:rPr>
              <a:t>)</a:t>
            </a: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 smtClean="0">
                <a:solidFill>
                  <a:schemeClr val="hlink"/>
                </a:solidFill>
              </a:rPr>
              <a:t>+ </a:t>
            </a:r>
            <a:r>
              <a:rPr lang="de-DE" sz="31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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r>
              <a:rPr lang="de-DE" sz="31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sz="3100" dirty="0" smtClean="0">
                <a:solidFill>
                  <a:schemeClr val="hlink"/>
                </a:solidFill>
              </a:rPr>
              <a:t> 1+2 </a:t>
            </a:r>
            <a:r>
              <a:rPr lang="de-DE" sz="3100" dirty="0">
                <a:solidFill>
                  <a:schemeClr val="hlink"/>
                </a:solidFill>
              </a:rPr>
              <a:t>= 3 </a:t>
            </a:r>
          </a:p>
          <a:p>
            <a:pPr>
              <a:spcBef>
                <a:spcPct val="0"/>
              </a:spcBef>
            </a:pP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 err="1">
                <a:solidFill>
                  <a:schemeClr val="hlink"/>
                </a:solidFill>
              </a:rPr>
              <a:t>A</a:t>
            </a:r>
            <a:r>
              <a:rPr lang="de-DE" sz="3100" baseline="-25000" dirty="0" err="1">
                <a:solidFill>
                  <a:schemeClr val="hlink"/>
                </a:solidFill>
              </a:rPr>
              <a:t>realloc</a:t>
            </a:r>
            <a:r>
              <a:rPr lang="de-DE" sz="3100" dirty="0">
                <a:solidFill>
                  <a:schemeClr val="hlink"/>
                </a:solidFill>
              </a:rPr>
              <a:t>(s) = </a:t>
            </a:r>
            <a:r>
              <a:rPr lang="de-DE" sz="3100" dirty="0" err="1">
                <a:solidFill>
                  <a:schemeClr val="hlink"/>
                </a:solidFill>
              </a:rPr>
              <a:t>T</a:t>
            </a:r>
            <a:r>
              <a:rPr lang="de-DE" sz="3100" baseline="-25000" dirty="0" err="1">
                <a:solidFill>
                  <a:schemeClr val="hlink"/>
                </a:solidFill>
              </a:rPr>
              <a:t>realloc</a:t>
            </a:r>
            <a:r>
              <a:rPr lang="de-DE" sz="3100" dirty="0">
                <a:solidFill>
                  <a:schemeClr val="hlink"/>
                </a:solidFill>
              </a:rPr>
              <a:t>(s</a:t>
            </a:r>
            <a:r>
              <a:rPr lang="de-DE" sz="3100" dirty="0" smtClean="0">
                <a:solidFill>
                  <a:schemeClr val="hlink"/>
                </a:solidFill>
              </a:rPr>
              <a:t>)</a:t>
            </a:r>
            <a:r>
              <a:rPr lang="de-DE" sz="3100" dirty="0">
                <a:solidFill>
                  <a:schemeClr val="hlink"/>
                </a:solidFill>
              </a:rPr>
              <a:t> </a:t>
            </a:r>
            <a:r>
              <a:rPr lang="de-DE" sz="3100" dirty="0" smtClean="0">
                <a:solidFill>
                  <a:schemeClr val="hlink"/>
                </a:solidFill>
              </a:rPr>
              <a:t>+ </a:t>
            </a:r>
            <a:r>
              <a:rPr lang="de-DE" sz="3100" dirty="0" smtClean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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r>
              <a:rPr lang="de-DE" sz="310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sz="3100" dirty="0" smtClean="0">
                <a:solidFill>
                  <a:schemeClr val="hlink"/>
                </a:solidFill>
              </a:rPr>
              <a:t> </a:t>
            </a:r>
            <a:r>
              <a:rPr lang="de-DE" sz="3100" dirty="0" err="1" smtClean="0">
                <a:solidFill>
                  <a:schemeClr val="hlink"/>
                </a:solidFill>
              </a:rPr>
              <a:t>n</a:t>
            </a:r>
            <a:r>
              <a:rPr lang="de-DE" sz="3100" baseline="-25000" dirty="0" err="1" smtClean="0">
                <a:solidFill>
                  <a:schemeClr val="hlink"/>
                </a:solidFill>
              </a:rPr>
              <a:t>s</a:t>
            </a:r>
            <a:r>
              <a:rPr lang="de-DE" sz="3100" dirty="0" smtClean="0">
                <a:solidFill>
                  <a:srgbClr val="FF0000"/>
                </a:solidFill>
              </a:rPr>
              <a:t>+(</a:t>
            </a:r>
            <a:r>
              <a:rPr lang="de-DE" sz="3100" dirty="0">
                <a:solidFill>
                  <a:srgbClr val="FF0000"/>
                </a:solidFill>
              </a:rPr>
              <a:t>0-n</a:t>
            </a:r>
            <a:r>
              <a:rPr lang="de-DE" sz="3100" baseline="-25000" dirty="0">
                <a:solidFill>
                  <a:srgbClr val="FF0000"/>
                </a:solidFill>
              </a:rPr>
              <a:t>s</a:t>
            </a:r>
            <a:r>
              <a:rPr lang="de-DE" sz="3100" dirty="0" smtClean="0">
                <a:solidFill>
                  <a:srgbClr val="FF0000"/>
                </a:solidFill>
              </a:rPr>
              <a:t>) </a:t>
            </a:r>
            <a:r>
              <a:rPr lang="de-DE" sz="3100" dirty="0" smtClean="0">
                <a:solidFill>
                  <a:schemeClr val="hlink"/>
                </a:solidFill>
              </a:rPr>
              <a:t>= </a:t>
            </a:r>
            <a:r>
              <a:rPr lang="de-DE" sz="3100" dirty="0">
                <a:solidFill>
                  <a:schemeClr val="hlink"/>
                </a:solidFill>
              </a:rPr>
              <a:t>0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820D-3696-495A-A2CB-2CEC44B0925E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53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119"/>
          <p:cNvSpPr>
            <a:spLocks noChangeArrowheads="1"/>
          </p:cNvSpPr>
          <p:nvPr/>
        </p:nvSpPr>
        <p:spPr bwMode="auto">
          <a:xfrm>
            <a:off x="1763986" y="1700808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8" name="Line 120"/>
          <p:cNvSpPr>
            <a:spLocks noChangeShapeType="1"/>
          </p:cNvSpPr>
          <p:nvPr/>
        </p:nvSpPr>
        <p:spPr bwMode="auto">
          <a:xfrm>
            <a:off x="2124348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9" name="Text Box 121"/>
          <p:cNvSpPr txBox="1">
            <a:spLocks noChangeArrowheads="1"/>
          </p:cNvSpPr>
          <p:nvPr/>
        </p:nvSpPr>
        <p:spPr bwMode="auto">
          <a:xfrm>
            <a:off x="1763986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0" name="Line 122"/>
          <p:cNvSpPr>
            <a:spLocks noChangeShapeType="1"/>
          </p:cNvSpPr>
          <p:nvPr/>
        </p:nvSpPr>
        <p:spPr bwMode="auto">
          <a:xfrm>
            <a:off x="2483123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" name="Line 123"/>
          <p:cNvSpPr>
            <a:spLocks noChangeShapeType="1"/>
          </p:cNvSpPr>
          <p:nvPr/>
        </p:nvSpPr>
        <p:spPr bwMode="auto">
          <a:xfrm>
            <a:off x="2843486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Text Box 124"/>
          <p:cNvSpPr txBox="1">
            <a:spLocks noChangeArrowheads="1"/>
          </p:cNvSpPr>
          <p:nvPr/>
        </p:nvSpPr>
        <p:spPr bwMode="auto">
          <a:xfrm>
            <a:off x="2124348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3" name="Text Box 125"/>
          <p:cNvSpPr txBox="1">
            <a:spLocks noChangeArrowheads="1"/>
          </p:cNvSpPr>
          <p:nvPr/>
        </p:nvSpPr>
        <p:spPr bwMode="auto">
          <a:xfrm>
            <a:off x="2483123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4" name="Text Box 126"/>
          <p:cNvSpPr txBox="1">
            <a:spLocks noChangeArrowheads="1"/>
          </p:cNvSpPr>
          <p:nvPr/>
        </p:nvSpPr>
        <p:spPr bwMode="auto">
          <a:xfrm>
            <a:off x="3203848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15" name="Text Box 127"/>
          <p:cNvSpPr txBox="1">
            <a:spLocks noChangeArrowheads="1"/>
          </p:cNvSpPr>
          <p:nvPr/>
        </p:nvSpPr>
        <p:spPr bwMode="auto">
          <a:xfrm>
            <a:off x="1259161" y="1700808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16" name="Line 128"/>
          <p:cNvSpPr>
            <a:spLocks noChangeShapeType="1"/>
          </p:cNvSpPr>
          <p:nvPr/>
        </p:nvSpPr>
        <p:spPr bwMode="auto">
          <a:xfrm>
            <a:off x="1548086" y="1843683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7" name="Line 129"/>
          <p:cNvSpPr>
            <a:spLocks noChangeShapeType="1"/>
          </p:cNvSpPr>
          <p:nvPr/>
        </p:nvSpPr>
        <p:spPr bwMode="auto">
          <a:xfrm>
            <a:off x="3203848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Line 130"/>
          <p:cNvSpPr>
            <a:spLocks noChangeShapeType="1"/>
          </p:cNvSpPr>
          <p:nvPr/>
        </p:nvSpPr>
        <p:spPr bwMode="auto">
          <a:xfrm>
            <a:off x="3562623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9" name="Line 131"/>
          <p:cNvSpPr>
            <a:spLocks noChangeShapeType="1"/>
          </p:cNvSpPr>
          <p:nvPr/>
        </p:nvSpPr>
        <p:spPr bwMode="auto">
          <a:xfrm>
            <a:off x="3922986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32"/>
          <p:cNvSpPr>
            <a:spLocks noChangeShapeType="1"/>
          </p:cNvSpPr>
          <p:nvPr/>
        </p:nvSpPr>
        <p:spPr bwMode="auto">
          <a:xfrm>
            <a:off x="4283348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Line 133"/>
          <p:cNvSpPr>
            <a:spLocks noChangeShapeType="1"/>
          </p:cNvSpPr>
          <p:nvPr/>
        </p:nvSpPr>
        <p:spPr bwMode="auto">
          <a:xfrm>
            <a:off x="4643711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2" name="Line 134"/>
          <p:cNvSpPr>
            <a:spLocks noChangeShapeType="1"/>
          </p:cNvSpPr>
          <p:nvPr/>
        </p:nvSpPr>
        <p:spPr bwMode="auto">
          <a:xfrm>
            <a:off x="5002486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3" name="Line 135"/>
          <p:cNvSpPr>
            <a:spLocks noChangeShapeType="1"/>
          </p:cNvSpPr>
          <p:nvPr/>
        </p:nvSpPr>
        <p:spPr bwMode="auto">
          <a:xfrm>
            <a:off x="5362848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4" name="Line 136"/>
          <p:cNvSpPr>
            <a:spLocks noChangeShapeType="1"/>
          </p:cNvSpPr>
          <p:nvPr/>
        </p:nvSpPr>
        <p:spPr bwMode="auto">
          <a:xfrm>
            <a:off x="5723211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5" name="Line 137"/>
          <p:cNvSpPr>
            <a:spLocks noChangeShapeType="1"/>
          </p:cNvSpPr>
          <p:nvPr/>
        </p:nvSpPr>
        <p:spPr bwMode="auto">
          <a:xfrm>
            <a:off x="6081986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138"/>
          <p:cNvSpPr>
            <a:spLocks noChangeShapeType="1"/>
          </p:cNvSpPr>
          <p:nvPr/>
        </p:nvSpPr>
        <p:spPr bwMode="auto">
          <a:xfrm>
            <a:off x="6442348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139"/>
          <p:cNvSpPr>
            <a:spLocks noChangeShapeType="1"/>
          </p:cNvSpPr>
          <p:nvPr/>
        </p:nvSpPr>
        <p:spPr bwMode="auto">
          <a:xfrm>
            <a:off x="6802711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140"/>
          <p:cNvSpPr>
            <a:spLocks noChangeShapeType="1"/>
          </p:cNvSpPr>
          <p:nvPr/>
        </p:nvSpPr>
        <p:spPr bwMode="auto">
          <a:xfrm>
            <a:off x="7163073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9" name="Text Box 141"/>
          <p:cNvSpPr txBox="1">
            <a:spLocks noChangeArrowheads="1"/>
          </p:cNvSpPr>
          <p:nvPr/>
        </p:nvSpPr>
        <p:spPr bwMode="auto">
          <a:xfrm>
            <a:off x="2843486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0" name="Line 142"/>
          <p:cNvSpPr>
            <a:spLocks noChangeShapeType="1"/>
          </p:cNvSpPr>
          <p:nvPr/>
        </p:nvSpPr>
        <p:spPr bwMode="auto">
          <a:xfrm>
            <a:off x="3562623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" name="Line 143"/>
          <p:cNvSpPr>
            <a:spLocks noChangeShapeType="1"/>
          </p:cNvSpPr>
          <p:nvPr/>
        </p:nvSpPr>
        <p:spPr bwMode="auto">
          <a:xfrm>
            <a:off x="3922986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2" name="Line 144"/>
          <p:cNvSpPr>
            <a:spLocks noChangeShapeType="1"/>
          </p:cNvSpPr>
          <p:nvPr/>
        </p:nvSpPr>
        <p:spPr bwMode="auto">
          <a:xfrm>
            <a:off x="4283348" y="1700808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" name="Text Box 145"/>
          <p:cNvSpPr txBox="1">
            <a:spLocks noChangeArrowheads="1"/>
          </p:cNvSpPr>
          <p:nvPr/>
        </p:nvSpPr>
        <p:spPr bwMode="auto">
          <a:xfrm>
            <a:off x="3564211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4" name="Text Box 146"/>
          <p:cNvSpPr txBox="1">
            <a:spLocks noChangeArrowheads="1"/>
          </p:cNvSpPr>
          <p:nvPr/>
        </p:nvSpPr>
        <p:spPr bwMode="auto">
          <a:xfrm>
            <a:off x="3922986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5" name="Text Box 147"/>
          <p:cNvSpPr txBox="1">
            <a:spLocks noChangeArrowheads="1"/>
          </p:cNvSpPr>
          <p:nvPr/>
        </p:nvSpPr>
        <p:spPr bwMode="auto">
          <a:xfrm>
            <a:off x="4283348" y="1700808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7</a:t>
            </a:r>
          </a:p>
        </p:txBody>
      </p:sp>
      <p:sp>
        <p:nvSpPr>
          <p:cNvPr id="36" name="Text Box 148"/>
          <p:cNvSpPr txBox="1">
            <a:spLocks noChangeArrowheads="1"/>
          </p:cNvSpPr>
          <p:nvPr/>
        </p:nvSpPr>
        <p:spPr bwMode="auto">
          <a:xfrm>
            <a:off x="4643711" y="1700808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24621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54E3C-D758-478D-B888-C71BC45E780D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54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144181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de-DE" kern="0" dirty="0" smtClean="0"/>
              <a:t>Proof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  <a:r>
              <a:rPr lang="de-DE" sz="2800" kern="0" dirty="0" err="1" smtClean="0">
                <a:solidFill>
                  <a:schemeClr val="hlink"/>
                </a:solidFill>
              </a:rPr>
              <a:t>A</a:t>
            </a:r>
            <a:r>
              <a:rPr lang="de-DE" sz="2800" kern="0" baseline="-25000" dirty="0" err="1" smtClean="0">
                <a:solidFill>
                  <a:schemeClr val="hlink"/>
                </a:solidFill>
              </a:rPr>
              <a:t>realloc</a:t>
            </a:r>
            <a:r>
              <a:rPr lang="de-DE" sz="2800" kern="0" dirty="0" smtClean="0">
                <a:solidFill>
                  <a:schemeClr val="hlink"/>
                </a:solidFill>
              </a:rPr>
              <a:t>(s) </a:t>
            </a:r>
            <a:r>
              <a:rPr lang="de-DE" sz="2800" kern="0" dirty="0" smtClean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sz="2800" kern="0" dirty="0" smtClean="0">
                <a:solidFill>
                  <a:schemeClr val="hlink"/>
                </a:solidFill>
              </a:rPr>
              <a:t> 0:</a:t>
            </a:r>
          </a:p>
          <a:p>
            <a:r>
              <a:rPr lang="de-DE" sz="2800" kern="0" dirty="0" smtClean="0"/>
              <a:t>Case 1 (grow array):</a:t>
            </a:r>
          </a:p>
          <a:p>
            <a:endParaRPr lang="de-DE" sz="2800" kern="0" dirty="0" smtClean="0"/>
          </a:p>
          <a:p>
            <a:endParaRPr lang="de-DE" sz="2800" kern="0" dirty="0" smtClean="0"/>
          </a:p>
          <a:p>
            <a:endParaRPr lang="de-DE" sz="2800" kern="0" dirty="0" smtClean="0"/>
          </a:p>
          <a:p>
            <a:r>
              <a:rPr lang="de-DE" sz="2800" kern="0" dirty="0" smtClean="0"/>
              <a:t>Case 2 (shrink array): </a:t>
            </a:r>
            <a:endParaRPr lang="de-DE" sz="2800" kern="0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048" y="2838817"/>
            <a:ext cx="1439862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2205410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845048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>
            <a:off x="2564185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924548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05410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340223" y="283881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1629148" y="2981692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013698" y="2838817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5374060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013698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732835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093198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374060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732835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6093198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4508873" y="283881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auto">
          <a:xfrm>
            <a:off x="4797798" y="2981692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6453560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>
            <a:off x="6812335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>
            <a:off x="7172698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9" name="Line 25"/>
          <p:cNvSpPr>
            <a:spLocks noChangeShapeType="1"/>
          </p:cNvSpPr>
          <p:nvPr/>
        </p:nvSpPr>
        <p:spPr bwMode="auto">
          <a:xfrm>
            <a:off x="7533060" y="2838817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2565773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926135" y="2838817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2" name="Line 28"/>
          <p:cNvSpPr>
            <a:spLocks noChangeShapeType="1"/>
          </p:cNvSpPr>
          <p:nvPr/>
        </p:nvSpPr>
        <p:spPr bwMode="auto">
          <a:xfrm>
            <a:off x="3718298" y="3054717"/>
            <a:ext cx="5032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2041898" y="3429367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s)=n</a:t>
            </a:r>
            <a:r>
              <a:rPr lang="de-DE" sz="2400" baseline="-25000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5950323" y="3415080"/>
            <a:ext cx="1147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s´)=0</a:t>
            </a:r>
            <a:endParaRPr lang="de-DE" sz="2400" baseline="-25000">
              <a:solidFill>
                <a:schemeClr val="hlink"/>
              </a:solidFill>
            </a:endParaRPr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1630735" y="4926380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>
            <a:off x="1991098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7" name="Text Box 33"/>
          <p:cNvSpPr txBox="1">
            <a:spLocks noChangeArrowheads="1"/>
          </p:cNvSpPr>
          <p:nvPr/>
        </p:nvSpPr>
        <p:spPr bwMode="auto">
          <a:xfrm>
            <a:off x="1630735" y="492638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38" name="Line 34"/>
          <p:cNvSpPr>
            <a:spLocks noChangeShapeType="1"/>
          </p:cNvSpPr>
          <p:nvPr/>
        </p:nvSpPr>
        <p:spPr bwMode="auto">
          <a:xfrm>
            <a:off x="2349873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9" name="Line 35"/>
          <p:cNvSpPr>
            <a:spLocks noChangeShapeType="1"/>
          </p:cNvSpPr>
          <p:nvPr/>
        </p:nvSpPr>
        <p:spPr bwMode="auto">
          <a:xfrm>
            <a:off x="2710235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0" name="Text Box 36"/>
          <p:cNvSpPr txBox="1">
            <a:spLocks noChangeArrowheads="1"/>
          </p:cNvSpPr>
          <p:nvPr/>
        </p:nvSpPr>
        <p:spPr bwMode="auto">
          <a:xfrm>
            <a:off x="1991098" y="492638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1" name="Text Box 37"/>
          <p:cNvSpPr txBox="1">
            <a:spLocks noChangeArrowheads="1"/>
          </p:cNvSpPr>
          <p:nvPr/>
        </p:nvSpPr>
        <p:spPr bwMode="auto">
          <a:xfrm>
            <a:off x="1125910" y="492638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42" name="Line 38"/>
          <p:cNvSpPr>
            <a:spLocks noChangeShapeType="1"/>
          </p:cNvSpPr>
          <p:nvPr/>
        </p:nvSpPr>
        <p:spPr bwMode="auto">
          <a:xfrm>
            <a:off x="1414835" y="506925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3" name="Line 39"/>
          <p:cNvSpPr>
            <a:spLocks noChangeShapeType="1"/>
          </p:cNvSpPr>
          <p:nvPr/>
        </p:nvSpPr>
        <p:spPr bwMode="auto">
          <a:xfrm>
            <a:off x="3070598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4" name="Line 40"/>
          <p:cNvSpPr>
            <a:spLocks noChangeShapeType="1"/>
          </p:cNvSpPr>
          <p:nvPr/>
        </p:nvSpPr>
        <p:spPr bwMode="auto">
          <a:xfrm>
            <a:off x="3429373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5" name="Line 41"/>
          <p:cNvSpPr>
            <a:spLocks noChangeShapeType="1"/>
          </p:cNvSpPr>
          <p:nvPr/>
        </p:nvSpPr>
        <p:spPr bwMode="auto">
          <a:xfrm>
            <a:off x="3789735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6" name="Line 42"/>
          <p:cNvSpPr>
            <a:spLocks noChangeShapeType="1"/>
          </p:cNvSpPr>
          <p:nvPr/>
        </p:nvSpPr>
        <p:spPr bwMode="auto">
          <a:xfrm>
            <a:off x="4150098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6455148" y="4926380"/>
            <a:ext cx="1439862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6815510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49" name="Text Box 45"/>
          <p:cNvSpPr txBox="1">
            <a:spLocks noChangeArrowheads="1"/>
          </p:cNvSpPr>
          <p:nvPr/>
        </p:nvSpPr>
        <p:spPr bwMode="auto">
          <a:xfrm>
            <a:off x="6455148" y="492638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>
            <a:off x="7174285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7534648" y="492638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2" name="Text Box 48"/>
          <p:cNvSpPr txBox="1">
            <a:spLocks noChangeArrowheads="1"/>
          </p:cNvSpPr>
          <p:nvPr/>
        </p:nvSpPr>
        <p:spPr bwMode="auto">
          <a:xfrm>
            <a:off x="6815510" y="492638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53" name="Text Box 49"/>
          <p:cNvSpPr txBox="1">
            <a:spLocks noChangeArrowheads="1"/>
          </p:cNvSpPr>
          <p:nvPr/>
        </p:nvSpPr>
        <p:spPr bwMode="auto">
          <a:xfrm>
            <a:off x="5950323" y="492638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/>
              <a:t>b</a:t>
            </a:r>
          </a:p>
        </p:txBody>
      </p:sp>
      <p:sp>
        <p:nvSpPr>
          <p:cNvPr id="54" name="Line 50"/>
          <p:cNvSpPr>
            <a:spLocks noChangeShapeType="1"/>
          </p:cNvSpPr>
          <p:nvPr/>
        </p:nvSpPr>
        <p:spPr bwMode="auto">
          <a:xfrm>
            <a:off x="6239248" y="5069255"/>
            <a:ext cx="215900" cy="0"/>
          </a:xfrm>
          <a:prstGeom prst="line">
            <a:avLst/>
          </a:prstGeom>
          <a:noFill/>
          <a:ln w="9525">
            <a:solidFill>
              <a:srgbClr val="FF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5" name="Line 51"/>
          <p:cNvSpPr>
            <a:spLocks noChangeShapeType="1"/>
          </p:cNvSpPr>
          <p:nvPr/>
        </p:nvSpPr>
        <p:spPr bwMode="auto">
          <a:xfrm>
            <a:off x="5086723" y="5070842"/>
            <a:ext cx="503237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2422898" y="5502642"/>
            <a:ext cx="1317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s)=2n</a:t>
            </a:r>
            <a:r>
              <a:rPr lang="de-DE" sz="2400" baseline="-25000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57" name="Text Box 53"/>
          <p:cNvSpPr txBox="1">
            <a:spLocks noChangeArrowheads="1"/>
          </p:cNvSpPr>
          <p:nvPr/>
        </p:nvSpPr>
        <p:spPr bwMode="auto">
          <a:xfrm>
            <a:off x="6310685" y="5502642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</a:t>
            </a:r>
            <a:r>
              <a:rPr lang="de-DE" sz="2400">
                <a:solidFill>
                  <a:schemeClr val="hlink"/>
                </a:solidFill>
                <a:latin typeface="Symbol" pitchFamily="18" charset="2"/>
              </a:rPr>
              <a:t>(</a:t>
            </a:r>
            <a:r>
              <a:rPr lang="de-DE" sz="2400">
                <a:solidFill>
                  <a:schemeClr val="hlink"/>
                </a:solidFill>
              </a:rPr>
              <a:t>s´)=0</a:t>
            </a:r>
            <a:endParaRPr lang="de-DE" sz="2400" baseline="-2500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79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Example</a:t>
            </a:r>
            <a:r>
              <a:rPr lang="de-DE" dirty="0" smtClean="0"/>
              <a:t>: Dynamic Array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accent2"/>
                </a:solidFill>
              </a:rPr>
              <a:t>Recall: </a:t>
            </a:r>
          </a:p>
          <a:p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: </a:t>
            </a:r>
            <a:r>
              <a:rPr lang="de-DE" dirty="0" err="1"/>
              <a:t>state</a:t>
            </a:r>
            <a:r>
              <a:rPr lang="de-DE" dirty="0"/>
              <a:t> </a:t>
            </a:r>
            <a:r>
              <a:rPr lang="de-DE" dirty="0" err="1"/>
              <a:t>space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structure</a:t>
            </a:r>
            <a:endParaRPr lang="de-DE" dirty="0"/>
          </a:p>
          <a:p>
            <a:r>
              <a:rPr lang="de-DE" dirty="0">
                <a:solidFill>
                  <a:schemeClr val="hlink"/>
                </a:solidFill>
              </a:rPr>
              <a:t>F</a:t>
            </a:r>
            <a:r>
              <a:rPr lang="de-DE" dirty="0"/>
              <a:t>: </a:t>
            </a:r>
            <a:r>
              <a:rPr lang="de-DE" dirty="0" err="1"/>
              <a:t>sequence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operations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Op</a:t>
            </a:r>
            <a:r>
              <a:rPr lang="de-DE" baseline="-25000" dirty="0">
                <a:solidFill>
                  <a:schemeClr val="hlink"/>
                </a:solidFill>
              </a:rPr>
              <a:t>1</a:t>
            </a:r>
            <a:r>
              <a:rPr lang="de-DE" dirty="0">
                <a:solidFill>
                  <a:schemeClr val="hlink"/>
                </a:solidFill>
              </a:rPr>
              <a:t>, Op</a:t>
            </a:r>
            <a:r>
              <a:rPr lang="de-DE" baseline="-25000" dirty="0">
                <a:solidFill>
                  <a:schemeClr val="hlink"/>
                </a:solidFill>
              </a:rPr>
              <a:t>2</a:t>
            </a:r>
            <a:r>
              <a:rPr lang="de-DE" dirty="0">
                <a:solidFill>
                  <a:schemeClr val="hlink"/>
                </a:solidFill>
              </a:rPr>
              <a:t>, Op</a:t>
            </a:r>
            <a:r>
              <a:rPr lang="de-DE" baseline="-25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,…,</a:t>
            </a:r>
            <a:r>
              <a:rPr lang="de-DE" dirty="0" err="1">
                <a:solidFill>
                  <a:schemeClr val="hlink"/>
                </a:solidFill>
              </a:rPr>
              <a:t>Op</a:t>
            </a:r>
            <a:r>
              <a:rPr lang="de-DE" baseline="-25000" dirty="0" err="1">
                <a:solidFill>
                  <a:schemeClr val="hlink"/>
                </a:solidFill>
              </a:rPr>
              <a:t>n</a:t>
            </a:r>
            <a:endParaRPr lang="de-DE" dirty="0">
              <a:solidFill>
                <a:schemeClr val="hlink"/>
              </a:solidFill>
            </a:endParaRPr>
          </a:p>
          <a:p>
            <a:r>
              <a:rPr lang="de-DE" dirty="0" smtClean="0"/>
              <a:t>Total </a:t>
            </a:r>
            <a:r>
              <a:rPr lang="de-DE" dirty="0" err="1"/>
              <a:t>runtime</a:t>
            </a:r>
            <a:r>
              <a:rPr lang="de-DE" dirty="0"/>
              <a:t> </a:t>
            </a:r>
            <a:r>
              <a:rPr lang="de-DE" dirty="0">
                <a:solidFill>
                  <a:schemeClr val="hlink"/>
                </a:solidFill>
              </a:rPr>
              <a:t>T(F) =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Op</a:t>
            </a:r>
            <a:r>
              <a:rPr lang="de-DE" baseline="-50000" dirty="0" err="1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(s</a:t>
            </a:r>
            <a:r>
              <a:rPr lang="de-DE" baseline="-25000" dirty="0">
                <a:solidFill>
                  <a:schemeClr val="hlink"/>
                </a:solidFill>
              </a:rPr>
              <a:t>i-1</a:t>
            </a:r>
            <a:r>
              <a:rPr lang="de-DE" dirty="0" smtClean="0">
                <a:solidFill>
                  <a:schemeClr val="hlink"/>
                </a:solidFill>
              </a:rPr>
              <a:t>)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/>
              <a:t>family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 smtClean="0"/>
              <a:t>amortized</a:t>
            </a:r>
            <a:r>
              <a:rPr lang="de-DE" dirty="0" smtClean="0"/>
              <a:t> time </a:t>
            </a:r>
            <a:r>
              <a:rPr lang="de-DE" dirty="0" err="1" smtClean="0"/>
              <a:t>bounds</a:t>
            </a:r>
            <a:r>
              <a:rPr lang="de-DE" dirty="0" smtClean="0"/>
              <a:t> </a:t>
            </a:r>
            <a:r>
              <a:rPr lang="de-DE" dirty="0" err="1" smtClean="0">
                <a:solidFill>
                  <a:schemeClr val="hlink"/>
                </a:solidFill>
              </a:rPr>
              <a:t>A</a:t>
            </a:r>
            <a:r>
              <a:rPr lang="de-DE" baseline="-25000" dirty="0" err="1" smtClean="0">
                <a:solidFill>
                  <a:schemeClr val="hlink"/>
                </a:solidFill>
              </a:rPr>
              <a:t>Op</a:t>
            </a:r>
            <a:r>
              <a:rPr lang="de-DE" dirty="0" smtClean="0">
                <a:solidFill>
                  <a:schemeClr val="hlink"/>
                </a:solidFill>
              </a:rPr>
              <a:t>(s)</a:t>
            </a:r>
            <a:r>
              <a:rPr lang="de-DE" dirty="0" smtClean="0"/>
              <a:t>,</a:t>
            </a:r>
            <a:r>
              <a:rPr lang="de-DE" dirty="0"/>
              <a:t/>
            </a:r>
            <a:br>
              <a:rPr lang="de-DE" dirty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dirty="0"/>
              <a:t>       </a:t>
            </a:r>
            <a:r>
              <a:rPr lang="de-DE" dirty="0">
                <a:solidFill>
                  <a:schemeClr val="hlink"/>
                </a:solidFill>
              </a:rPr>
              <a:t>T(F) </a:t>
            </a:r>
            <a:r>
              <a:rPr lang="de-DE" dirty="0">
                <a:solidFill>
                  <a:schemeClr val="hlink"/>
                </a:solidFill>
                <a:latin typeface="Lucida Sans Unicode"/>
                <a:cs typeface="Lucida Sans Unicode"/>
              </a:rPr>
              <a:t>≤</a:t>
            </a:r>
            <a:r>
              <a:rPr lang="de-DE" dirty="0">
                <a:solidFill>
                  <a:schemeClr val="hlink"/>
                </a:solidFill>
              </a:rPr>
              <a:t> A(F) := c + </a:t>
            </a:r>
            <a:r>
              <a:rPr lang="de-DE" dirty="0">
                <a:solidFill>
                  <a:schemeClr val="hlink"/>
                </a:solidFill>
                <a:latin typeface="Symbol" pitchFamily="18" charset="2"/>
                <a:sym typeface="Symbol" pitchFamily="18" charset="2"/>
              </a:rPr>
              <a:t></a:t>
            </a:r>
            <a:r>
              <a:rPr lang="de-DE" baseline="-25000" dirty="0">
                <a:solidFill>
                  <a:schemeClr val="hlink"/>
                </a:solidFill>
                <a:sym typeface="Symbol" pitchFamily="18" charset="2"/>
              </a:rPr>
              <a:t>i=1</a:t>
            </a:r>
            <a:r>
              <a:rPr lang="de-DE" baseline="30000" dirty="0">
                <a:solidFill>
                  <a:schemeClr val="hlink"/>
                </a:solidFill>
                <a:sym typeface="Symbol" pitchFamily="18" charset="2"/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A</a:t>
            </a:r>
            <a:r>
              <a:rPr lang="de-DE" baseline="-25000" dirty="0" err="1">
                <a:solidFill>
                  <a:schemeClr val="hlink"/>
                </a:solidFill>
              </a:rPr>
              <a:t>Op</a:t>
            </a:r>
            <a:r>
              <a:rPr lang="de-DE" baseline="-50000" dirty="0" err="1">
                <a:solidFill>
                  <a:schemeClr val="hlink"/>
                </a:solidFill>
              </a:rPr>
              <a:t>i</a:t>
            </a:r>
            <a:r>
              <a:rPr lang="de-DE" dirty="0">
                <a:solidFill>
                  <a:schemeClr val="hlink"/>
                </a:solidFill>
              </a:rPr>
              <a:t>(s</a:t>
            </a:r>
            <a:r>
              <a:rPr lang="de-DE" baseline="-25000" dirty="0">
                <a:solidFill>
                  <a:schemeClr val="hlink"/>
                </a:solidFill>
              </a:rPr>
              <a:t>i-1</a:t>
            </a:r>
            <a:r>
              <a:rPr lang="de-DE" dirty="0">
                <a:solidFill>
                  <a:schemeClr val="hlink"/>
                </a:solidFill>
              </a:rPr>
              <a:t>)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/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constant</a:t>
            </a:r>
            <a:r>
              <a:rPr lang="de-DE" dirty="0">
                <a:solidFill>
                  <a:schemeClr val="hlink"/>
                </a:solidFill>
              </a:rPr>
              <a:t> c </a:t>
            </a:r>
            <a:r>
              <a:rPr lang="de-DE" dirty="0" err="1"/>
              <a:t>independent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smtClean="0">
                <a:solidFill>
                  <a:schemeClr val="hlink"/>
                </a:solidFill>
              </a:rPr>
              <a:t>F</a:t>
            </a:r>
          </a:p>
          <a:p>
            <a:pPr marL="0" indent="0">
              <a:buNone/>
            </a:pPr>
            <a:endParaRPr lang="de-DE" sz="2400" dirty="0">
              <a:solidFill>
                <a:schemeClr val="hlink"/>
              </a:solidFill>
            </a:endParaRPr>
          </a:p>
          <a:p>
            <a:pPr marL="0" indent="0">
              <a:buNone/>
            </a:pPr>
            <a:r>
              <a:rPr lang="de-DE" dirty="0" err="1" smtClean="0"/>
              <a:t>Hence</a:t>
            </a:r>
            <a:r>
              <a:rPr lang="de-DE" dirty="0" smtClean="0"/>
              <a:t>,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sequence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hlink"/>
                </a:solidFill>
              </a:rPr>
              <a:t>F </a:t>
            </a:r>
            <a:r>
              <a:rPr lang="de-DE" dirty="0" err="1" smtClean="0"/>
              <a:t>of</a:t>
            </a:r>
            <a:r>
              <a:rPr lang="de-DE" dirty="0" smtClean="0">
                <a:solidFill>
                  <a:schemeClr val="hlink"/>
                </a:solidFill>
              </a:rPr>
              <a:t> n </a:t>
            </a:r>
            <a:r>
              <a:rPr lang="de-DE" dirty="0" smtClean="0"/>
              <a:t>Insert </a:t>
            </a:r>
            <a:r>
              <a:rPr lang="de-DE" dirty="0" err="1" smtClean="0"/>
              <a:t>and</a:t>
            </a:r>
            <a:r>
              <a:rPr lang="de-DE" dirty="0" smtClean="0"/>
              <a:t> Remove </a:t>
            </a:r>
            <a:r>
              <a:rPr lang="de-DE" dirty="0" err="1" smtClean="0"/>
              <a:t>operations</a:t>
            </a:r>
            <a:r>
              <a:rPr lang="de-DE" dirty="0" smtClean="0"/>
              <a:t> on a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array</a:t>
            </a:r>
            <a:r>
              <a:rPr lang="de-DE" dirty="0" smtClean="0"/>
              <a:t>, </a:t>
            </a:r>
            <a:r>
              <a:rPr lang="de-DE" dirty="0" smtClean="0">
                <a:solidFill>
                  <a:schemeClr val="hlink"/>
                </a:solidFill>
              </a:rPr>
              <a:t>T(F)=O(n)</a:t>
            </a:r>
            <a:r>
              <a:rPr lang="de-DE" dirty="0" smtClean="0"/>
              <a:t>.</a:t>
            </a:r>
            <a:endParaRPr lang="de-DE" dirty="0"/>
          </a:p>
          <a:p>
            <a:endParaRPr lang="de-DE" dirty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CD76-FEBC-4C20-B462-B771B8BA70E4}" type="datetime1">
              <a:rPr lang="de-DE" smtClean="0">
                <a:solidFill>
                  <a:srgbClr val="000000"/>
                </a:solidFill>
              </a:rPr>
              <a:t>08.10.2018</a:t>
            </a:fld>
            <a:endParaRPr lang="de-DE">
              <a:solidFill>
                <a:srgbClr val="000000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srgbClr val="000000"/>
                </a:solidFill>
              </a:rPr>
              <a:t>Fundamental Algorithms - Ch. 1</a:t>
            </a:r>
            <a:endParaRPr lang="de-DE">
              <a:solidFill>
                <a:srgbClr val="00000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E1A93-4EF9-42E1-AF9D-12E9F2684BCC}" type="slidenum">
              <a:rPr lang="de-DE" smtClean="0">
                <a:solidFill>
                  <a:srgbClr val="000000"/>
                </a:solidFill>
              </a:rPr>
              <a:pPr/>
              <a:t>55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7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8825-7D68-41D4-859F-75CA5671B25D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0F069-DDCC-40F6-A1DE-538A98CB00CD}" type="slidenum">
              <a:rPr lang="de-DE"/>
              <a:pPr/>
              <a:t>6</a:t>
            </a:fld>
            <a:endParaRPr lang="de-DE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of this course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1373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/>
              <a:t>To study advanced algorithms making </a:t>
            </a:r>
            <a:r>
              <a:rPr lang="en-US" sz="2800" dirty="0" smtClean="0">
                <a:solidFill>
                  <a:srgbClr val="FF0000"/>
                </a:solidFill>
              </a:rPr>
              <a:t>efficient</a:t>
            </a:r>
            <a:r>
              <a:rPr lang="en-US" sz="2800" dirty="0" smtClean="0"/>
              <a:t> use of resources (e.g. time, space, </a:t>
            </a:r>
            <a:r>
              <a:rPr lang="en-US" sz="2800" dirty="0" err="1" smtClean="0"/>
              <a:t>etc</a:t>
            </a:r>
            <a:r>
              <a:rPr lang="en-US" sz="2800" dirty="0" smtClean="0"/>
              <a:t>).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Why efficient?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/>
              <a:t>Large amounts of data (bio informatics, WWW)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Real-time applications (games)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To classify complexity of problems (theory of CS)</a:t>
            </a:r>
          </a:p>
          <a:p>
            <a:pPr marL="0" indent="0">
              <a:lnSpc>
                <a:spcPct val="90000"/>
              </a:lnSpc>
              <a:buNone/>
            </a:pP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To complete the picture (beyond this course):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Hardness results (e.g. NP-hard, QMA-hard, #P-hard)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Fine-grained complexity (what is the exact complexity of problems in P?)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BD3A2-29D6-4169-ADC1-3BA8A1795CCC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6694-7D06-46CB-B58C-0C0658BBDA2B}" type="slidenum">
              <a:rPr lang="de-DE"/>
              <a:pPr/>
              <a:t>7</a:t>
            </a:fld>
            <a:endParaRPr lang="de-DE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/>
                </a:solidFill>
              </a:rPr>
              <a:t>Measurement of Efficiency: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Algorithm: 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based on </a:t>
            </a:r>
            <a:r>
              <a:rPr lang="en-US" dirty="0" smtClean="0">
                <a:solidFill>
                  <a:srgbClr val="FF0000"/>
                </a:solidFill>
              </a:rPr>
              <a:t>input size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(e.g., memory needed for a given input) 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Data structure: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based on </a:t>
            </a:r>
            <a:r>
              <a:rPr lang="en-US" dirty="0" smtClean="0">
                <a:solidFill>
                  <a:srgbClr val="FF0000"/>
                </a:solidFill>
              </a:rPr>
              <a:t>size of the data structure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(e.g., number of elements in data structure) resp. the </a:t>
            </a:r>
            <a:r>
              <a:rPr lang="en-US" dirty="0" smtClean="0">
                <a:solidFill>
                  <a:srgbClr val="FF0000"/>
                </a:solidFill>
              </a:rPr>
              <a:t>length</a:t>
            </a:r>
            <a:r>
              <a:rPr lang="en-US" dirty="0" smtClean="0"/>
              <a:t> of the request sequence applied to an initially empty data structure</a:t>
            </a:r>
            <a:endParaRPr lang="en-US" dirty="0"/>
          </a:p>
          <a:p>
            <a:pPr lvl="1">
              <a:buFontTx/>
              <a:buNone/>
            </a:pPr>
            <a:r>
              <a:rPr lang="en-US" sz="2400" dirty="0"/>
              <a:t> </a:t>
            </a: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026E-4E3E-496E-A5D2-9FD387E7C56C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260F-E664-4E91-875E-4F8E294C37EB}" type="slidenum">
              <a:rPr lang="de-DE"/>
              <a:pPr/>
              <a:t>8</a:t>
            </a:fld>
            <a:endParaRPr lang="de-DE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Input “size” (depends on context):</a:t>
            </a: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(Bit complexity) Number of bits required to represent the input.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(Operation complexity) Size of input set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sz="1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FF0000"/>
                </a:solidFill>
              </a:rPr>
              <a:t>Example: Sorting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Input: </a:t>
            </a:r>
            <a:r>
              <a:rPr lang="en-US" dirty="0" smtClean="0"/>
              <a:t>sequence of numbers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baseline="-25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,…,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</a:t>
            </a:r>
            <a:r>
              <a:rPr lang="en-US" baseline="-25000" dirty="0" err="1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cmsy10" pitchFamily="34" charset="0"/>
                <a:cs typeface="Lucida Sans Unicode"/>
              </a:rPr>
              <a:t>∈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ℕ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tx2"/>
                </a:solidFill>
              </a:rPr>
              <a:t>Output: </a:t>
            </a:r>
            <a:r>
              <a:rPr lang="en-US" dirty="0" smtClean="0"/>
              <a:t>sorted sequence of these numbers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Size of input for operation complexity: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Notation for this course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ℕ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={1,2,3,...}: </a:t>
            </a:r>
            <a:r>
              <a:rPr lang="de-DE" dirty="0" smtClean="0"/>
              <a:t>set of natural numbers</a:t>
            </a:r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ℕ</a:t>
            </a:r>
            <a:r>
              <a:rPr lang="de-DE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=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ℕ∪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{0}: </a:t>
            </a:r>
            <a:r>
              <a:rPr lang="de-DE" dirty="0" smtClean="0"/>
              <a:t>set of non-negative integers</a:t>
            </a:r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ℤ</a:t>
            </a:r>
            <a:r>
              <a:rPr lang="de-DE" dirty="0" smtClean="0"/>
              <a:t>: set of integers</a:t>
            </a:r>
          </a:p>
          <a:p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ℝ</a:t>
            </a:r>
            <a:r>
              <a:rPr lang="de-DE" dirty="0" smtClean="0"/>
              <a:t>: set of real numbers</a:t>
            </a:r>
          </a:p>
          <a:p>
            <a:r>
              <a:rPr lang="de-DE" dirty="0" smtClean="0"/>
              <a:t>For all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∈ℕ</a:t>
            </a:r>
            <a:r>
              <a:rPr lang="de-DE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: [n]={1,...,n} </a:t>
            </a:r>
            <a:r>
              <a:rPr lang="de-DE" dirty="0" smtClean="0"/>
              <a:t>and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[n]</a:t>
            </a:r>
            <a:r>
              <a:rPr lang="de-DE" baseline="-25000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 = {0,...,n}</a:t>
            </a:r>
          </a:p>
          <a:p>
            <a:r>
              <a:rPr lang="de-DE" dirty="0" smtClean="0"/>
              <a:t>Given a set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de-DE" dirty="0" smtClean="0"/>
              <a:t> let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  <a:latin typeface="Lucida Sans Unicode"/>
                <a:cs typeface="Lucida Sans Unicode"/>
              </a:rPr>
              <a:t>℘</a:t>
            </a:r>
            <a:r>
              <a:rPr lang="de-DE" baseline="30000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(L) </a:t>
            </a:r>
            <a:r>
              <a:rPr lang="de-DE" dirty="0" smtClean="0"/>
              <a:t>the set of subsets of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L</a:t>
            </a:r>
            <a:r>
              <a:rPr lang="de-DE" dirty="0" smtClean="0"/>
              <a:t> of cardinality/size </a:t>
            </a:r>
            <a:r>
              <a:rPr lang="de-DE" dirty="0" smtClean="0">
                <a:solidFill>
                  <a:schemeClr val="accent5">
                    <a:lumMod val="75000"/>
                  </a:schemeClr>
                </a:solidFill>
              </a:rPr>
              <a:t>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5ED4C-CBEE-42F7-8937-CBFBDBAEF154}" type="datetime1">
              <a:rPr lang="de-DE" smtClean="0"/>
              <a:t>08.10.2018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Fundamental Algorithms - Ch. 1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9B37-E816-4756-A7EC-249667E2400B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  r(n) = \left\{&#10;  \begin{array}{l@{\quad}l}&#10;    a &amp; \mbox{falls } n=1 \\&#10;    c \cdot n + d \cdot r(n/b) &amp; \mbox{falls } n&gt;1&#10;  \end{array}&#10;  \right.&#10;\]&#10;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2000"/>
  <p:tag name="ORIGWIDTH" val="1"/>
  <p:tag name="PICTUREFILESIZE" val="121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&#10;  a = b&#10;\]&#10;\end{document}&#10;"/>
  <p:tag name="FILENAME" val="TP_tmp"/>
  <p:tag name="FORMAT" val="emf"/>
  <p:tag name="RES" val="1200"/>
  <p:tag name="BLEND" val="0"/>
  <p:tag name="TRANSPARENT" val="0"/>
  <p:tag name="TBUG" val="0"/>
  <p:tag name="ALLOWFS" val="0"/>
  <p:tag name="MAGNIFICATION" val="2000"/>
  <p:tag name="ORIGWIDTH" val="1"/>
  <p:tag name="PICTUREFILESIZE" val="1776"/>
</p:tagLst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1832</TotalTime>
  <Words>4125</Words>
  <Application>Microsoft Office PowerPoint</Application>
  <PresentationFormat>On-screen Show (4:3)</PresentationFormat>
  <Paragraphs>899</Paragraphs>
  <Slides>55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55</vt:i4>
      </vt:variant>
    </vt:vector>
  </HeadingPairs>
  <TitlesOfParts>
    <vt:vector size="65" baseType="lpstr">
      <vt:lpstr>Arial</vt:lpstr>
      <vt:lpstr>Calibri</vt:lpstr>
      <vt:lpstr>Cambria Math</vt:lpstr>
      <vt:lpstr>cmsy10</vt:lpstr>
      <vt:lpstr>Lucida Sans Unicode</vt:lpstr>
      <vt:lpstr>Symbol</vt:lpstr>
      <vt:lpstr>Times New Roman</vt:lpstr>
      <vt:lpstr>Wingdings</vt:lpstr>
      <vt:lpstr>Larissa-Design</vt:lpstr>
      <vt:lpstr>Standarddesign</vt:lpstr>
      <vt:lpstr>Fundamental Algorithms   Chapter 1: Introduction</vt:lpstr>
      <vt:lpstr>Basic Information</vt:lpstr>
      <vt:lpstr>Basic Information</vt:lpstr>
      <vt:lpstr>Tentative Contents</vt:lpstr>
      <vt:lpstr>Literature</vt:lpstr>
      <vt:lpstr>Goal of this course</vt:lpstr>
      <vt:lpstr>Efficiency</vt:lpstr>
      <vt:lpstr>Efficiency</vt:lpstr>
      <vt:lpstr>Notation for this course</vt:lpstr>
      <vt:lpstr>How to “measure” efficiency?</vt:lpstr>
      <vt:lpstr>Measurement of Efficiency</vt:lpstr>
      <vt:lpstr>Asymptotic Notation</vt:lpstr>
      <vt:lpstr>Asymptotic Notation</vt:lpstr>
      <vt:lpstr>Asymptotic Notation</vt:lpstr>
      <vt:lpstr>Asymptotic Notation</vt:lpstr>
      <vt:lpstr>Crash Course on Limits</vt:lpstr>
      <vt:lpstr>Asymptotic Notation</vt:lpstr>
      <vt:lpstr>Asymptotic Notation</vt:lpstr>
      <vt:lpstr>Asymptotic Notation</vt:lpstr>
      <vt:lpstr>Asymptotic Notation</vt:lpstr>
      <vt:lpstr>Asymptotic Notation</vt:lpstr>
      <vt:lpstr>Asymptotic Notation</vt:lpstr>
      <vt:lpstr>Asymptotic Notation</vt:lpstr>
      <vt:lpstr>Asymptotic Notation</vt:lpstr>
      <vt:lpstr>Asymptotic Notation</vt:lpstr>
      <vt:lpstr>Asymptotic Notation</vt:lpstr>
      <vt:lpstr>Pseudo Code</vt:lpstr>
      <vt:lpstr>Pseudo-Code</vt:lpstr>
      <vt:lpstr>Runtime Analysis</vt:lpstr>
      <vt:lpstr>Runtime Analysis</vt:lpstr>
      <vt:lpstr>Example: Computation of Sign</vt:lpstr>
      <vt:lpstr>Example: Minimum </vt:lpstr>
      <vt:lpstr>Example: Sorting</vt:lpstr>
      <vt:lpstr>Example: Sorting</vt:lpstr>
      <vt:lpstr>Example: Binary Search</vt:lpstr>
      <vt:lpstr>Example: Binary Search</vt:lpstr>
      <vt:lpstr>Runtime via Potential Function</vt:lpstr>
      <vt:lpstr>Example: Bresenham Algorithm</vt:lpstr>
      <vt:lpstr>Example: Bresenham Algorithm</vt:lpstr>
      <vt:lpstr>Example: Bresenham Algorithm</vt:lpstr>
      <vt:lpstr>Example: Factorial</vt:lpstr>
      <vt:lpstr>Master-Theorem</vt:lpstr>
      <vt:lpstr>Amortized Analysis</vt:lpstr>
      <vt:lpstr>Amortized Analysis</vt:lpstr>
      <vt:lpstr>How to choose AX(s)?</vt:lpstr>
      <vt:lpstr>Amortized Analysis</vt:lpstr>
      <vt:lpstr>Amortized Analysis</vt:lpstr>
      <vt:lpstr>Amortized Analysis</vt:lpstr>
      <vt:lpstr>Example: Dynamic Array</vt:lpstr>
      <vt:lpstr>Example: Dynamic Array</vt:lpstr>
      <vt:lpstr>Example: Dynamic Array</vt:lpstr>
      <vt:lpstr>Example: Dynamic Array</vt:lpstr>
      <vt:lpstr>Example: Dynamic Array</vt:lpstr>
      <vt:lpstr>Example: Dynamic Array</vt:lpstr>
      <vt:lpstr>Example: Dynamic Array</vt:lpstr>
    </vt:vector>
  </TitlesOfParts>
  <Company>Uni Paderborn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Grundlegende Algorithmen   Einleitung</dc:title>
  <dc:creator>Scheideler</dc:creator>
  <cp:lastModifiedBy>Sevag Gharibian</cp:lastModifiedBy>
  <cp:revision>209</cp:revision>
  <dcterms:created xsi:type="dcterms:W3CDTF">2009-10-06T20:54:46Z</dcterms:created>
  <dcterms:modified xsi:type="dcterms:W3CDTF">2018-10-08T14:57:21Z</dcterms:modified>
</cp:coreProperties>
</file>